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hMiGiYA0KrCEs4iWpU/fz9diRhK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 Youngman"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B569FB-23B4-48B0-86E9-3169813D488A}">
  <a:tblStyle styleId="{B2B569FB-23B4-48B0-86E9-3169813D488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A97927E4-BC6C-4AC0-A050-27539EA77DF2}"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 styleId="{6F1E9271-874B-438D-8CF5-0D4DF59DA45D}"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1E8"/>
          </a:solidFill>
        </a:fill>
      </a:tcStyle>
    </a:wholeTbl>
    <a:band1H>
      <a:tcTxStyle b="off" i="off"/>
      <a:tcStyle>
        <a:tcBdr/>
        <a:fill>
          <a:solidFill>
            <a:srgbClr val="D4E2CE"/>
          </a:solidFill>
        </a:fill>
      </a:tcStyle>
    </a:band1H>
    <a:band2H>
      <a:tcTxStyle b="off" i="off"/>
      <a:tcStyle>
        <a:tcBdr/>
      </a:tcStyle>
    </a:band2H>
    <a:band1V>
      <a:tcTxStyle b="off" i="off"/>
      <a:tcStyle>
        <a:tcBdr/>
        <a:fill>
          <a:solidFill>
            <a:srgbClr val="D4E2CE"/>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 styleId="{A40F26F6-46CE-44E9-8948-51A9A4CFE84C}" styleName="Table_3">
    <a:wholeTbl>
      <a:tcTxStyle b="off" i="off">
        <a:font>
          <a:latin typeface="Calibri"/>
          <a:ea typeface="Calibri"/>
          <a:cs typeface="Calibri"/>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dk1"/>
      </a:tcTxStyle>
      <a:tcStyle>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9-11T06:17:49.894" idx="2">
    <p:pos x="6000" y="0"/>
    <p:text>A very good slide.
In the discussion - tell me about the people who could be having the difficulty or where this may happen or why. This will add more depth and analysis.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H0"/>
      </p:ext>
    </p:extLst>
  </p:cm>
  <p:cm authorId="0" dt="2021-10-03T16:22:01.388" idx="1">
    <p:pos x="6000" y="100"/>
    <p:text>well done. Remember detail is really important. Any key points you can pick out with colour or bold?</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H4"/>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10-03T16:22:14.809" idx="3">
    <p:pos x="6000" y="0"/>
    <p:text>2 tough slides. Well tackled. Any images you can add of current solutions or images showing the problems or articles explaining the problem? Well done!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IA"/>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1-10-03T16:23:05.955" idx="4">
    <p:pos x="6000" y="0"/>
    <p:text>so what did you learn from this? How will you use it? Evaluation? Summary? What did you use to create the survey and how did you decide who you would ask?</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II"/>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1-10-03T16:23:47.127" idx="5">
    <p:pos x="6000" y="0"/>
    <p:text>the photo takes up too much space. Tell me about the interview, when and where and why and how? The white writing is hard to see. Evaluation?</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IE"/>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1-10-03T16:24:34.335" idx="7">
    <p:pos x="6000" y="100"/>
    <p:text>just 1 solution fro each? Who is having the problem and why? Tell me about the current ideas fro the solutions.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IM"/>
      </p:ext>
    </p:extLst>
  </p:cm>
  <p:cm authorId="0" dt="2021-10-03T16:25:12.362" idx="6">
    <p:pos x="6000" y="0"/>
    <p:text>Great effort and time put into this to catch up!! Well done.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0nJ8H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2" name="Google Shape;52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9" name="Google Shape;55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4" name="Google Shape;74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8" name="Google Shape;78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9" name="Google Shape;79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0" name="Google Shape;82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4" name="Google Shape;83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2" name="Google Shape;85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9" name="Google Shape;88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3" name="Google Shape;93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3" name="Google Shape;94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66" name="Google Shape;96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6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7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6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6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4" name="Google Shape;34;p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69"/>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6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0"/>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0"/>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7" name="Google Shape;47;p70"/>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70"/>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9" name="Google Shape;49;p70"/>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500"/>
          </a:xfrm>
          <a:prstGeom prst="rect">
            <a:avLst/>
          </a:prstGeom>
          <a:noFill/>
          <a:ln>
            <a:noFill/>
          </a:ln>
        </p:spPr>
      </p:sp>
      <p:sp>
        <p:nvSpPr>
          <p:cNvPr id="68" name="Google Shape;68;p7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7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10" Type="http://schemas.openxmlformats.org/officeDocument/2006/relationships/image" Target="../media/image41.png"/><Relationship Id="rId4" Type="http://schemas.openxmlformats.org/officeDocument/2006/relationships/image" Target="../media/image35.jp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22.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10" Type="http://schemas.openxmlformats.org/officeDocument/2006/relationships/image" Target="../media/image64.jpg"/><Relationship Id="rId4" Type="http://schemas.openxmlformats.org/officeDocument/2006/relationships/image" Target="../media/image58.jpg"/><Relationship Id="rId9" Type="http://schemas.openxmlformats.org/officeDocument/2006/relationships/image" Target="../media/image6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29.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3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32.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8.jpg"/></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s>
</file>

<file path=ppt/slides/_rels/slide34.xml.rels><?xml version="1.0" encoding="UTF-8" standalone="yes"?>
<Relationships xmlns="http://schemas.openxmlformats.org/package/2006/relationships"><Relationship Id="rId8" Type="http://schemas.openxmlformats.org/officeDocument/2006/relationships/image" Target="../media/image104.jpg"/><Relationship Id="rId3" Type="http://schemas.openxmlformats.org/officeDocument/2006/relationships/image" Target="../media/image99.jpg"/><Relationship Id="rId7" Type="http://schemas.openxmlformats.org/officeDocument/2006/relationships/image" Target="../media/image103.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35.xml.rels><?xml version="1.0" encoding="UTF-8" standalone="yes"?>
<Relationships xmlns="http://schemas.openxmlformats.org/package/2006/relationships"><Relationship Id="rId8" Type="http://schemas.openxmlformats.org/officeDocument/2006/relationships/image" Target="../media/image110.jpg"/><Relationship Id="rId3" Type="http://schemas.openxmlformats.org/officeDocument/2006/relationships/image" Target="../media/image105.jpg"/><Relationship Id="rId7" Type="http://schemas.openxmlformats.org/officeDocument/2006/relationships/image" Target="../media/image109.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 Id="rId9" Type="http://schemas.openxmlformats.org/officeDocument/2006/relationships/image" Target="../media/image111.jpg"/></Relationships>
</file>

<file path=ppt/slides/_rels/slide3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jpg"/></Relationships>
</file>

<file path=ppt/slides/_rels/slide37.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8.jpg"/><Relationship Id="rId5" Type="http://schemas.openxmlformats.org/officeDocument/2006/relationships/image" Target="../media/image117.jpg"/><Relationship Id="rId4" Type="http://schemas.openxmlformats.org/officeDocument/2006/relationships/image" Target="../media/image116.jpg"/><Relationship Id="rId9" Type="http://schemas.openxmlformats.org/officeDocument/2006/relationships/image" Target="../media/image121.jpg"/></Relationships>
</file>

<file path=ppt/slides/_rels/slide38.xml.rels><?xml version="1.0" encoding="UTF-8" standalone="yes"?>
<Relationships xmlns="http://schemas.openxmlformats.org/package/2006/relationships"><Relationship Id="rId3" Type="http://schemas.openxmlformats.org/officeDocument/2006/relationships/image" Target="../media/image122.jpg"/><Relationship Id="rId7" Type="http://schemas.openxmlformats.org/officeDocument/2006/relationships/image" Target="../media/image126.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3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9.jpg"/><Relationship Id="rId4" Type="http://schemas.openxmlformats.org/officeDocument/2006/relationships/image" Target="../media/image128.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8" Type="http://schemas.openxmlformats.org/officeDocument/2006/relationships/image" Target="../media/image135.jpg"/><Relationship Id="rId3" Type="http://schemas.openxmlformats.org/officeDocument/2006/relationships/image" Target="../media/image130.jpg"/><Relationship Id="rId7" Type="http://schemas.openxmlformats.org/officeDocument/2006/relationships/image" Target="../media/image134.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32.png"/><Relationship Id="rId4" Type="http://schemas.openxmlformats.org/officeDocument/2006/relationships/image" Target="../media/image131.jpg"/><Relationship Id="rId9" Type="http://schemas.openxmlformats.org/officeDocument/2006/relationships/image" Target="../media/image136.jpg"/></Relationships>
</file>

<file path=ppt/slides/_rels/slide41.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image" Target="../media/image137.jpg"/><Relationship Id="rId7" Type="http://schemas.openxmlformats.org/officeDocument/2006/relationships/image" Target="../media/image141.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38.jpg"/></Relationships>
</file>

<file path=ppt/slides/_rels/slide42.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143.jpg"/><Relationship Id="rId7" Type="http://schemas.openxmlformats.org/officeDocument/2006/relationships/image" Target="../media/image147.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6.jpg"/><Relationship Id="rId11" Type="http://schemas.openxmlformats.org/officeDocument/2006/relationships/image" Target="../media/image151.jpg"/><Relationship Id="rId5" Type="http://schemas.openxmlformats.org/officeDocument/2006/relationships/image" Target="../media/image145.jpg"/><Relationship Id="rId10" Type="http://schemas.openxmlformats.org/officeDocument/2006/relationships/image" Target="../media/image150.jpg"/><Relationship Id="rId4" Type="http://schemas.openxmlformats.org/officeDocument/2006/relationships/image" Target="../media/image144.jpg"/><Relationship Id="rId9" Type="http://schemas.openxmlformats.org/officeDocument/2006/relationships/image" Target="../media/image149.jp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4.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59.jpg"/><Relationship Id="rId5" Type="http://schemas.openxmlformats.org/officeDocument/2006/relationships/image" Target="../media/image158.jpg"/><Relationship Id="rId4" Type="http://schemas.openxmlformats.org/officeDocument/2006/relationships/image" Target="../media/image157.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5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5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8" Type="http://schemas.openxmlformats.org/officeDocument/2006/relationships/image" Target="../media/image175.jpg"/><Relationship Id="rId3" Type="http://schemas.openxmlformats.org/officeDocument/2006/relationships/image" Target="../media/image170.jpg"/><Relationship Id="rId7" Type="http://schemas.openxmlformats.org/officeDocument/2006/relationships/image" Target="../media/image174.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3.jpg"/><Relationship Id="rId5" Type="http://schemas.openxmlformats.org/officeDocument/2006/relationships/image" Target="../media/image172.jpg"/><Relationship Id="rId4" Type="http://schemas.openxmlformats.org/officeDocument/2006/relationships/image" Target="../media/image171.jpg"/></Relationships>
</file>

<file path=ppt/slides/_rels/slide55.xml.rels><?xml version="1.0" encoding="UTF-8" standalone="yes"?>
<Relationships xmlns="http://schemas.openxmlformats.org/package/2006/relationships"><Relationship Id="rId8" Type="http://schemas.openxmlformats.org/officeDocument/2006/relationships/image" Target="../media/image181.jpg"/><Relationship Id="rId3" Type="http://schemas.openxmlformats.org/officeDocument/2006/relationships/image" Target="../media/image176.jpg"/><Relationship Id="rId7" Type="http://schemas.openxmlformats.org/officeDocument/2006/relationships/image" Target="../media/image180.jp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g"/><Relationship Id="rId5" Type="http://schemas.openxmlformats.org/officeDocument/2006/relationships/image" Target="../media/image178.jpg"/><Relationship Id="rId4" Type="http://schemas.openxmlformats.org/officeDocument/2006/relationships/image" Target="../media/image177.jpg"/><Relationship Id="rId9" Type="http://schemas.openxmlformats.org/officeDocument/2006/relationships/image" Target="../media/image182.jpg"/></Relationships>
</file>

<file path=ppt/slides/_rels/slide56.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183.jpg"/><Relationship Id="rId7" Type="http://schemas.openxmlformats.org/officeDocument/2006/relationships/image" Target="../media/image187.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86.jpg"/><Relationship Id="rId5" Type="http://schemas.openxmlformats.org/officeDocument/2006/relationships/image" Target="../media/image185.jpg"/><Relationship Id="rId4" Type="http://schemas.openxmlformats.org/officeDocument/2006/relationships/image" Target="../media/image184.jpg"/></Relationships>
</file>

<file path=ppt/slides/_rels/slide57.xml.rels><?xml version="1.0" encoding="UTF-8" standalone="yes"?>
<Relationships xmlns="http://schemas.openxmlformats.org/package/2006/relationships"><Relationship Id="rId8" Type="http://schemas.openxmlformats.org/officeDocument/2006/relationships/image" Target="../media/image193.jpg"/><Relationship Id="rId3" Type="http://schemas.openxmlformats.org/officeDocument/2006/relationships/image" Target="../media/image188.jpg"/><Relationship Id="rId7" Type="http://schemas.openxmlformats.org/officeDocument/2006/relationships/image" Target="../media/image192.jp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91.jpg"/><Relationship Id="rId5" Type="http://schemas.openxmlformats.org/officeDocument/2006/relationships/image" Target="../media/image190.jpg"/><Relationship Id="rId4" Type="http://schemas.openxmlformats.org/officeDocument/2006/relationships/image" Target="../media/image189.jpg"/><Relationship Id="rId9" Type="http://schemas.openxmlformats.org/officeDocument/2006/relationships/image" Target="../media/image194.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97.png"/><Relationship Id="rId4" Type="http://schemas.openxmlformats.org/officeDocument/2006/relationships/image" Target="../media/image196.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omments" Target="../comments/comment4.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comments" Target="../comments/comment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9" name="Google Shape;89;p1" descr="A chair with an umbrella on top&#10;&#10;Description automatically generated with low confidence"/>
          <p:cNvPicPr preferRelativeResize="0"/>
          <p:nvPr/>
        </p:nvPicPr>
        <p:blipFill rotWithShape="1">
          <a:blip r:embed="rId3">
            <a:alphaModFix/>
          </a:blip>
          <a:srcRect l="8621" r="6105"/>
          <a:stretch/>
        </p:blipFill>
        <p:spPr>
          <a:xfrm>
            <a:off x="7816130" y="-2"/>
            <a:ext cx="4375870" cy="6858000"/>
          </a:xfrm>
          <a:custGeom>
            <a:avLst/>
            <a:gdLst/>
            <a:ahLst/>
            <a:cxnLst/>
            <a:rect l="l" t="t" r="r" b="b"/>
            <a:pathLst>
              <a:path w="4375870" h="6858000" extrusionOk="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ln>
            <a:noFill/>
          </a:ln>
        </p:spPr>
      </p:pic>
      <p:pic>
        <p:nvPicPr>
          <p:cNvPr id="90" name="Google Shape;90;p1" descr="Diagram&#10;&#10;Description automatically generated"/>
          <p:cNvPicPr preferRelativeResize="0"/>
          <p:nvPr/>
        </p:nvPicPr>
        <p:blipFill rotWithShape="1">
          <a:blip r:embed="rId4">
            <a:alphaModFix/>
          </a:blip>
          <a:srcRect t="437"/>
          <a:stretch/>
        </p:blipFill>
        <p:spPr>
          <a:xfrm>
            <a:off x="3595404" y="33"/>
            <a:ext cx="4942298" cy="6857999"/>
          </a:xfrm>
          <a:custGeom>
            <a:avLst/>
            <a:gdLst/>
            <a:ahLst/>
            <a:cxnLst/>
            <a:rect l="l" t="t" r="r" b="b"/>
            <a:pathLst>
              <a:path w="4942298" h="6857999" extrusionOk="0">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ln>
            <a:noFill/>
          </a:ln>
        </p:spPr>
      </p:pic>
      <p:sp>
        <p:nvSpPr>
          <p:cNvPr id="91" name="Google Shape;91;p1"/>
          <p:cNvSpPr/>
          <p:nvPr/>
        </p:nvSpPr>
        <p:spPr>
          <a:xfrm>
            <a:off x="0" y="0"/>
            <a:ext cx="4397136" cy="6858000"/>
          </a:xfrm>
          <a:custGeom>
            <a:avLst/>
            <a:gdLst/>
            <a:ahLst/>
            <a:cxnLst/>
            <a:rect l="l" t="t" r="r" b="b"/>
            <a:pathLst>
              <a:path w="4397136" h="6858000" extrusionOk="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solidFill>
            <a:srgbClr val="0C0C0C"/>
          </a:solidFill>
          <a:ln w="9525" cap="flat" cmpd="sng">
            <a:solidFill>
              <a:srgbClr val="EFEFEF"/>
            </a:solidFill>
            <a:prstDash val="solid"/>
            <a:miter lim="800000"/>
            <a:headEnd type="none" w="sm" len="sm"/>
            <a:tailEnd type="none" w="sm" len="sm"/>
          </a:ln>
          <a:effectLst>
            <a:outerShdw blurRad="50800" dist="38100" algn="l" rotWithShape="0">
              <a:schemeClr val="dk1">
                <a:alpha val="29411"/>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 name="Google Shape;92;p1"/>
          <p:cNvSpPr/>
          <p:nvPr/>
        </p:nvSpPr>
        <p:spPr>
          <a:xfrm>
            <a:off x="0" y="0"/>
            <a:ext cx="4386504" cy="6858000"/>
          </a:xfrm>
          <a:custGeom>
            <a:avLst/>
            <a:gdLst/>
            <a:ahLst/>
            <a:cxnLst/>
            <a:rect l="l" t="t" r="r" b="b"/>
            <a:pathLst>
              <a:path w="4386504" h="6858000" extrusionOk="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solidFill>
            <a:srgbClr val="0C0C0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 name="Google Shape;93;p1"/>
          <p:cNvSpPr txBox="1">
            <a:spLocks noGrp="1"/>
          </p:cNvSpPr>
          <p:nvPr>
            <p:ph type="ctrTitle"/>
          </p:nvPr>
        </p:nvSpPr>
        <p:spPr>
          <a:xfrm>
            <a:off x="444577" y="964741"/>
            <a:ext cx="3506100" cy="2896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000"/>
              <a:buFont typeface="Calibri"/>
              <a:buNone/>
            </a:pPr>
            <a:r>
              <a:rPr lang="en-GB" sz="4000">
                <a:latin typeface="Calibri"/>
                <a:ea typeface="Calibri"/>
                <a:cs typeface="Calibri"/>
                <a:sym typeface="Calibri"/>
              </a:rPr>
              <a:t>NEA 2021- 2022</a:t>
            </a:r>
            <a:br>
              <a:rPr lang="en-GB" sz="4000"/>
            </a:br>
            <a:br>
              <a:rPr lang="en-GB" sz="4000"/>
            </a:br>
            <a:br>
              <a:rPr lang="en-GB" sz="4000"/>
            </a:br>
            <a:endParaRPr sz="4000">
              <a:latin typeface="Calibri"/>
              <a:ea typeface="Calibri"/>
              <a:cs typeface="Calibri"/>
              <a:sym typeface="Calibri"/>
            </a:endParaRPr>
          </a:p>
        </p:txBody>
      </p:sp>
      <p:sp>
        <p:nvSpPr>
          <p:cNvPr id="94" name="Google Shape;94;p1"/>
          <p:cNvSpPr txBox="1">
            <a:spLocks noGrp="1"/>
          </p:cNvSpPr>
          <p:nvPr>
            <p:ph type="subTitle" idx="1"/>
          </p:nvPr>
        </p:nvSpPr>
        <p:spPr>
          <a:xfrm>
            <a:off x="438911" y="4769996"/>
            <a:ext cx="3431100" cy="1335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100"/>
              <a:buNone/>
            </a:pPr>
            <a:r>
              <a:rPr lang="en-GB" sz="2100">
                <a:latin typeface="Calibri"/>
                <a:ea typeface="Calibri"/>
                <a:cs typeface="Calibri"/>
                <a:sym typeface="Calibri"/>
              </a:rPr>
              <a:t>Front Cover</a:t>
            </a:r>
            <a:endParaRPr/>
          </a:p>
          <a:p>
            <a:pPr marL="0" lvl="0" indent="0" algn="l" rtl="0">
              <a:lnSpc>
                <a:spcPct val="90000"/>
              </a:lnSpc>
              <a:spcBef>
                <a:spcPts val="1000"/>
              </a:spcBef>
              <a:spcAft>
                <a:spcPts val="0"/>
              </a:spcAft>
              <a:buClr>
                <a:schemeClr val="lt1"/>
              </a:buClr>
              <a:buSzPts val="2100"/>
              <a:buNone/>
            </a:pPr>
            <a:endParaRPr sz="2100">
              <a:solidFill>
                <a:schemeClr val="lt1"/>
              </a:solidFill>
              <a:latin typeface="Calibri"/>
              <a:ea typeface="Calibri"/>
              <a:cs typeface="Calibri"/>
              <a:sym typeface="Calibri"/>
            </a:endParaRPr>
          </a:p>
          <a:p>
            <a:pPr marL="0" lvl="0" indent="0" algn="l" rtl="0">
              <a:lnSpc>
                <a:spcPct val="90000"/>
              </a:lnSpc>
              <a:spcBef>
                <a:spcPts val="1000"/>
              </a:spcBef>
              <a:spcAft>
                <a:spcPts val="0"/>
              </a:spcAft>
              <a:buClr>
                <a:schemeClr val="lt1"/>
              </a:buClr>
              <a:buSzPts val="2100"/>
              <a:buNone/>
            </a:pPr>
            <a:endParaRPr sz="2100">
              <a:latin typeface="Calibri"/>
              <a:ea typeface="Calibri"/>
              <a:cs typeface="Calibri"/>
              <a:sym typeface="Calibri"/>
            </a:endParaRPr>
          </a:p>
        </p:txBody>
      </p:sp>
      <p:sp>
        <p:nvSpPr>
          <p:cNvPr id="95" name="Google Shape;95;p1"/>
          <p:cNvSpPr/>
          <p:nvPr/>
        </p:nvSpPr>
        <p:spPr>
          <a:xfrm rot="5400000">
            <a:off x="767935" y="346833"/>
            <a:ext cx="1464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venir"/>
              <a:ea typeface="Avenir"/>
              <a:cs typeface="Avenir"/>
              <a:sym typeface="Avenir"/>
            </a:endParaRPr>
          </a:p>
        </p:txBody>
      </p:sp>
      <p:sp>
        <p:nvSpPr>
          <p:cNvPr id="96" name="Google Shape;96;p1"/>
          <p:cNvSpPr/>
          <p:nvPr/>
        </p:nvSpPr>
        <p:spPr>
          <a:xfrm>
            <a:off x="438912" y="4544568"/>
            <a:ext cx="34149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
          <p:cNvSpPr txBox="1"/>
          <p:nvPr/>
        </p:nvSpPr>
        <p:spPr>
          <a:xfrm>
            <a:off x="403411" y="2187388"/>
            <a:ext cx="3505200" cy="25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Full Name: Leon Pardeep Sandhu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Candidate Number: 7303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Centre Name: Queen Mary's Grammar School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Centre Number: 20866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Exam Board: AQA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Course Title; Design and Technology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Specification Number: 8522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Calibri"/>
                <a:ea typeface="Calibri"/>
                <a:cs typeface="Calibri"/>
                <a:sym typeface="Calibri"/>
              </a:rPr>
              <a:t>Exam Season: Summer 2022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p:cTn id="7" dur="700"/>
                                        <p:tgtEl>
                                          <p:spTgt spid="94">
                                            <p:txEl>
                                              <p:pRg st="0" end="0"/>
                                            </p:txEl>
                                          </p:spTgt>
                                        </p:tgtEl>
                                      </p:cBhvr>
                                    </p:animEffect>
                                  </p:childTnLst>
                                </p:cTn>
                              </p:par>
                              <p:par>
                                <p:cTn id="8" presetID="10" presetClass="entr" presetSubtype="0" fill="hold" nodeType="withEffect">
                                  <p:stCondLst>
                                    <p:cond delay="1500"/>
                                  </p:stCondLst>
                                  <p:childTnLst>
                                    <p:set>
                                      <p:cBhvr>
                                        <p:cTn id="9" dur="1" fill="hold">
                                          <p:stCondLst>
                                            <p:cond delay="0"/>
                                          </p:stCondLst>
                                        </p:cTn>
                                        <p:tgtEl>
                                          <p:spTgt spid="94">
                                            <p:txEl>
                                              <p:pRg st="1" end="1"/>
                                            </p:txEl>
                                          </p:spTgt>
                                        </p:tgtEl>
                                        <p:attrNameLst>
                                          <p:attrName>style.visibility</p:attrName>
                                        </p:attrNameLst>
                                      </p:cBhvr>
                                      <p:to>
                                        <p:strVal val="visible"/>
                                      </p:to>
                                    </p:set>
                                    <p:animEffect transition="in" filter="fade">
                                      <p:cBhvr>
                                        <p:cTn id="10" dur="700"/>
                                        <p:tgtEl>
                                          <p:spTgt spid="94">
                                            <p:txEl>
                                              <p:pRg st="1" end="1"/>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94">
                                            <p:txEl>
                                              <p:pRg st="2" end="2"/>
                                            </p:txEl>
                                          </p:spTgt>
                                        </p:tgtEl>
                                        <p:attrNameLst>
                                          <p:attrName>style.visibility</p:attrName>
                                        </p:attrNameLst>
                                      </p:cBhvr>
                                      <p:to>
                                        <p:strVal val="visible"/>
                                      </p:to>
                                    </p:set>
                                    <p:animEffect transition="in" filter="fade">
                                      <p:cBhvr>
                                        <p:cTn id="13" dur="700"/>
                                        <p:tgtEl>
                                          <p:spTgt spid="94">
                                            <p:txEl>
                                              <p:pRg st="2" end="2"/>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7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6B6B"/>
        </a:solidFill>
        <a:effectLst/>
      </p:bgPr>
    </p:bg>
    <p:spTree>
      <p:nvGrpSpPr>
        <p:cNvPr id="1" name="Shape 205"/>
        <p:cNvGrpSpPr/>
        <p:nvPr/>
      </p:nvGrpSpPr>
      <p:grpSpPr>
        <a:xfrm>
          <a:off x="0" y="0"/>
          <a:ext cx="0" cy="0"/>
          <a:chOff x="0" y="0"/>
          <a:chExt cx="0" cy="0"/>
        </a:xfrm>
      </p:grpSpPr>
      <p:sp>
        <p:nvSpPr>
          <p:cNvPr id="206" name="Google Shape;206;p10"/>
          <p:cNvSpPr txBox="1">
            <a:spLocks noGrp="1"/>
          </p:cNvSpPr>
          <p:nvPr>
            <p:ph type="title"/>
          </p:nvPr>
        </p:nvSpPr>
        <p:spPr>
          <a:xfrm>
            <a:off x="0" y="0"/>
            <a:ext cx="8643600" cy="562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GB" sz="4000"/>
              <a:t>Ergonomics</a:t>
            </a:r>
            <a:r>
              <a:rPr lang="en-GB"/>
              <a:t> and Anthropometrics</a:t>
            </a:r>
            <a:endParaRPr/>
          </a:p>
        </p:txBody>
      </p:sp>
      <p:sp>
        <p:nvSpPr>
          <p:cNvPr id="207" name="Google Shape;207;p10"/>
          <p:cNvSpPr txBox="1">
            <a:spLocks noGrp="1"/>
          </p:cNvSpPr>
          <p:nvPr>
            <p:ph type="body" idx="1"/>
          </p:nvPr>
        </p:nvSpPr>
        <p:spPr>
          <a:xfrm>
            <a:off x="-1097" y="454386"/>
            <a:ext cx="10515600" cy="28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study how potential users will use the storage unit. </a:t>
            </a:r>
            <a:endParaRPr sz="1400"/>
          </a:p>
        </p:txBody>
      </p:sp>
      <p:graphicFrame>
        <p:nvGraphicFramePr>
          <p:cNvPr id="208" name="Google Shape;208;p10"/>
          <p:cNvGraphicFramePr/>
          <p:nvPr/>
        </p:nvGraphicFramePr>
        <p:xfrm>
          <a:off x="0" y="731520"/>
          <a:ext cx="12212900" cy="5880850"/>
        </p:xfrm>
        <a:graphic>
          <a:graphicData uri="http://schemas.openxmlformats.org/drawingml/2006/table">
            <a:tbl>
              <a:tblPr firstRow="1" bandRow="1">
                <a:noFill/>
                <a:tableStyleId>{B2B569FB-23B4-48B0-86E9-3169813D488A}</a:tableStyleId>
              </a:tblPr>
              <a:tblGrid>
                <a:gridCol w="6106450">
                  <a:extLst>
                    <a:ext uri="{9D8B030D-6E8A-4147-A177-3AD203B41FA5}">
                      <a16:colId xmlns:a16="http://schemas.microsoft.com/office/drawing/2014/main" val="20000"/>
                    </a:ext>
                  </a:extLst>
                </a:gridCol>
                <a:gridCol w="6106450">
                  <a:extLst>
                    <a:ext uri="{9D8B030D-6E8A-4147-A177-3AD203B41FA5}">
                      <a16:colId xmlns:a16="http://schemas.microsoft.com/office/drawing/2014/main" val="20001"/>
                    </a:ext>
                  </a:extLst>
                </a:gridCol>
              </a:tblGrid>
              <a:tr h="2800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Ergonomics</a:t>
                      </a:r>
                      <a:endParaRPr sz="1400" u="none" strike="noStrike" cap="none"/>
                    </a:p>
                  </a:txBody>
                  <a:tcPr marL="91450" marR="91450" marT="45725" marB="45725">
                    <a:solidFill>
                      <a:srgbClr val="F2969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Anthropometrics</a:t>
                      </a:r>
                      <a:endParaRPr sz="1400" u="none" strike="noStrike" cap="none"/>
                    </a:p>
                  </a:txBody>
                  <a:tcPr marL="91450" marR="91450" marT="45725" marB="45725">
                    <a:solidFill>
                      <a:srgbClr val="F29696"/>
                    </a:solidFill>
                  </a:tcPr>
                </a:tc>
                <a:extLst>
                  <a:ext uri="{0D108BD9-81ED-4DB2-BD59-A6C34878D82A}">
                    <a16:rowId xmlns:a16="http://schemas.microsoft.com/office/drawing/2014/main" val="10000"/>
                  </a:ext>
                </a:extLst>
              </a:tr>
              <a:tr h="3453825">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Ergonomics is all about how a user interacts with the product, from holding it to squeezing it, I need to establish how my client will interact with my product, so I can ensure that my client will be comfortable when interacting with my final product. </a:t>
                      </a:r>
                      <a:r>
                        <a:rPr lang="en-GB" sz="1200"/>
                        <a:t>Therefore</a:t>
                      </a:r>
                      <a:r>
                        <a:rPr lang="en-GB" sz="1200" u="none" strike="noStrike" cap="none"/>
                        <a:t>, I need to examine how my client with interact with similar products to mine and therefore find ways to increase comfort and convenience for when I design my product. So, let's have a look at </a:t>
                      </a:r>
                      <a:r>
                        <a:rPr lang="en-GB" sz="1200"/>
                        <a:t>a couple</a:t>
                      </a:r>
                      <a:r>
                        <a:rPr lang="en-GB" sz="1200" u="none" strike="noStrike" cap="none"/>
                        <a:t> of scenarios of my client interacting with the table in my living room.</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u="none" strike="noStrike" cap="none"/>
                        <a:t>Scenario 1</a:t>
                      </a:r>
                      <a:endParaRPr sz="1400" u="none" strike="noStrike" cap="none"/>
                    </a:p>
                    <a:p>
                      <a:pPr marL="0" marR="0" lvl="0" indent="0" algn="l" rtl="0">
                        <a:lnSpc>
                          <a:spcPct val="100000"/>
                        </a:lnSpc>
                        <a:spcBef>
                          <a:spcPts val="0"/>
                        </a:spcBef>
                        <a:spcAft>
                          <a:spcPts val="0"/>
                        </a:spcAft>
                        <a:buClr>
                          <a:schemeClr val="lt1"/>
                        </a:buClr>
                        <a:buSzPts val="1200"/>
                        <a:buFont typeface="Calibri"/>
                        <a:buNone/>
                      </a:pPr>
                      <a:endParaRPr sz="1200" u="none" strike="noStrike" cap="none"/>
                    </a:p>
                    <a:p>
                      <a:pPr marL="0" marR="0" lvl="0" indent="0" algn="l" rtl="0">
                        <a:lnSpc>
                          <a:spcPct val="100000"/>
                        </a:lnSpc>
                        <a:spcBef>
                          <a:spcPts val="0"/>
                        </a:spcBef>
                        <a:spcAft>
                          <a:spcPts val="0"/>
                        </a:spcAft>
                        <a:buClr>
                          <a:schemeClr val="lt1"/>
                        </a:buClr>
                        <a:buSzPts val="1200"/>
                        <a:buFont typeface="Calibri"/>
                        <a:buNone/>
                      </a:pPr>
                      <a:endParaRPr sz="1200" u="none" strike="noStrike" cap="none"/>
                    </a:p>
                    <a:p>
                      <a:pPr marL="0" marR="0" lvl="0" indent="0" algn="l" rtl="0">
                        <a:lnSpc>
                          <a:spcPct val="100000"/>
                        </a:lnSpc>
                        <a:spcBef>
                          <a:spcPts val="0"/>
                        </a:spcBef>
                        <a:spcAft>
                          <a:spcPts val="0"/>
                        </a:spcAft>
                        <a:buClr>
                          <a:schemeClr val="lt1"/>
                        </a:buClr>
                        <a:buSzPts val="1200"/>
                        <a:buFont typeface="Calibri"/>
                        <a:buNone/>
                      </a:pPr>
                      <a:endParaRPr sz="1200" u="none" strike="noStrike" cap="none"/>
                    </a:p>
                    <a:p>
                      <a:pPr marL="0" marR="0" lvl="0" indent="0" algn="l" rtl="0">
                        <a:lnSpc>
                          <a:spcPct val="100000"/>
                        </a:lnSpc>
                        <a:spcBef>
                          <a:spcPts val="0"/>
                        </a:spcBef>
                        <a:spcAft>
                          <a:spcPts val="0"/>
                        </a:spcAft>
                        <a:buClr>
                          <a:schemeClr val="lt1"/>
                        </a:buClr>
                        <a:buSzPts val="1200"/>
                        <a:buFont typeface="Calibri"/>
                        <a:buNone/>
                      </a:pPr>
                      <a:endParaRPr sz="1200" u="none" strike="noStrike" cap="none"/>
                    </a:p>
                    <a:p>
                      <a:pPr marL="0" marR="0" lvl="0" indent="0" algn="l" rtl="0">
                        <a:lnSpc>
                          <a:spcPct val="100000"/>
                        </a:lnSpc>
                        <a:spcBef>
                          <a:spcPts val="0"/>
                        </a:spcBef>
                        <a:spcAft>
                          <a:spcPts val="0"/>
                        </a:spcAft>
                        <a:buClr>
                          <a:schemeClr val="lt1"/>
                        </a:buClr>
                        <a:buSzPts val="1200"/>
                        <a:buFont typeface="Calibri"/>
                        <a:buNone/>
                      </a:pPr>
                      <a:endParaRPr sz="12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u="none" strike="noStrike" cap="none"/>
                        <a:t>Scenario 2</a:t>
                      </a:r>
                      <a:endParaRPr sz="1800" u="none" strike="noStrike" cap="none"/>
                    </a:p>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solidFill>
                      <a:srgbClr val="FCB6B6"/>
                    </a:solidFill>
                  </a:tcPr>
                </a:tc>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I am going to need certain measurements of my client to help me make my product so that it is perfect for the user. So, I need to think of what I could measure in order to meet the brief specification I made on the left</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The measurements i will need for my chair are:</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size of the backside of my client so i can find out what the width of seat should be.</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size from the hip to the knee of my client so i can find out what the depth of the seat should be.</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size of the back of my client so i can find out what the measurements of the back rest should be .</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size from the knee to the bottom of the foot of my client so i can find out what how high up the chair should be from the ground.</a:t>
                      </a: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The measurements i will need for my table:</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size from the ground to the knee </a:t>
                      </a:r>
                      <a:r>
                        <a:rPr lang="en-GB" sz="1200"/>
                        <a:t>and</a:t>
                      </a:r>
                      <a:r>
                        <a:rPr lang="en-GB" sz="1200" b="0" i="0" u="none" strike="noStrike" cap="none">
                          <a:latin typeface="Calibri"/>
                          <a:ea typeface="Calibri"/>
                          <a:cs typeface="Calibri"/>
                          <a:sym typeface="Calibri"/>
                        </a:rPr>
                        <a:t> the distance from the hip to the chest so i can find out how far off the ground the table should be so their feet can touch the floor</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shoulder width and arm length of my client so i know how big the width and depth of each space on the table should be</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The distance between the knee and foot so i know how much leg space is required if they want to stretch their legs.</a:t>
                      </a:r>
                      <a:endParaRPr sz="1200" b="0" i="0" u="none" strike="noStrike" cap="none">
                        <a:latin typeface="Calibri"/>
                        <a:ea typeface="Calibri"/>
                        <a:cs typeface="Calibri"/>
                        <a:sym typeface="Calibri"/>
                      </a:endParaRPr>
                    </a:p>
                  </a:txBody>
                  <a:tcPr marL="91450" marR="91450" marT="45725" marB="45725">
                    <a:solidFill>
                      <a:srgbClr val="FCB6B6"/>
                    </a:solidFill>
                  </a:tcPr>
                </a:tc>
                <a:extLst>
                  <a:ext uri="{0D108BD9-81ED-4DB2-BD59-A6C34878D82A}">
                    <a16:rowId xmlns:a16="http://schemas.microsoft.com/office/drawing/2014/main" val="10001"/>
                  </a:ext>
                </a:extLst>
              </a:tr>
              <a:tr h="21469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From this I can gather that my product must meet these specific 2 different targets and so I have made a brief specification to try and meet them</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a:t>My chair must have enough space to stretch their legs without colliding with other people/chairs so they can do so with ease increasing convenience for the user</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a:t>My chair should have an arm rest because my client couldn’t relax her arms especially if she was tired this adds value and convenience to the product</a:t>
                      </a:r>
                      <a:endParaRPr sz="1400" u="none" strike="noStrike" cap="none"/>
                    </a:p>
                    <a:p>
                      <a:pPr marL="171450" marR="0" lvl="0" indent="-95250" algn="l" rtl="0">
                        <a:lnSpc>
                          <a:spcPct val="100000"/>
                        </a:lnSpc>
                        <a:spcBef>
                          <a:spcPts val="0"/>
                        </a:spcBef>
                        <a:spcAft>
                          <a:spcPts val="0"/>
                        </a:spcAft>
                        <a:buClr>
                          <a:schemeClr val="lt1"/>
                        </a:buClr>
                        <a:buSzPts val="1200"/>
                        <a:buFont typeface="Arial"/>
                        <a:buNone/>
                      </a:pPr>
                      <a:endParaRPr sz="12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In order to ensure that my product meets these criteria, I need to look into my client </a:t>
                      </a:r>
                      <a:r>
                        <a:rPr lang="en-GB" sz="1200"/>
                        <a:t>anthropometrics</a:t>
                      </a:r>
                      <a:r>
                        <a:rPr lang="en-GB" sz="1200" u="none" strike="noStrike" cap="none"/>
                        <a:t> in order to design the product to my client's dimensions.</a:t>
                      </a:r>
                      <a:endParaRPr sz="1400" u="none" strike="noStrike" cap="none"/>
                    </a:p>
                  </a:txBody>
                  <a:tcPr marL="91450" marR="91450" marT="45725" marB="45725">
                    <a:solidFill>
                      <a:srgbClr val="FCB6B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1" u="none" strike="noStrike" cap="none"/>
                        <a:t>Results </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u="none" strike="noStrike" cap="none"/>
                        <a:t>From the results given to me from my client I know now the several dimensions my product needs to meet.</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1" u="none" strike="noStrike" cap="none"/>
                        <a:t>Seat</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u="none" strike="noStrike" cap="none"/>
                        <a:t>Seat size: 20 Inches wide, 21 inches long</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u="none" strike="noStrike" cap="none"/>
                        <a:t>Back rest (joint from the seat): 19 ½ inches</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u="none" strike="noStrike" cap="none"/>
                        <a:t>Distance from the ground to the seat: 21 inches</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u="none" strike="noStrike" cap="none"/>
                        <a:t>Table</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u="none" strike="noStrike" cap="none"/>
                        <a:t>Distance from ground: 42 inches</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u="none" strike="noStrike" cap="none"/>
                        <a:t>Per space on the table: 5 inches wide, 21 inches long</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u="none" strike="noStrike" cap="none"/>
                        <a:t>Distance underneath table: 37 inches</a:t>
                      </a:r>
                      <a:endParaRPr sz="1400" u="none" strike="noStrike" cap="none"/>
                    </a:p>
                  </a:txBody>
                  <a:tcPr marL="91450" marR="91450" marT="45725" marB="45725">
                    <a:solidFill>
                      <a:srgbClr val="FCB6B6"/>
                    </a:solidFill>
                  </a:tcPr>
                </a:tc>
                <a:extLst>
                  <a:ext uri="{0D108BD9-81ED-4DB2-BD59-A6C34878D82A}">
                    <a16:rowId xmlns:a16="http://schemas.microsoft.com/office/drawing/2014/main" val="10002"/>
                  </a:ext>
                </a:extLst>
              </a:tr>
            </a:tbl>
          </a:graphicData>
        </a:graphic>
      </p:graphicFrame>
      <p:sp>
        <p:nvSpPr>
          <p:cNvPr id="209" name="Google Shape;209;p10"/>
          <p:cNvSpPr txBox="1"/>
          <p:nvPr/>
        </p:nvSpPr>
        <p:spPr>
          <a:xfrm>
            <a:off x="-8242" y="6578504"/>
            <a:ext cx="12203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 now have my measurements that I need to implement when making the proportions of my product and-have specific targets to achieve based off my client</a:t>
            </a:r>
            <a:endParaRPr sz="1200" b="0" i="0" u="none" strike="noStrike" cap="none">
              <a:solidFill>
                <a:schemeClr val="lt1"/>
              </a:solidFill>
              <a:latin typeface="Calibri"/>
              <a:ea typeface="Calibri"/>
              <a:cs typeface="Calibri"/>
              <a:sym typeface="Calibri"/>
            </a:endParaRPr>
          </a:p>
        </p:txBody>
      </p:sp>
      <p:pic>
        <p:nvPicPr>
          <p:cNvPr id="210" name="Google Shape;210;p10" descr="A person sitting at a table&#10;&#10;Description automatically generated"/>
          <p:cNvPicPr preferRelativeResize="0"/>
          <p:nvPr/>
        </p:nvPicPr>
        <p:blipFill rotWithShape="1">
          <a:blip r:embed="rId3">
            <a:alphaModFix/>
          </a:blip>
          <a:srcRect/>
          <a:stretch/>
        </p:blipFill>
        <p:spPr>
          <a:xfrm>
            <a:off x="57531" y="2342686"/>
            <a:ext cx="1212100" cy="905523"/>
          </a:xfrm>
          <a:prstGeom prst="rect">
            <a:avLst/>
          </a:prstGeom>
          <a:noFill/>
          <a:ln>
            <a:noFill/>
          </a:ln>
        </p:spPr>
      </p:pic>
      <p:pic>
        <p:nvPicPr>
          <p:cNvPr id="211" name="Google Shape;211;p10" descr="A person sitting at a desk&#10;&#10;Description automatically generated"/>
          <p:cNvPicPr preferRelativeResize="0"/>
          <p:nvPr/>
        </p:nvPicPr>
        <p:blipFill rotWithShape="1">
          <a:blip r:embed="rId4">
            <a:alphaModFix/>
          </a:blip>
          <a:srcRect/>
          <a:stretch/>
        </p:blipFill>
        <p:spPr>
          <a:xfrm>
            <a:off x="57531" y="3449964"/>
            <a:ext cx="1216874" cy="900745"/>
          </a:xfrm>
          <a:prstGeom prst="rect">
            <a:avLst/>
          </a:prstGeom>
          <a:noFill/>
          <a:ln>
            <a:noFill/>
          </a:ln>
        </p:spPr>
      </p:pic>
      <p:sp>
        <p:nvSpPr>
          <p:cNvPr id="212" name="Google Shape;212;p10"/>
          <p:cNvSpPr txBox="1"/>
          <p:nvPr/>
        </p:nvSpPr>
        <p:spPr>
          <a:xfrm>
            <a:off x="1279600" y="2265791"/>
            <a:ext cx="48165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As you can see here my client is struggling to </a:t>
            </a:r>
            <a:r>
              <a:rPr lang="en-GB" sz="1200">
                <a:solidFill>
                  <a:schemeClr val="dk1"/>
                </a:solidFill>
                <a:latin typeface="Calibri"/>
                <a:ea typeface="Calibri"/>
                <a:cs typeface="Calibri"/>
                <a:sym typeface="Calibri"/>
              </a:rPr>
              <a:t>stretch</a:t>
            </a:r>
            <a:r>
              <a:rPr lang="en-GB" sz="1200" b="0" i="0" u="none" strike="noStrike" cap="none">
                <a:solidFill>
                  <a:schemeClr val="dk1"/>
                </a:solidFill>
                <a:latin typeface="Calibri"/>
                <a:ea typeface="Calibri"/>
                <a:cs typeface="Calibri"/>
                <a:sym typeface="Calibri"/>
              </a:rPr>
              <a:t> her legs without  clashing with the other chair that’s on the opposite side of the table, so I need to make sure that I leave enough room for her to stretch legs, bearing in mind that there could be someone on the other side as well</a:t>
            </a:r>
            <a:endParaRPr sz="1400" b="0" i="0" u="none" strike="noStrike" cap="none">
              <a:solidFill>
                <a:srgbClr val="000000"/>
              </a:solidFill>
              <a:latin typeface="Arial"/>
              <a:ea typeface="Arial"/>
              <a:cs typeface="Arial"/>
              <a:sym typeface="Arial"/>
            </a:endParaRPr>
          </a:p>
        </p:txBody>
      </p:sp>
      <p:sp>
        <p:nvSpPr>
          <p:cNvPr id="213" name="Google Shape;213;p10"/>
          <p:cNvSpPr txBox="1"/>
          <p:nvPr/>
        </p:nvSpPr>
        <p:spPr>
          <a:xfrm>
            <a:off x="1279002" y="3329529"/>
            <a:ext cx="4820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As you can see here my client has  nowhere to relax her arm when she is tired, which can be an </a:t>
            </a:r>
            <a:r>
              <a:rPr lang="en-GB" sz="1200">
                <a:solidFill>
                  <a:schemeClr val="dk1"/>
                </a:solidFill>
                <a:latin typeface="Calibri"/>
                <a:ea typeface="Calibri"/>
                <a:cs typeface="Calibri"/>
                <a:sym typeface="Calibri"/>
              </a:rPr>
              <a:t>inconvenience</a:t>
            </a:r>
            <a:r>
              <a:rPr lang="en-GB" sz="1200" b="0" i="0" u="none" strike="noStrike" cap="none">
                <a:solidFill>
                  <a:schemeClr val="dk1"/>
                </a:solidFill>
                <a:latin typeface="Calibri"/>
                <a:ea typeface="Calibri"/>
                <a:cs typeface="Calibri"/>
                <a:sym typeface="Calibri"/>
              </a:rPr>
              <a:t> for my client, so I need to add two rests on either side in a position where </a:t>
            </a:r>
            <a:r>
              <a:rPr lang="en-GB" sz="1200">
                <a:solidFill>
                  <a:schemeClr val="dk1"/>
                </a:solidFill>
                <a:latin typeface="Calibri"/>
                <a:ea typeface="Calibri"/>
                <a:cs typeface="Calibri"/>
                <a:sym typeface="Calibri"/>
              </a:rPr>
              <a:t>it's</a:t>
            </a:r>
            <a:r>
              <a:rPr lang="en-GB" sz="1200" b="0" i="0" u="none" strike="noStrike" cap="none">
                <a:solidFill>
                  <a:schemeClr val="dk1"/>
                </a:solidFill>
                <a:latin typeface="Calibri"/>
                <a:ea typeface="Calibri"/>
                <a:cs typeface="Calibri"/>
                <a:sym typeface="Calibri"/>
              </a:rPr>
              <a:t> comfortable for her to do so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217"/>
        <p:cNvGrpSpPr/>
        <p:nvPr/>
      </p:nvGrpSpPr>
      <p:grpSpPr>
        <a:xfrm>
          <a:off x="0" y="0"/>
          <a:ext cx="0" cy="0"/>
          <a:chOff x="0" y="0"/>
          <a:chExt cx="0" cy="0"/>
        </a:xfrm>
      </p:grpSpPr>
      <p:sp>
        <p:nvSpPr>
          <p:cNvPr id="218" name="Google Shape;218;p11"/>
          <p:cNvSpPr txBox="1">
            <a:spLocks noGrp="1"/>
          </p:cNvSpPr>
          <p:nvPr>
            <p:ph type="title"/>
          </p:nvPr>
        </p:nvSpPr>
        <p:spPr>
          <a:xfrm>
            <a:off x="-37592" y="-124063"/>
            <a:ext cx="9888300" cy="99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Market research</a:t>
            </a:r>
            <a:br>
              <a:rPr lang="en-GB" sz="3600"/>
            </a:br>
            <a:r>
              <a:rPr lang="en-GB" sz="1200"/>
              <a:t>Aim: Collect information that might help me to create ideas or spot gaps in the market.</a:t>
            </a:r>
            <a:endParaRPr/>
          </a:p>
          <a:p>
            <a:pPr marL="0" lvl="0" indent="0" algn="l" rtl="0">
              <a:lnSpc>
                <a:spcPct val="90000"/>
              </a:lnSpc>
              <a:spcBef>
                <a:spcPts val="0"/>
              </a:spcBef>
              <a:spcAft>
                <a:spcPts val="0"/>
              </a:spcAft>
              <a:buClr>
                <a:schemeClr val="lt1"/>
              </a:buClr>
              <a:buSzPts val="1200"/>
              <a:buFont typeface="Calibri"/>
              <a:buNone/>
            </a:pPr>
            <a:endParaRPr sz="1200"/>
          </a:p>
        </p:txBody>
      </p:sp>
      <p:graphicFrame>
        <p:nvGraphicFramePr>
          <p:cNvPr id="219" name="Google Shape;219;p11"/>
          <p:cNvGraphicFramePr/>
          <p:nvPr/>
        </p:nvGraphicFramePr>
        <p:xfrm>
          <a:off x="-17929" y="672352"/>
          <a:ext cx="12215925" cy="5536380"/>
        </p:xfrm>
        <a:graphic>
          <a:graphicData uri="http://schemas.openxmlformats.org/drawingml/2006/table">
            <a:tbl>
              <a:tblPr firstRow="1" bandRow="1">
                <a:noFill/>
                <a:tableStyleId>{B2B569FB-23B4-48B0-86E9-3169813D488A}</a:tableStyleId>
              </a:tblPr>
              <a:tblGrid>
                <a:gridCol w="12215925">
                  <a:extLst>
                    <a:ext uri="{9D8B030D-6E8A-4147-A177-3AD203B41FA5}">
                      <a16:colId xmlns:a16="http://schemas.microsoft.com/office/drawing/2014/main" val="20000"/>
                    </a:ext>
                  </a:extLst>
                </a:gridCol>
              </a:tblGrid>
              <a:tr h="2691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Looking at other product in the market</a:t>
                      </a:r>
                      <a:endParaRPr sz="1400" u="none" strike="noStrike" cap="none"/>
                    </a:p>
                  </a:txBody>
                  <a:tcPr marL="91450" marR="91450" marT="45725" marB="45725">
                    <a:solidFill>
                      <a:srgbClr val="BFBFBF"/>
                    </a:solidFill>
                  </a:tcPr>
                </a:tc>
                <a:extLst>
                  <a:ext uri="{0D108BD9-81ED-4DB2-BD59-A6C34878D82A}">
                    <a16:rowId xmlns:a16="http://schemas.microsoft.com/office/drawing/2014/main" val="10000"/>
                  </a:ext>
                </a:extLst>
              </a:tr>
              <a:tr h="5262050">
                <a:tc>
                  <a:txBody>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txBody>
                  <a:tcPr marL="91450" marR="91450" marT="45725" marB="45725">
                    <a:solidFill>
                      <a:srgbClr val="D8D8D8"/>
                    </a:solidFill>
                  </a:tcPr>
                </a:tc>
                <a:extLst>
                  <a:ext uri="{0D108BD9-81ED-4DB2-BD59-A6C34878D82A}">
                    <a16:rowId xmlns:a16="http://schemas.microsoft.com/office/drawing/2014/main" val="10001"/>
                  </a:ext>
                </a:extLst>
              </a:tr>
            </a:tbl>
          </a:graphicData>
        </a:graphic>
      </p:graphicFrame>
      <p:sp>
        <p:nvSpPr>
          <p:cNvPr id="220" name="Google Shape;220;p11"/>
          <p:cNvSpPr txBox="1"/>
          <p:nvPr/>
        </p:nvSpPr>
        <p:spPr>
          <a:xfrm>
            <a:off x="-36438" y="6207576"/>
            <a:ext cx="12230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found out a few things here, one being that simplicity is not always bad, and that I should consider it when making my design and two, being that I need to ensure that the colours I use are attractive because first impressions of a design are much more important that I first thought, as seen with the </a:t>
            </a:r>
            <a:r>
              <a:rPr lang="en-GB" sz="1200">
                <a:solidFill>
                  <a:schemeClr val="lt1"/>
                </a:solidFill>
                <a:latin typeface="Calibri"/>
                <a:ea typeface="Calibri"/>
                <a:cs typeface="Calibri"/>
                <a:sym typeface="Calibri"/>
              </a:rPr>
              <a:t>thi</a:t>
            </a:r>
            <a:r>
              <a:rPr lang="en-GB" sz="1200" b="0" i="0" u="none" strike="noStrike" cap="none">
                <a:solidFill>
                  <a:schemeClr val="lt1"/>
                </a:solidFill>
                <a:latin typeface="Calibri"/>
                <a:ea typeface="Calibri"/>
                <a:cs typeface="Calibri"/>
                <a:sym typeface="Calibri"/>
              </a:rPr>
              <a:t>rd example and that there </a:t>
            </a:r>
            <a:r>
              <a:rPr lang="en-GB" sz="1200">
                <a:solidFill>
                  <a:schemeClr val="lt1"/>
                </a:solidFill>
                <a:latin typeface="Calibri"/>
                <a:ea typeface="Calibri"/>
                <a:cs typeface="Calibri"/>
                <a:sym typeface="Calibri"/>
              </a:rPr>
              <a:t>aren't</a:t>
            </a:r>
            <a:r>
              <a:rPr lang="en-GB" sz="1200" b="0" i="0" u="none" strike="noStrike" cap="none">
                <a:solidFill>
                  <a:schemeClr val="lt1"/>
                </a:solidFill>
                <a:latin typeface="Calibri"/>
                <a:ea typeface="Calibri"/>
                <a:cs typeface="Calibri"/>
                <a:sym typeface="Calibri"/>
              </a:rPr>
              <a:t> many tables out there with attachable umbrellas.</a:t>
            </a:r>
            <a:endParaRPr sz="1400" b="0" i="0" u="none" strike="noStrike" cap="none">
              <a:solidFill>
                <a:schemeClr val="lt1"/>
              </a:solidFill>
              <a:latin typeface="Calibri"/>
              <a:ea typeface="Calibri"/>
              <a:cs typeface="Calibri"/>
              <a:sym typeface="Calibri"/>
            </a:endParaRPr>
          </a:p>
        </p:txBody>
      </p:sp>
      <p:pic>
        <p:nvPicPr>
          <p:cNvPr id="221" name="Google Shape;221;p11" descr="A picture containing air, seat, table, worktable&#10;&#10;Description automatically generated"/>
          <p:cNvPicPr preferRelativeResize="0"/>
          <p:nvPr/>
        </p:nvPicPr>
        <p:blipFill rotWithShape="1">
          <a:blip r:embed="rId3">
            <a:alphaModFix/>
          </a:blip>
          <a:srcRect/>
          <a:stretch/>
        </p:blipFill>
        <p:spPr>
          <a:xfrm>
            <a:off x="-3014" y="999066"/>
            <a:ext cx="2511880" cy="2520518"/>
          </a:xfrm>
          <a:prstGeom prst="rect">
            <a:avLst/>
          </a:prstGeom>
          <a:noFill/>
          <a:ln>
            <a:noFill/>
          </a:ln>
        </p:spPr>
      </p:pic>
      <p:sp>
        <p:nvSpPr>
          <p:cNvPr id="222" name="Google Shape;222;p11"/>
          <p:cNvSpPr txBox="1"/>
          <p:nvPr/>
        </p:nvSpPr>
        <p:spPr>
          <a:xfrm>
            <a:off x="2510604" y="944676"/>
            <a:ext cx="5241300" cy="267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is quite an expensive unique design that, when converted from euros, is £828.83. Obviously, that is quite a lot of money for a chair, but this is an Alessi brand, so it always will be high end for quality and price. In terms of its materials, it's made of epoxy-coated steel frame and shelves made of polyurethane. It is 86 cm wide, 46 cm deep and 78 cm high. It's quite sustainable as both materials can easily be reused once they’ve been taken apart. It's been joined together by plastic nuts which allow it to folded and stored away easily. In terms of its function, it's almost 2 in 1 as it can not only be a table, but also can be a chair as the lower shelf has enough space to be sat on. It should be easy to use and maintain and in my personal opinion, is a really unique and futuristic design which stands out from others, but I do think it’s a bit too expensive as you're paying for the brand name. I have been inspired by this type of aesthetic and 2 in 1 capability so I may try to implement similar principles when designing my own product.</a:t>
            </a:r>
            <a:endParaRPr sz="1200" b="0" i="0" u="none" strike="noStrike" cap="none">
              <a:solidFill>
                <a:schemeClr val="dk1"/>
              </a:solidFill>
              <a:latin typeface="Calibri"/>
              <a:ea typeface="Calibri"/>
              <a:cs typeface="Calibri"/>
              <a:sym typeface="Calibri"/>
            </a:endParaRPr>
          </a:p>
        </p:txBody>
      </p:sp>
      <p:pic>
        <p:nvPicPr>
          <p:cNvPr id="223" name="Google Shape;223;p11"/>
          <p:cNvPicPr preferRelativeResize="0"/>
          <p:nvPr/>
        </p:nvPicPr>
        <p:blipFill rotWithShape="1">
          <a:blip r:embed="rId4">
            <a:alphaModFix/>
          </a:blip>
          <a:srcRect/>
          <a:stretch/>
        </p:blipFill>
        <p:spPr>
          <a:xfrm>
            <a:off x="8348546" y="3153935"/>
            <a:ext cx="3103864" cy="2973769"/>
          </a:xfrm>
          <a:prstGeom prst="rect">
            <a:avLst/>
          </a:prstGeom>
          <a:noFill/>
          <a:ln>
            <a:noFill/>
          </a:ln>
        </p:spPr>
      </p:pic>
      <p:sp>
        <p:nvSpPr>
          <p:cNvPr id="224" name="Google Shape;224;p11"/>
          <p:cNvSpPr txBox="1"/>
          <p:nvPr/>
        </p:nvSpPr>
        <p:spPr>
          <a:xfrm>
            <a:off x="7809010" y="948496"/>
            <a:ext cx="4345200" cy="212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is more of a child's set but can be used by adults. It’s a fold up table with 5 chair for £99.99. It is in complete contrast to the first one, as its bright and colourful and has a very simplistic design that does the job. In terms of the materials used it has a metal lever to fold the table up and it's all made out of vinyl, which is a very easy to clean material, possibly to encourage the children to clean it and teach self-reliance, which I could mimic as my table is currently aimed at families. I think the use of the different colours is quite a good idea and although the design is very simple, it does remind me, that simple can be the way to go sometimes, so it is something I will bear in mind in the future</a:t>
            </a:r>
            <a:endParaRPr sz="1400" b="0" i="0" u="none" strike="noStrike" cap="none">
              <a:solidFill>
                <a:srgbClr val="000000"/>
              </a:solidFill>
              <a:latin typeface="Arial"/>
              <a:ea typeface="Arial"/>
              <a:cs typeface="Arial"/>
              <a:sym typeface="Arial"/>
            </a:endParaRPr>
          </a:p>
        </p:txBody>
      </p:sp>
      <p:sp>
        <p:nvSpPr>
          <p:cNvPr id="225" name="Google Shape;225;p11"/>
          <p:cNvSpPr txBox="1"/>
          <p:nvPr/>
        </p:nvSpPr>
        <p:spPr>
          <a:xfrm>
            <a:off x="2508280" y="3676267"/>
            <a:ext cx="52971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is a design in antique green finish made from rust-free cast aluminium and strong cast iron feet, valued at £159.99. It has a Verdigris finish, which creates an antique look, which reminds me about different finishes I could think about using and it comes with a pre-made umbrella hole, which could be perfect for my design as I was thinking of including a built-in one. The general aesthetics can be a bit off putting because of the colour, but I do like the intricate designs made, which could be something to think about. It is very sustainable as both materials can be reused, but overall, I'm not too keen but there are the aspects I do like. From this I've realised that the colour has to be one of the most important thing as it’s the first thing people see, and if </a:t>
            </a:r>
            <a:r>
              <a:rPr lang="en-GB" sz="1200">
                <a:solidFill>
                  <a:schemeClr val="dk1"/>
                </a:solidFill>
                <a:latin typeface="Calibri"/>
                <a:ea typeface="Calibri"/>
                <a:cs typeface="Calibri"/>
                <a:sym typeface="Calibri"/>
              </a:rPr>
              <a:t>it's</a:t>
            </a:r>
            <a:r>
              <a:rPr lang="en-GB" sz="1200" b="0" i="0" u="none" strike="noStrike" cap="none">
                <a:solidFill>
                  <a:schemeClr val="dk1"/>
                </a:solidFill>
                <a:latin typeface="Calibri"/>
                <a:ea typeface="Calibri"/>
                <a:cs typeface="Calibri"/>
                <a:sym typeface="Calibri"/>
              </a:rPr>
              <a:t> off putting, like this one, it takes away the nice intricate designs. I do also like how the aluminium ha</a:t>
            </a:r>
            <a:r>
              <a:rPr lang="en-GB" sz="1200">
                <a:solidFill>
                  <a:schemeClr val="dk1"/>
                </a:solidFill>
                <a:latin typeface="Calibri"/>
                <a:ea typeface="Calibri"/>
                <a:cs typeface="Calibri"/>
                <a:sym typeface="Calibri"/>
              </a:rPr>
              <a:t>s</a:t>
            </a:r>
            <a:r>
              <a:rPr lang="en-GB" sz="1200" b="0" i="0" u="none" strike="noStrike" cap="none">
                <a:solidFill>
                  <a:schemeClr val="dk1"/>
                </a:solidFill>
                <a:latin typeface="Calibri"/>
                <a:ea typeface="Calibri"/>
                <a:cs typeface="Calibri"/>
                <a:sym typeface="Calibri"/>
              </a:rPr>
              <a:t> been bended into those shapes, which I may use for my own designs later on.</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6" name="Google Shape;226;p11"/>
          <p:cNvPicPr preferRelativeResize="0"/>
          <p:nvPr/>
        </p:nvPicPr>
        <p:blipFill rotWithShape="1">
          <a:blip r:embed="rId5">
            <a:alphaModFix/>
          </a:blip>
          <a:srcRect/>
          <a:stretch/>
        </p:blipFill>
        <p:spPr>
          <a:xfrm>
            <a:off x="3279" y="3578339"/>
            <a:ext cx="2507602" cy="25530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230"/>
        <p:cNvGrpSpPr/>
        <p:nvPr/>
      </p:nvGrpSpPr>
      <p:grpSpPr>
        <a:xfrm>
          <a:off x="0" y="0"/>
          <a:ext cx="0" cy="0"/>
          <a:chOff x="0" y="0"/>
          <a:chExt cx="0" cy="0"/>
        </a:xfrm>
      </p:grpSpPr>
      <p:sp>
        <p:nvSpPr>
          <p:cNvPr id="231" name="Google Shape;231;p12"/>
          <p:cNvSpPr txBox="1">
            <a:spLocks noGrp="1"/>
          </p:cNvSpPr>
          <p:nvPr>
            <p:ph type="title"/>
          </p:nvPr>
        </p:nvSpPr>
        <p:spPr>
          <a:xfrm>
            <a:off x="-1732" y="1443"/>
            <a:ext cx="80223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Creating/designing more ideas</a:t>
            </a:r>
            <a:endParaRPr/>
          </a:p>
        </p:txBody>
      </p:sp>
      <p:sp>
        <p:nvSpPr>
          <p:cNvPr id="232" name="Google Shape;232;p12"/>
          <p:cNvSpPr txBox="1">
            <a:spLocks noGrp="1"/>
          </p:cNvSpPr>
          <p:nvPr>
            <p:ph type="body" idx="1"/>
          </p:nvPr>
        </p:nvSpPr>
        <p:spPr>
          <a:xfrm>
            <a:off x="-1732" y="466148"/>
            <a:ext cx="7761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use two different techniques to create more ideas for my product</a:t>
            </a:r>
            <a:endParaRPr/>
          </a:p>
        </p:txBody>
      </p:sp>
      <p:graphicFrame>
        <p:nvGraphicFramePr>
          <p:cNvPr id="233" name="Google Shape;233;p12"/>
          <p:cNvGraphicFramePr/>
          <p:nvPr/>
        </p:nvGraphicFramePr>
        <p:xfrm>
          <a:off x="2771" y="722376"/>
          <a:ext cx="12203850" cy="5316050"/>
        </p:xfrm>
        <a:graphic>
          <a:graphicData uri="http://schemas.openxmlformats.org/drawingml/2006/table">
            <a:tbl>
              <a:tblPr firstRow="1" bandRow="1">
                <a:noFill/>
                <a:tableStyleId>{B2B569FB-23B4-48B0-86E9-3169813D488A}</a:tableStyleId>
              </a:tblPr>
              <a:tblGrid>
                <a:gridCol w="8972550">
                  <a:extLst>
                    <a:ext uri="{9D8B030D-6E8A-4147-A177-3AD203B41FA5}">
                      <a16:colId xmlns:a16="http://schemas.microsoft.com/office/drawing/2014/main" val="20000"/>
                    </a:ext>
                  </a:extLst>
                </a:gridCol>
                <a:gridCol w="3231300">
                  <a:extLst>
                    <a:ext uri="{9D8B030D-6E8A-4147-A177-3AD203B41FA5}">
                      <a16:colId xmlns:a16="http://schemas.microsoft.com/office/drawing/2014/main" val="20001"/>
                    </a:ext>
                  </a:extLst>
                </a:gridCol>
              </a:tblGrid>
              <a:tr h="277350">
                <a:tc rowSpan="2">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                 </a:t>
                      </a:r>
                      <a:endParaRPr sz="1400" u="none" strike="noStrike" cap="none"/>
                    </a:p>
                  </a:txBody>
                  <a:tcPr marL="91450" marR="91450" marT="45725" marB="45725">
                    <a:solidFill>
                      <a:srgbClr val="75707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Scraffiti</a:t>
                      </a:r>
                      <a:endParaRPr sz="1400" u="none" strike="noStrike" cap="none"/>
                    </a:p>
                  </a:txBody>
                  <a:tcPr marL="91450" marR="91450" marT="45725" marB="45725">
                    <a:solidFill>
                      <a:srgbClr val="3F3F3F"/>
                    </a:solidFill>
                  </a:tcPr>
                </a:tc>
                <a:extLst>
                  <a:ext uri="{0D108BD9-81ED-4DB2-BD59-A6C34878D82A}">
                    <a16:rowId xmlns:a16="http://schemas.microsoft.com/office/drawing/2014/main" val="10000"/>
                  </a:ext>
                </a:extLst>
              </a:tr>
              <a:tr h="2533225">
                <a:tc vMerge="1">
                  <a:txBody>
                    <a:bodyPr/>
                    <a:lstStyle/>
                    <a:p>
                      <a:endParaRPr lang="en-US"/>
                    </a:p>
                  </a:txBody>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Scraffiti is a way of creating new ideas from scratch. The main principle of this is making a giant scribble in the middle of the page and finding irregular and unique shapes to use in my product rather than boring squares, triangles or circles. This is not to say I won't use squares, triangles and circles but I will want to limit those regular shapes to make my design stand out.</a:t>
                      </a:r>
                      <a:endParaRPr sz="1800" u="none" strike="noStrike" cap="none"/>
                    </a:p>
                  </a:txBody>
                  <a:tcPr marL="91450" marR="91450" marT="45725" marB="45725">
                    <a:solidFill>
                      <a:srgbClr val="7F7F7F"/>
                    </a:solidFill>
                  </a:tcPr>
                </a:tc>
                <a:extLst>
                  <a:ext uri="{0D108BD9-81ED-4DB2-BD59-A6C34878D82A}">
                    <a16:rowId xmlns:a16="http://schemas.microsoft.com/office/drawing/2014/main" val="10001"/>
                  </a:ext>
                </a:extLst>
              </a:tr>
              <a:tr h="2505475">
                <a:tc>
                  <a:txBody>
                    <a:bodyPr/>
                    <a:lstStyle/>
                    <a:p>
                      <a:pPr marL="0" marR="0" lvl="0" indent="0" algn="l" rtl="0">
                        <a:lnSpc>
                          <a:spcPct val="100000"/>
                        </a:lnSpc>
                        <a:spcBef>
                          <a:spcPts val="0"/>
                        </a:spcBef>
                        <a:spcAft>
                          <a:spcPts val="0"/>
                        </a:spcAft>
                        <a:buClr>
                          <a:schemeClr val="lt1"/>
                        </a:buClr>
                        <a:buSzPts val="1400"/>
                        <a:buFont typeface="Calibri"/>
                        <a:buNone/>
                      </a:pPr>
                      <a:endParaRPr sz="1400" u="none" strike="noStrike" cap="none"/>
                    </a:p>
                  </a:txBody>
                  <a:tcPr marL="91450" marR="91450" marT="45725" marB="45725">
                    <a:solidFill>
                      <a:srgbClr val="757070"/>
                    </a:solidFill>
                  </a:tcPr>
                </a:tc>
                <a:tc vMerge="1">
                  <a:txBody>
                    <a:bodyPr/>
                    <a:lstStyle/>
                    <a:p>
                      <a:endParaRPr lang="en-US"/>
                    </a:p>
                  </a:txBody>
                  <a:tcPr/>
                </a:tc>
                <a:extLst>
                  <a:ext uri="{0D108BD9-81ED-4DB2-BD59-A6C34878D82A}">
                    <a16:rowId xmlns:a16="http://schemas.microsoft.com/office/drawing/2014/main" val="10002"/>
                  </a:ext>
                </a:extLst>
              </a:tr>
            </a:tbl>
          </a:graphicData>
        </a:graphic>
      </p:graphicFrame>
      <p:pic>
        <p:nvPicPr>
          <p:cNvPr id="234" name="Google Shape;234;p12" descr="Diagram&#10;&#10;Description automatically generated"/>
          <p:cNvPicPr preferRelativeResize="0"/>
          <p:nvPr/>
        </p:nvPicPr>
        <p:blipFill rotWithShape="1">
          <a:blip r:embed="rId3">
            <a:alphaModFix/>
          </a:blip>
          <a:srcRect l="2834" t="4181" r="2350" b="7047"/>
          <a:stretch/>
        </p:blipFill>
        <p:spPr>
          <a:xfrm>
            <a:off x="897" y="706285"/>
            <a:ext cx="8992746" cy="6151024"/>
          </a:xfrm>
          <a:prstGeom prst="rect">
            <a:avLst/>
          </a:prstGeom>
          <a:noFill/>
          <a:ln>
            <a:noFill/>
          </a:ln>
        </p:spPr>
      </p:pic>
      <p:sp>
        <p:nvSpPr>
          <p:cNvPr id="235" name="Google Shape;235;p12"/>
          <p:cNvSpPr txBox="1"/>
          <p:nvPr/>
        </p:nvSpPr>
        <p:spPr>
          <a:xfrm>
            <a:off x="9018494" y="6131859"/>
            <a:ext cx="3137700" cy="6462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made more idea using a new method, I will now continue making new idea using different creative methods</a:t>
            </a:r>
            <a:endParaRPr sz="1200" b="0" i="0" u="none" strike="noStrike" cap="none">
              <a:solidFill>
                <a:srgbClr val="17916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239"/>
        <p:cNvGrpSpPr/>
        <p:nvPr/>
      </p:nvGrpSpPr>
      <p:grpSpPr>
        <a:xfrm>
          <a:off x="0" y="0"/>
          <a:ext cx="0" cy="0"/>
          <a:chOff x="0" y="0"/>
          <a:chExt cx="0" cy="0"/>
        </a:xfrm>
      </p:grpSpPr>
      <p:sp>
        <p:nvSpPr>
          <p:cNvPr id="240" name="Google Shape;240;p13"/>
          <p:cNvSpPr txBox="1">
            <a:spLocks noGrp="1"/>
          </p:cNvSpPr>
          <p:nvPr>
            <p:ph type="title"/>
          </p:nvPr>
        </p:nvSpPr>
        <p:spPr>
          <a:xfrm>
            <a:off x="-1733" y="1443"/>
            <a:ext cx="9888300" cy="99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Creating/designing more ideas continued</a:t>
            </a:r>
            <a:endParaRPr/>
          </a:p>
          <a:p>
            <a:pPr marL="0" lvl="0" indent="0" algn="l" rtl="0">
              <a:lnSpc>
                <a:spcPct val="90000"/>
              </a:lnSpc>
              <a:spcBef>
                <a:spcPts val="0"/>
              </a:spcBef>
              <a:spcAft>
                <a:spcPts val="0"/>
              </a:spcAft>
              <a:buClr>
                <a:schemeClr val="lt1"/>
              </a:buClr>
              <a:buSzPts val="3600"/>
              <a:buFont typeface="Calibri"/>
              <a:buNone/>
            </a:pPr>
            <a:endParaRPr sz="3600"/>
          </a:p>
        </p:txBody>
      </p:sp>
      <p:graphicFrame>
        <p:nvGraphicFramePr>
          <p:cNvPr id="241" name="Google Shape;241;p13"/>
          <p:cNvGraphicFramePr/>
          <p:nvPr/>
        </p:nvGraphicFramePr>
        <p:xfrm>
          <a:off x="8883856" y="460752"/>
          <a:ext cx="3305200" cy="6419850"/>
        </p:xfrm>
        <a:graphic>
          <a:graphicData uri="http://schemas.openxmlformats.org/drawingml/2006/table">
            <a:tbl>
              <a:tblPr firstRow="1" bandRow="1">
                <a:noFill/>
                <a:tableStyleId>{B2B569FB-23B4-48B0-86E9-3169813D488A}</a:tableStyleId>
              </a:tblPr>
              <a:tblGrid>
                <a:gridCol w="3305200">
                  <a:extLst>
                    <a:ext uri="{9D8B030D-6E8A-4147-A177-3AD203B41FA5}">
                      <a16:colId xmlns:a16="http://schemas.microsoft.com/office/drawing/2014/main" val="20000"/>
                    </a:ext>
                  </a:extLst>
                </a:gridCol>
              </a:tblGrid>
              <a:tr h="3177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Jack Straws</a:t>
                      </a:r>
                      <a:endParaRPr sz="1400" u="none" strike="noStrike" cap="none"/>
                    </a:p>
                  </a:txBody>
                  <a:tcPr marL="91450" marR="91450" marT="45725" marB="45725">
                    <a:solidFill>
                      <a:srgbClr val="BFBFBF"/>
                    </a:solidFill>
                  </a:tcPr>
                </a:tc>
                <a:extLst>
                  <a:ext uri="{0D108BD9-81ED-4DB2-BD59-A6C34878D82A}">
                    <a16:rowId xmlns:a16="http://schemas.microsoft.com/office/drawing/2014/main" val="10000"/>
                  </a:ext>
                </a:extLst>
              </a:tr>
              <a:tr h="6102150">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Jack straws is a way of creating new ideas from </a:t>
                      </a:r>
                      <a:r>
                        <a:rPr lang="en-GB" sz="1200"/>
                        <a:t>scratch</a:t>
                      </a:r>
                      <a:r>
                        <a:rPr lang="en-GB" sz="1200" b="0" i="0" u="none" strike="noStrike" cap="none">
                          <a:latin typeface="Calibri"/>
                          <a:ea typeface="Calibri"/>
                          <a:cs typeface="Calibri"/>
                          <a:sym typeface="Calibri"/>
                        </a:rPr>
                        <a:t>. The main principle of this is drawing multiple straight lines that </a:t>
                      </a:r>
                      <a:r>
                        <a:rPr lang="en-GB" sz="1200"/>
                        <a:t>cross over</a:t>
                      </a:r>
                      <a:r>
                        <a:rPr lang="en-GB" sz="1200" b="0" i="0" u="none" strike="noStrike" cap="none">
                          <a:latin typeface="Calibri"/>
                          <a:ea typeface="Calibri"/>
                          <a:cs typeface="Calibri"/>
                          <a:sym typeface="Calibri"/>
                        </a:rPr>
                        <a:t> each other in the middle of the page and finding irregular and unique shapes to use in my product rather than boring squares, triangles or circles. This is not to say I won't use squares, triangles and circles but I will want to limit those regular shapes to make my design stand out.</a:t>
                      </a:r>
                      <a:endParaRPr sz="1400" u="none" strike="noStrike" cap="none"/>
                    </a:p>
                    <a:p>
                      <a:pPr marL="0" marR="0" lvl="0" indent="0" algn="l" rtl="0">
                        <a:lnSpc>
                          <a:spcPct val="100000"/>
                        </a:lnSpc>
                        <a:spcBef>
                          <a:spcPts val="0"/>
                        </a:spcBef>
                        <a:spcAft>
                          <a:spcPts val="0"/>
                        </a:spcAft>
                        <a:buClr>
                          <a:schemeClr val="lt1"/>
                        </a:buClr>
                        <a:buSzPts val="1800"/>
                        <a:buFont typeface="Calibri"/>
                        <a:buNone/>
                      </a:pPr>
                      <a:endParaRPr sz="1800" u="none" strike="noStrike" cap="none"/>
                    </a:p>
                  </a:txBody>
                  <a:tcPr marL="91450" marR="91450" marT="45725" marB="45725">
                    <a:solidFill>
                      <a:srgbClr val="D8D8D8"/>
                    </a:solidFill>
                  </a:tcPr>
                </a:tc>
                <a:extLst>
                  <a:ext uri="{0D108BD9-81ED-4DB2-BD59-A6C34878D82A}">
                    <a16:rowId xmlns:a16="http://schemas.microsoft.com/office/drawing/2014/main" val="10001"/>
                  </a:ext>
                </a:extLst>
              </a:tr>
            </a:tbl>
          </a:graphicData>
        </a:graphic>
      </p:graphicFrame>
      <p:pic>
        <p:nvPicPr>
          <p:cNvPr id="242" name="Google Shape;242;p13"/>
          <p:cNvPicPr preferRelativeResize="0"/>
          <p:nvPr/>
        </p:nvPicPr>
        <p:blipFill rotWithShape="1">
          <a:blip r:embed="rId3">
            <a:alphaModFix/>
          </a:blip>
          <a:srcRect l="970" t="1052" r="1941" b="598"/>
          <a:stretch/>
        </p:blipFill>
        <p:spPr>
          <a:xfrm rot="-5400000">
            <a:off x="1261378" y="-818388"/>
            <a:ext cx="6380752" cy="8918922"/>
          </a:xfrm>
          <a:prstGeom prst="rect">
            <a:avLst/>
          </a:prstGeom>
          <a:noFill/>
          <a:ln>
            <a:noFill/>
          </a:ln>
        </p:spPr>
      </p:pic>
      <p:sp>
        <p:nvSpPr>
          <p:cNvPr id="243" name="Google Shape;243;p13"/>
          <p:cNvSpPr txBox="1"/>
          <p:nvPr/>
        </p:nvSpPr>
        <p:spPr>
          <a:xfrm>
            <a:off x="8991600" y="6122894"/>
            <a:ext cx="3137700" cy="6462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made more idea using a new method, I will now continue making new idea using different creative methods</a:t>
            </a:r>
            <a:endParaRPr sz="1200" b="0" i="0" u="none" strike="noStrike" cap="none">
              <a:solidFill>
                <a:srgbClr val="17916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247"/>
        <p:cNvGrpSpPr/>
        <p:nvPr/>
      </p:nvGrpSpPr>
      <p:grpSpPr>
        <a:xfrm>
          <a:off x="0" y="0"/>
          <a:ext cx="0" cy="0"/>
          <a:chOff x="0" y="0"/>
          <a:chExt cx="0" cy="0"/>
        </a:xfrm>
      </p:grpSpPr>
      <p:sp>
        <p:nvSpPr>
          <p:cNvPr id="248" name="Google Shape;248;p14"/>
          <p:cNvSpPr txBox="1">
            <a:spLocks noGrp="1"/>
          </p:cNvSpPr>
          <p:nvPr>
            <p:ph type="title"/>
          </p:nvPr>
        </p:nvSpPr>
        <p:spPr>
          <a:xfrm>
            <a:off x="-1733" y="1443"/>
            <a:ext cx="9888300" cy="99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Creative ideas</a:t>
            </a:r>
            <a:endParaRPr/>
          </a:p>
          <a:p>
            <a:pPr marL="0" lvl="0" indent="0" algn="l" rtl="0">
              <a:lnSpc>
                <a:spcPct val="90000"/>
              </a:lnSpc>
              <a:spcBef>
                <a:spcPts val="0"/>
              </a:spcBef>
              <a:spcAft>
                <a:spcPts val="0"/>
              </a:spcAft>
              <a:buClr>
                <a:schemeClr val="lt1"/>
              </a:buClr>
              <a:buSzPts val="3600"/>
              <a:buFont typeface="Calibri"/>
              <a:buNone/>
            </a:pPr>
            <a:endParaRPr sz="3600"/>
          </a:p>
        </p:txBody>
      </p:sp>
      <p:graphicFrame>
        <p:nvGraphicFramePr>
          <p:cNvPr id="249" name="Google Shape;249;p14"/>
          <p:cNvGraphicFramePr/>
          <p:nvPr/>
        </p:nvGraphicFramePr>
        <p:xfrm>
          <a:off x="0" y="477397"/>
          <a:ext cx="12200800" cy="6177230"/>
        </p:xfrm>
        <a:graphic>
          <a:graphicData uri="http://schemas.openxmlformats.org/drawingml/2006/table">
            <a:tbl>
              <a:tblPr firstRow="1" bandRow="1">
                <a:noFill/>
                <a:tableStyleId>{B2B569FB-23B4-48B0-86E9-3169813D488A}</a:tableStyleId>
              </a:tblPr>
              <a:tblGrid>
                <a:gridCol w="6018075">
                  <a:extLst>
                    <a:ext uri="{9D8B030D-6E8A-4147-A177-3AD203B41FA5}">
                      <a16:colId xmlns:a16="http://schemas.microsoft.com/office/drawing/2014/main" val="20000"/>
                    </a:ext>
                  </a:extLst>
                </a:gridCol>
                <a:gridCol w="6182725">
                  <a:extLst>
                    <a:ext uri="{9D8B030D-6E8A-4147-A177-3AD203B41FA5}">
                      <a16:colId xmlns:a16="http://schemas.microsoft.com/office/drawing/2014/main" val="20001"/>
                    </a:ext>
                  </a:extLst>
                </a:gridCol>
              </a:tblGrid>
              <a:tr h="2663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Designing influence</a:t>
                      </a:r>
                      <a:endParaRPr sz="1400" u="none" strike="noStrike" cap="none"/>
                    </a:p>
                  </a:txBody>
                  <a:tcPr marL="91450" marR="91450" marT="45725" marB="45725">
                    <a:solidFill>
                      <a:srgbClr val="BFBFBF"/>
                    </a:solidFill>
                  </a:tcPr>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Existing Product Design</a:t>
                      </a:r>
                      <a:endParaRPr sz="1400" u="none" strike="noStrike" cap="none"/>
                    </a:p>
                  </a:txBody>
                  <a:tcPr marL="91450" marR="91450" marT="45725" marB="45725">
                    <a:solidFill>
                      <a:srgbClr val="BFBFBF"/>
                    </a:solidFill>
                  </a:tcPr>
                </a:tc>
                <a:extLst>
                  <a:ext uri="{0D108BD9-81ED-4DB2-BD59-A6C34878D82A}">
                    <a16:rowId xmlns:a16="http://schemas.microsoft.com/office/drawing/2014/main" val="10000"/>
                  </a:ext>
                </a:extLst>
              </a:tr>
              <a:tr h="5902900">
                <a:tc>
                  <a:txBody>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txBody>
                  <a:tcPr marL="91450" marR="91450" marT="45725" marB="45725">
                    <a:solidFill>
                      <a:srgbClr val="D8D8D8"/>
                    </a:solidFill>
                  </a:tcPr>
                </a:tc>
                <a:tc>
                  <a:txBody>
                    <a:bodyPr/>
                    <a:lstStyle/>
                    <a:p>
                      <a:pPr marL="0" marR="0" lvl="0" indent="0" algn="l" rtl="0">
                        <a:lnSpc>
                          <a:spcPct val="100000"/>
                        </a:lnSpc>
                        <a:spcBef>
                          <a:spcPts val="0"/>
                        </a:spcBef>
                        <a:spcAft>
                          <a:spcPts val="0"/>
                        </a:spcAft>
                        <a:buClr>
                          <a:schemeClr val="lt1"/>
                        </a:buClr>
                        <a:buSzPts val="1800"/>
                        <a:buFont typeface="Calibri"/>
                        <a:buNone/>
                      </a:pPr>
                      <a:endParaRPr sz="1800" u="none" strike="noStrike" cap="none"/>
                    </a:p>
                  </a:txBody>
                  <a:tcPr marL="91450" marR="91450" marT="45725" marB="45725">
                    <a:solidFill>
                      <a:srgbClr val="D8D8D8"/>
                    </a:solidFill>
                  </a:tcPr>
                </a:tc>
                <a:extLst>
                  <a:ext uri="{0D108BD9-81ED-4DB2-BD59-A6C34878D82A}">
                    <a16:rowId xmlns:a16="http://schemas.microsoft.com/office/drawing/2014/main" val="10001"/>
                  </a:ext>
                </a:extLst>
              </a:tr>
            </a:tbl>
          </a:graphicData>
        </a:graphic>
      </p:graphicFrame>
      <p:sp>
        <p:nvSpPr>
          <p:cNvPr id="250" name="Google Shape;250;p14"/>
          <p:cNvSpPr txBox="1"/>
          <p:nvPr/>
        </p:nvSpPr>
        <p:spPr>
          <a:xfrm>
            <a:off x="-45730" y="6600483"/>
            <a:ext cx="15501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To conclude I now have made much more design brainstormed on my page, I now can begin to choose which ones I could take forward </a:t>
            </a:r>
            <a:endParaRPr sz="1400" b="0" i="0" u="none" strike="noStrike" cap="none">
              <a:solidFill>
                <a:srgbClr val="000000"/>
              </a:solidFill>
              <a:latin typeface="Arial"/>
              <a:ea typeface="Arial"/>
              <a:cs typeface="Arial"/>
              <a:sym typeface="Arial"/>
            </a:endParaRPr>
          </a:p>
        </p:txBody>
      </p:sp>
      <p:pic>
        <p:nvPicPr>
          <p:cNvPr id="251" name="Google Shape;251;p14"/>
          <p:cNvPicPr preferRelativeResize="0"/>
          <p:nvPr/>
        </p:nvPicPr>
        <p:blipFill rotWithShape="1">
          <a:blip r:embed="rId3">
            <a:alphaModFix/>
          </a:blip>
          <a:srcRect/>
          <a:stretch/>
        </p:blipFill>
        <p:spPr>
          <a:xfrm>
            <a:off x="6036780" y="759478"/>
            <a:ext cx="6156362" cy="4173234"/>
          </a:xfrm>
          <a:prstGeom prst="rect">
            <a:avLst/>
          </a:prstGeom>
          <a:noFill/>
          <a:ln>
            <a:noFill/>
          </a:ln>
        </p:spPr>
      </p:pic>
      <p:pic>
        <p:nvPicPr>
          <p:cNvPr id="252" name="Google Shape;252;p14"/>
          <p:cNvPicPr preferRelativeResize="0"/>
          <p:nvPr/>
        </p:nvPicPr>
        <p:blipFill rotWithShape="1">
          <a:blip r:embed="rId4">
            <a:alphaModFix/>
          </a:blip>
          <a:srcRect/>
          <a:stretch/>
        </p:blipFill>
        <p:spPr>
          <a:xfrm>
            <a:off x="2796" y="763737"/>
            <a:ext cx="5979614" cy="4171040"/>
          </a:xfrm>
          <a:prstGeom prst="rect">
            <a:avLst/>
          </a:prstGeom>
          <a:noFill/>
          <a:ln>
            <a:noFill/>
          </a:ln>
        </p:spPr>
      </p:pic>
      <p:sp>
        <p:nvSpPr>
          <p:cNvPr id="253" name="Google Shape;253;p14"/>
          <p:cNvSpPr txBox="1"/>
          <p:nvPr/>
        </p:nvSpPr>
        <p:spPr>
          <a:xfrm>
            <a:off x="-3464" y="4940877"/>
            <a:ext cx="5990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involved going back to my research or doing some more, to find similar products currently in the market. I chose 3 pictures and took different parts and components that I like and combined them to make new creative ideas that I otherwise wouldn’t have made. I think this method relies a lot on creativity and so is a good way to produce new, different ideas. Of these new ideas I've made, the one that stands out to me the most, is the top one, because it looks very strange, but I like </a:t>
            </a:r>
            <a:r>
              <a:rPr lang="en-GB" sz="1200">
                <a:solidFill>
                  <a:schemeClr val="dk1"/>
                </a:solidFill>
                <a:latin typeface="Calibri"/>
                <a:ea typeface="Calibri"/>
                <a:cs typeface="Calibri"/>
                <a:sym typeface="Calibri"/>
              </a:rPr>
              <a:t>how </a:t>
            </a:r>
            <a:r>
              <a:rPr lang="en-GB" sz="1200" b="0" i="0" u="none" strike="noStrike" cap="none">
                <a:solidFill>
                  <a:schemeClr val="dk1"/>
                </a:solidFill>
                <a:latin typeface="Calibri"/>
                <a:ea typeface="Calibri"/>
                <a:cs typeface="Calibri"/>
                <a:sym typeface="Calibri"/>
              </a:rPr>
              <a:t>it stands out, and this </a:t>
            </a:r>
            <a:r>
              <a:rPr lang="en-GB" sz="1200">
                <a:solidFill>
                  <a:schemeClr val="dk1"/>
                </a:solidFill>
                <a:latin typeface="Calibri"/>
                <a:ea typeface="Calibri"/>
                <a:cs typeface="Calibri"/>
                <a:sym typeface="Calibri"/>
              </a:rPr>
              <a:t>highchair</a:t>
            </a:r>
            <a:r>
              <a:rPr lang="en-GB" sz="1200" b="0" i="0" u="none" strike="noStrike" cap="none">
                <a:solidFill>
                  <a:schemeClr val="dk1"/>
                </a:solidFill>
                <a:latin typeface="Calibri"/>
                <a:ea typeface="Calibri"/>
                <a:cs typeface="Calibri"/>
                <a:sym typeface="Calibri"/>
              </a:rPr>
              <a:t> base could be something to use and think about in the future. My least favourite design has to be the one in the middle on the left because after I've drawn it, I feel it looks too basic, although basic can be nice, here I don’t really like it, so I won't be taking any inspiration from that in the future.</a:t>
            </a:r>
            <a:endParaRPr sz="1400" b="0" i="0" u="none" strike="noStrike" cap="none">
              <a:solidFill>
                <a:srgbClr val="000000"/>
              </a:solidFill>
              <a:latin typeface="Arial"/>
              <a:ea typeface="Arial"/>
              <a:cs typeface="Arial"/>
              <a:sym typeface="Arial"/>
            </a:endParaRPr>
          </a:p>
        </p:txBody>
      </p:sp>
      <p:sp>
        <p:nvSpPr>
          <p:cNvPr id="254" name="Google Shape;254;p14"/>
          <p:cNvSpPr txBox="1"/>
          <p:nvPr/>
        </p:nvSpPr>
        <p:spPr>
          <a:xfrm>
            <a:off x="6007498" y="4922334"/>
            <a:ext cx="62109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is slightly similar on the one on the left, but it involves looking at past historic products and using parts of their style in their product as a base point to start from. I chose 3 pictures here as well and for a bit of variety I've chosen one 1  I love, 1 I don’t mind, and 1 I hate in that order. Of these ideas that I've made, 2 of them stand out to me the most, </a:t>
            </a:r>
            <a:r>
              <a:rPr lang="en-GB" sz="1200">
                <a:solidFill>
                  <a:schemeClr val="dk1"/>
                </a:solidFill>
                <a:latin typeface="Calibri"/>
                <a:ea typeface="Calibri"/>
                <a:cs typeface="Calibri"/>
                <a:sym typeface="Calibri"/>
              </a:rPr>
              <a:t>one</a:t>
            </a:r>
            <a:r>
              <a:rPr lang="en-GB" sz="1200" b="0" i="0" u="none" strike="noStrike" cap="none">
                <a:solidFill>
                  <a:schemeClr val="dk1"/>
                </a:solidFill>
                <a:latin typeface="Calibri"/>
                <a:ea typeface="Calibri"/>
                <a:cs typeface="Calibri"/>
                <a:sym typeface="Calibri"/>
              </a:rPr>
              <a:t> being the middle left one because of its unique shape and the fact the chair can slot underneath the table when not in use, which saves space, and the other being the one at the top because it's almost like a built-in table in bed, with the way you can lie down on it, which is pretty cool in my opinion. The one I dislike the most has to be the top right one because it just looks too much like a boring traditional park bench, which is something I want to avoid, as I'm trying to make unique, unorthodox product.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259"/>
        <p:cNvGrpSpPr/>
        <p:nvPr/>
      </p:nvGrpSpPr>
      <p:grpSpPr>
        <a:xfrm>
          <a:off x="0" y="0"/>
          <a:ext cx="0" cy="0"/>
          <a:chOff x="0" y="0"/>
          <a:chExt cx="0" cy="0"/>
        </a:xfrm>
      </p:grpSpPr>
      <p:sp>
        <p:nvSpPr>
          <p:cNvPr id="260" name="Google Shape;260;p15"/>
          <p:cNvSpPr txBox="1">
            <a:spLocks noGrp="1"/>
          </p:cNvSpPr>
          <p:nvPr>
            <p:ph type="title"/>
          </p:nvPr>
        </p:nvSpPr>
        <p:spPr>
          <a:xfrm>
            <a:off x="-11257" y="1443"/>
            <a:ext cx="61098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Computer Aided Design</a:t>
            </a:r>
            <a:endParaRPr/>
          </a:p>
        </p:txBody>
      </p:sp>
      <p:sp>
        <p:nvSpPr>
          <p:cNvPr id="261" name="Google Shape;261;p15"/>
          <p:cNvSpPr txBox="1">
            <a:spLocks noGrp="1"/>
          </p:cNvSpPr>
          <p:nvPr>
            <p:ph type="body" idx="1"/>
          </p:nvPr>
        </p:nvSpPr>
        <p:spPr>
          <a:xfrm>
            <a:off x="-1732" y="451771"/>
            <a:ext cx="5230500" cy="35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CAD software to produce some prototype designs</a:t>
            </a:r>
            <a:endParaRPr/>
          </a:p>
        </p:txBody>
      </p:sp>
      <p:graphicFrame>
        <p:nvGraphicFramePr>
          <p:cNvPr id="262" name="Google Shape;262;p15"/>
          <p:cNvGraphicFramePr/>
          <p:nvPr/>
        </p:nvGraphicFramePr>
        <p:xfrm>
          <a:off x="2771" y="722376"/>
          <a:ext cx="12203850" cy="5810205"/>
        </p:xfrm>
        <a:graphic>
          <a:graphicData uri="http://schemas.openxmlformats.org/drawingml/2006/table">
            <a:tbl>
              <a:tblPr firstRow="1" bandRow="1">
                <a:noFill/>
                <a:tableStyleId>{B2B569FB-23B4-48B0-86E9-3169813D488A}</a:tableStyleId>
              </a:tblPr>
              <a:tblGrid>
                <a:gridCol w="6101925">
                  <a:extLst>
                    <a:ext uri="{9D8B030D-6E8A-4147-A177-3AD203B41FA5}">
                      <a16:colId xmlns:a16="http://schemas.microsoft.com/office/drawing/2014/main" val="20000"/>
                    </a:ext>
                  </a:extLst>
                </a:gridCol>
                <a:gridCol w="6101925">
                  <a:extLst>
                    <a:ext uri="{9D8B030D-6E8A-4147-A177-3AD203B41FA5}">
                      <a16:colId xmlns:a16="http://schemas.microsoft.com/office/drawing/2014/main" val="20001"/>
                    </a:ext>
                  </a:extLst>
                </a:gridCol>
              </a:tblGrid>
              <a:tr h="2644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Chair</a:t>
                      </a:r>
                      <a:endParaRPr sz="1400" u="none" strike="noStrike" cap="none"/>
                    </a:p>
                  </a:txBody>
                  <a:tcPr marL="91450" marR="91450" marT="45725" marB="45725">
                    <a:solidFill>
                      <a:srgbClr val="2E75B5"/>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Table</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5358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9CC2E5"/>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263" name="Google Shape;263;p15"/>
          <p:cNvSpPr txBox="1"/>
          <p:nvPr/>
        </p:nvSpPr>
        <p:spPr>
          <a:xfrm>
            <a:off x="12645" y="6546255"/>
            <a:ext cx="12177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To conclude I've shown my CAD skills by making an initial design on FUSION 360 and now will change and adapt them to any problems that I may find</a:t>
            </a:r>
            <a:endParaRPr sz="1800" b="0" i="0" u="none" strike="noStrike" cap="none">
              <a:solidFill>
                <a:schemeClr val="lt1"/>
              </a:solidFill>
              <a:latin typeface="Calibri"/>
              <a:ea typeface="Calibri"/>
              <a:cs typeface="Calibri"/>
              <a:sym typeface="Calibri"/>
            </a:endParaRPr>
          </a:p>
        </p:txBody>
      </p:sp>
      <p:pic>
        <p:nvPicPr>
          <p:cNvPr id="264" name="Google Shape;264;p15"/>
          <p:cNvPicPr preferRelativeResize="0"/>
          <p:nvPr/>
        </p:nvPicPr>
        <p:blipFill rotWithShape="1">
          <a:blip r:embed="rId3">
            <a:alphaModFix/>
          </a:blip>
          <a:srcRect l="58024" t="28426" r="22179" b="27151"/>
          <a:stretch/>
        </p:blipFill>
        <p:spPr>
          <a:xfrm>
            <a:off x="324828" y="3318424"/>
            <a:ext cx="2418710" cy="3053279"/>
          </a:xfrm>
          <a:prstGeom prst="rect">
            <a:avLst/>
          </a:prstGeom>
          <a:noFill/>
          <a:ln>
            <a:noFill/>
          </a:ln>
        </p:spPr>
      </p:pic>
      <p:pic>
        <p:nvPicPr>
          <p:cNvPr id="265" name="Google Shape;265;p15"/>
          <p:cNvPicPr preferRelativeResize="0"/>
          <p:nvPr/>
        </p:nvPicPr>
        <p:blipFill rotWithShape="1">
          <a:blip r:embed="rId4">
            <a:alphaModFix/>
          </a:blip>
          <a:srcRect l="54850" t="19875" r="31140" b="30816"/>
          <a:stretch/>
        </p:blipFill>
        <p:spPr>
          <a:xfrm>
            <a:off x="3049878" y="4099006"/>
            <a:ext cx="1211746" cy="2399015"/>
          </a:xfrm>
          <a:prstGeom prst="rect">
            <a:avLst/>
          </a:prstGeom>
          <a:noFill/>
          <a:ln>
            <a:noFill/>
          </a:ln>
        </p:spPr>
      </p:pic>
      <p:pic>
        <p:nvPicPr>
          <p:cNvPr id="266" name="Google Shape;266;p15"/>
          <p:cNvPicPr preferRelativeResize="0"/>
          <p:nvPr/>
        </p:nvPicPr>
        <p:blipFill rotWithShape="1">
          <a:blip r:embed="rId5">
            <a:alphaModFix/>
          </a:blip>
          <a:srcRect l="55612" t="19875" r="27972" b="30816"/>
          <a:stretch/>
        </p:blipFill>
        <p:spPr>
          <a:xfrm flipH="1">
            <a:off x="4502271" y="4146265"/>
            <a:ext cx="1419826" cy="2399015"/>
          </a:xfrm>
          <a:prstGeom prst="rect">
            <a:avLst/>
          </a:prstGeom>
          <a:noFill/>
          <a:ln>
            <a:noFill/>
          </a:ln>
        </p:spPr>
      </p:pic>
      <p:pic>
        <p:nvPicPr>
          <p:cNvPr id="267" name="Google Shape;267;p15"/>
          <p:cNvPicPr preferRelativeResize="0"/>
          <p:nvPr/>
        </p:nvPicPr>
        <p:blipFill rotWithShape="1">
          <a:blip r:embed="rId6">
            <a:alphaModFix/>
          </a:blip>
          <a:srcRect l="52021" t="15977" r="17776" b="22259"/>
          <a:stretch/>
        </p:blipFill>
        <p:spPr>
          <a:xfrm>
            <a:off x="9427341" y="3537406"/>
            <a:ext cx="2564635" cy="2832789"/>
          </a:xfrm>
          <a:prstGeom prst="rect">
            <a:avLst/>
          </a:prstGeom>
          <a:noFill/>
          <a:ln>
            <a:noFill/>
          </a:ln>
        </p:spPr>
      </p:pic>
      <p:pic>
        <p:nvPicPr>
          <p:cNvPr id="268" name="Google Shape;268;p15"/>
          <p:cNvPicPr preferRelativeResize="0"/>
          <p:nvPr/>
        </p:nvPicPr>
        <p:blipFill rotWithShape="1">
          <a:blip r:embed="rId7">
            <a:alphaModFix/>
          </a:blip>
          <a:srcRect l="53034" t="14422" r="15290" b="22261"/>
          <a:stretch/>
        </p:blipFill>
        <p:spPr>
          <a:xfrm>
            <a:off x="6287761" y="3073130"/>
            <a:ext cx="2932238" cy="3297065"/>
          </a:xfrm>
          <a:prstGeom prst="rect">
            <a:avLst/>
          </a:prstGeom>
          <a:noFill/>
          <a:ln>
            <a:noFill/>
          </a:ln>
        </p:spPr>
      </p:pic>
      <p:pic>
        <p:nvPicPr>
          <p:cNvPr id="269" name="Google Shape;269;p15"/>
          <p:cNvPicPr preferRelativeResize="0"/>
          <p:nvPr/>
        </p:nvPicPr>
        <p:blipFill rotWithShape="1">
          <a:blip r:embed="rId8">
            <a:alphaModFix/>
          </a:blip>
          <a:srcRect l="43591" t="13471" r="18975" b="31248"/>
          <a:stretch/>
        </p:blipFill>
        <p:spPr>
          <a:xfrm>
            <a:off x="9427342" y="1007186"/>
            <a:ext cx="2761886" cy="2294236"/>
          </a:xfrm>
          <a:prstGeom prst="rect">
            <a:avLst/>
          </a:prstGeom>
          <a:noFill/>
          <a:ln>
            <a:noFill/>
          </a:ln>
        </p:spPr>
      </p:pic>
      <p:pic>
        <p:nvPicPr>
          <p:cNvPr id="270" name="Google Shape;270;p15"/>
          <p:cNvPicPr preferRelativeResize="0"/>
          <p:nvPr/>
        </p:nvPicPr>
        <p:blipFill rotWithShape="1">
          <a:blip r:embed="rId9">
            <a:alphaModFix/>
          </a:blip>
          <a:srcRect/>
          <a:stretch/>
        </p:blipFill>
        <p:spPr>
          <a:xfrm>
            <a:off x="3440623" y="1097687"/>
            <a:ext cx="2639797" cy="2871464"/>
          </a:xfrm>
          <a:prstGeom prst="rect">
            <a:avLst/>
          </a:prstGeom>
          <a:noFill/>
          <a:ln>
            <a:noFill/>
          </a:ln>
        </p:spPr>
      </p:pic>
      <p:sp>
        <p:nvSpPr>
          <p:cNvPr id="271" name="Google Shape;271;p15"/>
          <p:cNvSpPr txBox="1"/>
          <p:nvPr/>
        </p:nvSpPr>
        <p:spPr>
          <a:xfrm>
            <a:off x="6066" y="1041312"/>
            <a:ext cx="3425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Following the criteria, I've set out in the past I've designed a stylish yet simple product with unique and unorthodox shapes to give it an Alessi feel. But once I designed the shape, I then needed to choose what materials to use. I chose </a:t>
            </a:r>
            <a:r>
              <a:rPr lang="en-GB" sz="1200">
                <a:solidFill>
                  <a:schemeClr val="dk1"/>
                </a:solidFill>
                <a:latin typeface="Calibri"/>
                <a:ea typeface="Calibri"/>
                <a:cs typeface="Calibri"/>
                <a:sym typeface="Calibri"/>
              </a:rPr>
              <a:t>f</a:t>
            </a:r>
            <a:r>
              <a:rPr lang="en-GB" sz="1200" b="0" i="0" u="none" strike="noStrike" cap="none">
                <a:solidFill>
                  <a:schemeClr val="dk1"/>
                </a:solidFill>
                <a:latin typeface="Calibri"/>
                <a:ea typeface="Calibri"/>
                <a:cs typeface="Calibri"/>
                <a:sym typeface="Calibri"/>
              </a:rPr>
              <a:t>ull grain leather because it is weatherproof, firm yet comfortable but most importantly it can come in a range of different colours, so it is my preferred material for the seat. The base needs to be strong, lightweight and </a:t>
            </a:r>
            <a:r>
              <a:rPr lang="en-GB" sz="1200">
                <a:solidFill>
                  <a:schemeClr val="dk1"/>
                </a:solidFill>
                <a:latin typeface="Calibri"/>
                <a:ea typeface="Calibri"/>
                <a:cs typeface="Calibri"/>
                <a:sym typeface="Calibri"/>
              </a:rPr>
              <a:t>weatherproof</a:t>
            </a:r>
            <a:r>
              <a:rPr lang="en-GB" sz="1200" b="0" i="0" u="none" strike="noStrike" cap="none">
                <a:solidFill>
                  <a:schemeClr val="dk1"/>
                </a:solidFill>
                <a:latin typeface="Calibri"/>
                <a:ea typeface="Calibri"/>
                <a:cs typeface="Calibri"/>
                <a:sym typeface="Calibri"/>
              </a:rPr>
              <a:t> so I chose galvanised steel which is not only corrosion-proof but also looks quite nice.</a:t>
            </a:r>
            <a:endParaRPr sz="1400" b="0" i="0" u="none" strike="noStrike" cap="none">
              <a:solidFill>
                <a:srgbClr val="000000"/>
              </a:solidFill>
              <a:latin typeface="Arial"/>
              <a:ea typeface="Arial"/>
              <a:cs typeface="Arial"/>
              <a:sym typeface="Arial"/>
            </a:endParaRPr>
          </a:p>
        </p:txBody>
      </p:sp>
      <p:sp>
        <p:nvSpPr>
          <p:cNvPr id="272" name="Google Shape;272;p15"/>
          <p:cNvSpPr txBox="1"/>
          <p:nvPr/>
        </p:nvSpPr>
        <p:spPr>
          <a:xfrm>
            <a:off x="6111582" y="1007186"/>
            <a:ext cx="3298500" cy="1754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For the table it needs to be strong in compression and firm, so it doesn’t break when things are stored on it, so it needs suitable materials. The materials also need to be lightweight and weatherproof, so I've chosen mahogany with a varnish on it, galvanised steel tubes, reinforced glass, acrylic, fabric and translucent glossy plastic. All of these together fit the requirements for my design whilst looking quite appealing.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277"/>
        <p:cNvGrpSpPr/>
        <p:nvPr/>
      </p:nvGrpSpPr>
      <p:grpSpPr>
        <a:xfrm>
          <a:off x="0" y="0"/>
          <a:ext cx="0" cy="0"/>
          <a:chOff x="0" y="0"/>
          <a:chExt cx="0" cy="0"/>
        </a:xfrm>
      </p:grpSpPr>
      <p:sp>
        <p:nvSpPr>
          <p:cNvPr id="278" name="Google Shape;278;p16"/>
          <p:cNvSpPr txBox="1">
            <a:spLocks noGrp="1"/>
          </p:cNvSpPr>
          <p:nvPr>
            <p:ph type="title"/>
          </p:nvPr>
        </p:nvSpPr>
        <p:spPr>
          <a:xfrm>
            <a:off x="-1731" y="1442"/>
            <a:ext cx="11325900" cy="86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Situation</a:t>
            </a:r>
            <a:br>
              <a:rPr lang="en-GB" sz="3600"/>
            </a:br>
            <a:r>
              <a:rPr lang="en-GB" sz="1600"/>
              <a:t>Aim: To analyse in detail the possible locations where your NEA could be used and/or could be stored when not in use.</a:t>
            </a:r>
            <a:endParaRPr/>
          </a:p>
          <a:p>
            <a:pPr marL="0" lvl="0" indent="0" algn="l" rtl="0">
              <a:lnSpc>
                <a:spcPct val="90000"/>
              </a:lnSpc>
              <a:spcBef>
                <a:spcPts val="0"/>
              </a:spcBef>
              <a:spcAft>
                <a:spcPts val="0"/>
              </a:spcAft>
              <a:buClr>
                <a:schemeClr val="lt1"/>
              </a:buClr>
              <a:buSzPts val="1600"/>
              <a:buFont typeface="Calibri"/>
              <a:buNone/>
            </a:pPr>
            <a:endParaRPr sz="1600"/>
          </a:p>
        </p:txBody>
      </p:sp>
      <p:graphicFrame>
        <p:nvGraphicFramePr>
          <p:cNvPr id="279" name="Google Shape;279;p16"/>
          <p:cNvGraphicFramePr/>
          <p:nvPr/>
        </p:nvGraphicFramePr>
        <p:xfrm>
          <a:off x="2770" y="722376"/>
          <a:ext cx="12185550" cy="5913725"/>
        </p:xfrm>
        <a:graphic>
          <a:graphicData uri="http://schemas.openxmlformats.org/drawingml/2006/table">
            <a:tbl>
              <a:tblPr firstRow="1" bandRow="1">
                <a:noFill/>
                <a:tableStyleId>{B2B569FB-23B4-48B0-86E9-3169813D488A}</a:tableStyleId>
              </a:tblPr>
              <a:tblGrid>
                <a:gridCol w="12185550">
                  <a:extLst>
                    <a:ext uri="{9D8B030D-6E8A-4147-A177-3AD203B41FA5}">
                      <a16:colId xmlns:a16="http://schemas.microsoft.com/office/drawing/2014/main" val="20000"/>
                    </a:ext>
                  </a:extLst>
                </a:gridCol>
              </a:tblGrid>
              <a:tr h="2754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My back garden</a:t>
                      </a:r>
                      <a:endParaRPr sz="1400" u="none" strike="noStrike" cap="none"/>
                    </a:p>
                  </a:txBody>
                  <a:tcPr marL="91450" marR="91450" marT="45725" marB="45725">
                    <a:solidFill>
                      <a:srgbClr val="B36BFF"/>
                    </a:solidFill>
                  </a:tcPr>
                </a:tc>
                <a:extLst>
                  <a:ext uri="{0D108BD9-81ED-4DB2-BD59-A6C34878D82A}">
                    <a16:rowId xmlns:a16="http://schemas.microsoft.com/office/drawing/2014/main" val="10000"/>
                  </a:ext>
                </a:extLst>
              </a:tr>
              <a:tr h="56383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D1A6FF"/>
                    </a:solidFill>
                  </a:tcPr>
                </a:tc>
                <a:extLst>
                  <a:ext uri="{0D108BD9-81ED-4DB2-BD59-A6C34878D82A}">
                    <a16:rowId xmlns:a16="http://schemas.microsoft.com/office/drawing/2014/main" val="10001"/>
                  </a:ext>
                </a:extLst>
              </a:tr>
            </a:tbl>
          </a:graphicData>
        </a:graphic>
      </p:graphicFrame>
      <p:sp>
        <p:nvSpPr>
          <p:cNvPr id="280" name="Google Shape;280;p16"/>
          <p:cNvSpPr txBox="1"/>
          <p:nvPr/>
        </p:nvSpPr>
        <p:spPr>
          <a:xfrm>
            <a:off x="-1731" y="2969678"/>
            <a:ext cx="2925300" cy="3600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In this 1:50 floor plan, each light grey square tile is 15x45cm and each dark grey tile is 45x45cm. I've marked out an area where my product could go. I need to allow enough room around my product so that my client can walk around it and get to other parts of the extension. So, for example, it cannot be on the left because it would block the entrance to the extension at the back of the house. It also can't be right at the bottom because it would block the back door and be right in front of the kitchen window which could be disconcerting and it can't be in front of the double doors on the side extension. It also cannot be right next to the gravel patch because that leads to a path around the back extension so it would block it therefore any space within the purple boundary can be used.</a:t>
            </a:r>
            <a:endParaRPr sz="1400" b="0" i="0" u="none" strike="noStrike" cap="none">
              <a:solidFill>
                <a:srgbClr val="000000"/>
              </a:solidFill>
              <a:latin typeface="Arial"/>
              <a:ea typeface="Arial"/>
              <a:cs typeface="Arial"/>
              <a:sym typeface="Arial"/>
            </a:endParaRPr>
          </a:p>
        </p:txBody>
      </p:sp>
      <p:pic>
        <p:nvPicPr>
          <p:cNvPr id="281" name="Google Shape;281;p16" descr="A picture containing outdoor, stone&#10;&#10;Description automatically generated"/>
          <p:cNvPicPr preferRelativeResize="0"/>
          <p:nvPr/>
        </p:nvPicPr>
        <p:blipFill rotWithShape="1">
          <a:blip r:embed="rId3">
            <a:alphaModFix/>
          </a:blip>
          <a:srcRect/>
          <a:stretch/>
        </p:blipFill>
        <p:spPr>
          <a:xfrm>
            <a:off x="172823" y="1080744"/>
            <a:ext cx="1344920" cy="1008690"/>
          </a:xfrm>
          <a:prstGeom prst="rect">
            <a:avLst/>
          </a:prstGeom>
          <a:noFill/>
          <a:ln>
            <a:noFill/>
          </a:ln>
        </p:spPr>
      </p:pic>
      <p:sp>
        <p:nvSpPr>
          <p:cNvPr id="282" name="Google Shape;282;p16"/>
          <p:cNvSpPr txBox="1"/>
          <p:nvPr/>
        </p:nvSpPr>
        <p:spPr>
          <a:xfrm>
            <a:off x="1516198" y="1008954"/>
            <a:ext cx="47877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where can my product go in my backyard? As you can see from the pictures my garden is quite small and the grass is in a really bad state, so my product will have to go somewhere on the concrete tiles. I decided to make a floor plan of the chosen area to try and identify where my product should be placed and how that might affect it. For example, if we look at this area, we can see that </a:t>
            </a:r>
            <a:r>
              <a:rPr lang="en-GB" sz="1200">
                <a:solidFill>
                  <a:schemeClr val="dk1"/>
                </a:solidFill>
                <a:latin typeface="Calibri"/>
                <a:ea typeface="Calibri"/>
                <a:cs typeface="Calibri"/>
                <a:sym typeface="Calibri"/>
              </a:rPr>
              <a:t>it's</a:t>
            </a:r>
            <a:r>
              <a:rPr lang="en-GB" sz="1200" b="0" i="0" u="none" strike="noStrike" cap="none">
                <a:solidFill>
                  <a:schemeClr val="dk1"/>
                </a:solidFill>
                <a:latin typeface="Calibri"/>
                <a:ea typeface="Calibri"/>
                <a:cs typeface="Calibri"/>
                <a:sym typeface="Calibri"/>
              </a:rPr>
              <a:t> very </a:t>
            </a:r>
            <a:r>
              <a:rPr lang="en-GB" sz="1200">
                <a:solidFill>
                  <a:schemeClr val="dk1"/>
                </a:solidFill>
                <a:latin typeface="Calibri"/>
                <a:ea typeface="Calibri"/>
                <a:cs typeface="Calibri"/>
                <a:sym typeface="Calibri"/>
              </a:rPr>
              <a:t>vulnerable</a:t>
            </a:r>
            <a:r>
              <a:rPr lang="en-GB" sz="1200" b="0" i="0" u="none" strike="noStrike" cap="none">
                <a:solidFill>
                  <a:schemeClr val="dk1"/>
                </a:solidFill>
                <a:latin typeface="Calibri"/>
                <a:ea typeface="Calibri"/>
                <a:cs typeface="Calibri"/>
                <a:sym typeface="Calibri"/>
              </a:rPr>
              <a:t> to rain as there's no cover so an umbrella or some sort of cover is 100% required. Also, what's interesting is that because it's surrounded by buildings and fences the wind will only be harmful from the left-hand side, so I need to make sure that all sides are protected, but the left side in particular.</a:t>
            </a:r>
            <a:endParaRPr sz="1400" b="0" i="0" u="none" strike="noStrike" cap="none">
              <a:solidFill>
                <a:srgbClr val="000000"/>
              </a:solidFill>
              <a:latin typeface="Arial"/>
              <a:ea typeface="Arial"/>
              <a:cs typeface="Arial"/>
              <a:sym typeface="Arial"/>
            </a:endParaRPr>
          </a:p>
        </p:txBody>
      </p:sp>
      <p:pic>
        <p:nvPicPr>
          <p:cNvPr id="283" name="Google Shape;283;p16" descr="A picture containing window&#10;&#10;Description automatically generated"/>
          <p:cNvPicPr preferRelativeResize="0"/>
          <p:nvPr/>
        </p:nvPicPr>
        <p:blipFill rotWithShape="1">
          <a:blip r:embed="rId4">
            <a:alphaModFix/>
          </a:blip>
          <a:srcRect/>
          <a:stretch/>
        </p:blipFill>
        <p:spPr>
          <a:xfrm>
            <a:off x="4762454" y="5058939"/>
            <a:ext cx="1866569" cy="1399927"/>
          </a:xfrm>
          <a:prstGeom prst="rect">
            <a:avLst/>
          </a:prstGeom>
          <a:noFill/>
          <a:ln>
            <a:noFill/>
          </a:ln>
        </p:spPr>
      </p:pic>
      <p:pic>
        <p:nvPicPr>
          <p:cNvPr id="284" name="Google Shape;284;p16" descr="A picture containing concrete, dirty&#10;&#10;Description automatically generated"/>
          <p:cNvPicPr preferRelativeResize="0"/>
          <p:nvPr/>
        </p:nvPicPr>
        <p:blipFill rotWithShape="1">
          <a:blip r:embed="rId5">
            <a:alphaModFix/>
          </a:blip>
          <a:srcRect/>
          <a:stretch/>
        </p:blipFill>
        <p:spPr>
          <a:xfrm>
            <a:off x="161542" y="1960989"/>
            <a:ext cx="1344920" cy="1008690"/>
          </a:xfrm>
          <a:prstGeom prst="rect">
            <a:avLst/>
          </a:prstGeom>
          <a:noFill/>
          <a:ln>
            <a:noFill/>
          </a:ln>
        </p:spPr>
      </p:pic>
      <p:sp>
        <p:nvSpPr>
          <p:cNvPr id="285" name="Google Shape;285;p16"/>
          <p:cNvSpPr txBox="1"/>
          <p:nvPr/>
        </p:nvSpPr>
        <p:spPr>
          <a:xfrm>
            <a:off x="7507893" y="1015519"/>
            <a:ext cx="46731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a:t>
            </a:r>
            <a:r>
              <a:rPr lang="en-GB" sz="1200">
                <a:solidFill>
                  <a:schemeClr val="dk1"/>
                </a:solidFill>
                <a:latin typeface="Calibri"/>
                <a:ea typeface="Calibri"/>
                <a:cs typeface="Calibri"/>
                <a:sym typeface="Calibri"/>
              </a:rPr>
              <a:t>i've</a:t>
            </a:r>
            <a:r>
              <a:rPr lang="en-GB" sz="1200" b="0" i="0" u="none" strike="noStrike" cap="none">
                <a:solidFill>
                  <a:schemeClr val="dk1"/>
                </a:solidFill>
                <a:latin typeface="Calibri"/>
                <a:ea typeface="Calibri"/>
                <a:cs typeface="Calibri"/>
                <a:sym typeface="Calibri"/>
              </a:rPr>
              <a:t> highlighted the area where my product could go an</a:t>
            </a:r>
            <a:r>
              <a:rPr lang="en-GB" sz="1200">
                <a:solidFill>
                  <a:schemeClr val="dk1"/>
                </a:solidFill>
                <a:latin typeface="Calibri"/>
                <a:ea typeface="Calibri"/>
                <a:cs typeface="Calibri"/>
                <a:sym typeface="Calibri"/>
              </a:rPr>
              <a:t>d</a:t>
            </a:r>
            <a:r>
              <a:rPr lang="en-GB" sz="1200" b="0" i="0" u="none" strike="noStrike" cap="none">
                <a:solidFill>
                  <a:schemeClr val="dk1"/>
                </a:solidFill>
                <a:latin typeface="Calibri"/>
                <a:ea typeface="Calibri"/>
                <a:cs typeface="Calibri"/>
                <a:sym typeface="Calibri"/>
              </a:rPr>
              <a:t> where is does not hinder any other parts of the house, how much area exactly is it? Well, the area is 270cmx180cm which is 48,600cm2 or 4.86m2. </a:t>
            </a:r>
            <a:r>
              <a:rPr lang="en-GB" sz="1200">
                <a:solidFill>
                  <a:schemeClr val="dk1"/>
                </a:solidFill>
                <a:latin typeface="Calibri"/>
                <a:ea typeface="Calibri"/>
                <a:cs typeface="Calibri"/>
                <a:sym typeface="Calibri"/>
              </a:rPr>
              <a:t>I</a:t>
            </a:r>
            <a:r>
              <a:rPr lang="en-GB" sz="1200" b="0" i="0" u="none" strike="noStrike" cap="none">
                <a:solidFill>
                  <a:schemeClr val="dk1"/>
                </a:solidFill>
                <a:latin typeface="Calibri"/>
                <a:ea typeface="Calibri"/>
                <a:cs typeface="Calibri"/>
                <a:sym typeface="Calibri"/>
              </a:rPr>
              <a:t>n this area the table and as many chairs as possible (ideally 5) need to fit. Using my clients' measurements (slide 9) I've found that I cannot fit a table and my 5 chairs within the given area. So, because of this I am left with 2 choices, reduce the sizes of my products or have one less chair. In order to maintain the comfort and precision for my specific client I chose to just have one less chair, which is unfortunate, but the client/user comfort is more important and therefore given more priority (shown in my specification on slide 22) So, I now have placed roughly how my products could be placed and have shown it below on the following floorplan using the anthropometric data I gathered on slide 9</a:t>
            </a:r>
            <a:endParaRPr sz="1400" b="0" i="0" u="none" strike="noStrike" cap="none">
              <a:solidFill>
                <a:srgbClr val="000000"/>
              </a:solidFill>
              <a:latin typeface="Arial"/>
              <a:ea typeface="Arial"/>
              <a:cs typeface="Arial"/>
              <a:sym typeface="Arial"/>
            </a:endParaRPr>
          </a:p>
        </p:txBody>
      </p:sp>
      <p:pic>
        <p:nvPicPr>
          <p:cNvPr id="286" name="Google Shape;286;p16" descr="A picture containing building, brick&#10;&#10;Description automatically generated"/>
          <p:cNvPicPr preferRelativeResize="0"/>
          <p:nvPr/>
        </p:nvPicPr>
        <p:blipFill rotWithShape="1">
          <a:blip r:embed="rId6">
            <a:alphaModFix/>
          </a:blip>
          <a:srcRect/>
          <a:stretch/>
        </p:blipFill>
        <p:spPr>
          <a:xfrm>
            <a:off x="2961029" y="5058938"/>
            <a:ext cx="1866568" cy="1399926"/>
          </a:xfrm>
          <a:prstGeom prst="rect">
            <a:avLst/>
          </a:prstGeom>
          <a:noFill/>
          <a:ln>
            <a:noFill/>
          </a:ln>
        </p:spPr>
      </p:pic>
      <p:pic>
        <p:nvPicPr>
          <p:cNvPr id="287" name="Google Shape;287;p16"/>
          <p:cNvPicPr preferRelativeResize="0"/>
          <p:nvPr/>
        </p:nvPicPr>
        <p:blipFill rotWithShape="1">
          <a:blip r:embed="rId7">
            <a:alphaModFix/>
          </a:blip>
          <a:srcRect/>
          <a:stretch/>
        </p:blipFill>
        <p:spPr>
          <a:xfrm>
            <a:off x="6406169" y="2518148"/>
            <a:ext cx="1109324" cy="1225263"/>
          </a:xfrm>
          <a:prstGeom prst="rect">
            <a:avLst/>
          </a:prstGeom>
          <a:noFill/>
          <a:ln>
            <a:noFill/>
          </a:ln>
        </p:spPr>
      </p:pic>
      <p:pic>
        <p:nvPicPr>
          <p:cNvPr id="288" name="Google Shape;288;p16"/>
          <p:cNvPicPr preferRelativeResize="0"/>
          <p:nvPr/>
        </p:nvPicPr>
        <p:blipFill rotWithShape="1">
          <a:blip r:embed="rId8">
            <a:alphaModFix/>
          </a:blip>
          <a:srcRect/>
          <a:stretch/>
        </p:blipFill>
        <p:spPr>
          <a:xfrm>
            <a:off x="6412379" y="1120289"/>
            <a:ext cx="1109324" cy="1399928"/>
          </a:xfrm>
          <a:prstGeom prst="rect">
            <a:avLst/>
          </a:prstGeom>
          <a:noFill/>
          <a:ln>
            <a:noFill/>
          </a:ln>
        </p:spPr>
      </p:pic>
      <p:pic>
        <p:nvPicPr>
          <p:cNvPr id="289" name="Google Shape;289;p16"/>
          <p:cNvPicPr preferRelativeResize="0"/>
          <p:nvPr/>
        </p:nvPicPr>
        <p:blipFill rotWithShape="1">
          <a:blip r:embed="rId9">
            <a:alphaModFix/>
          </a:blip>
          <a:srcRect/>
          <a:stretch/>
        </p:blipFill>
        <p:spPr>
          <a:xfrm>
            <a:off x="2868868" y="2915846"/>
            <a:ext cx="3518798" cy="2060282"/>
          </a:xfrm>
          <a:prstGeom prst="rect">
            <a:avLst/>
          </a:prstGeom>
          <a:noFill/>
          <a:ln>
            <a:noFill/>
          </a:ln>
        </p:spPr>
      </p:pic>
      <p:sp>
        <p:nvSpPr>
          <p:cNvPr id="290" name="Google Shape;290;p16"/>
          <p:cNvSpPr txBox="1"/>
          <p:nvPr/>
        </p:nvSpPr>
        <p:spPr>
          <a:xfrm>
            <a:off x="0" y="6599398"/>
            <a:ext cx="12202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completed my situation analysis and have had to modify my design because of it, I will now move on to disassembly and see how that could impact my design</a:t>
            </a:r>
            <a:endParaRPr sz="1400" b="0" i="0" u="none" strike="noStrike" cap="none">
              <a:solidFill>
                <a:srgbClr val="000000"/>
              </a:solidFill>
              <a:latin typeface="Arial"/>
              <a:ea typeface="Arial"/>
              <a:cs typeface="Arial"/>
              <a:sym typeface="Arial"/>
            </a:endParaRPr>
          </a:p>
        </p:txBody>
      </p:sp>
      <p:pic>
        <p:nvPicPr>
          <p:cNvPr id="291" name="Google Shape;291;p16"/>
          <p:cNvPicPr preferRelativeResize="0"/>
          <p:nvPr/>
        </p:nvPicPr>
        <p:blipFill rotWithShape="1">
          <a:blip r:embed="rId10">
            <a:alphaModFix/>
          </a:blip>
          <a:srcRect/>
          <a:stretch/>
        </p:blipFill>
        <p:spPr>
          <a:xfrm>
            <a:off x="6822617" y="3429000"/>
            <a:ext cx="5365714" cy="3141664"/>
          </a:xfrm>
          <a:prstGeom prst="rect">
            <a:avLst/>
          </a:prstGeom>
          <a:noFill/>
          <a:ln>
            <a:noFill/>
          </a:ln>
        </p:spPr>
      </p:pic>
      <p:sp>
        <p:nvSpPr>
          <p:cNvPr id="292" name="Google Shape;292;p16"/>
          <p:cNvSpPr/>
          <p:nvPr/>
        </p:nvSpPr>
        <p:spPr>
          <a:xfrm rot="1252444">
            <a:off x="2780608" y="2915726"/>
            <a:ext cx="234062" cy="436419"/>
          </a:xfrm>
          <a:prstGeom prst="down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16"/>
          <p:cNvSpPr/>
          <p:nvPr/>
        </p:nvSpPr>
        <p:spPr>
          <a:xfrm rot="-6731793">
            <a:off x="6804175" y="5564715"/>
            <a:ext cx="234260" cy="431250"/>
          </a:xfrm>
          <a:prstGeom prst="down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DA9DB"/>
        </a:solidFill>
        <a:effectLst/>
      </p:bgPr>
    </p:bg>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1732" y="1443"/>
            <a:ext cx="351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Mood board</a:t>
            </a:r>
            <a:endParaRPr/>
          </a:p>
        </p:txBody>
      </p:sp>
      <p:sp>
        <p:nvSpPr>
          <p:cNvPr id="299" name="Google Shape;299;p17"/>
          <p:cNvSpPr txBox="1">
            <a:spLocks noGrp="1"/>
          </p:cNvSpPr>
          <p:nvPr>
            <p:ph type="body" idx="1"/>
          </p:nvPr>
        </p:nvSpPr>
        <p:spPr>
          <a:xfrm>
            <a:off x="-16109" y="437394"/>
            <a:ext cx="5719200" cy="31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What style, colour, shapes could influence my design?</a:t>
            </a:r>
            <a:endParaRPr/>
          </a:p>
          <a:p>
            <a:pPr marL="0" lvl="0" indent="0" algn="l" rtl="0">
              <a:lnSpc>
                <a:spcPct val="90000"/>
              </a:lnSpc>
              <a:spcBef>
                <a:spcPts val="1000"/>
              </a:spcBef>
              <a:spcAft>
                <a:spcPts val="0"/>
              </a:spcAft>
              <a:buClr>
                <a:schemeClr val="lt1"/>
              </a:buClr>
              <a:buSzPts val="1400"/>
              <a:buNone/>
            </a:pPr>
            <a:endParaRPr sz="1400"/>
          </a:p>
        </p:txBody>
      </p:sp>
      <p:graphicFrame>
        <p:nvGraphicFramePr>
          <p:cNvPr id="300" name="Google Shape;300;p17"/>
          <p:cNvGraphicFramePr/>
          <p:nvPr/>
        </p:nvGraphicFramePr>
        <p:xfrm>
          <a:off x="9525" y="723900"/>
          <a:ext cx="12233975" cy="4811700"/>
        </p:xfrm>
        <a:graphic>
          <a:graphicData uri="http://schemas.openxmlformats.org/drawingml/2006/table">
            <a:tbl>
              <a:tblPr firstRow="1" bandRow="1">
                <a:noFill/>
                <a:tableStyleId>{B2B569FB-23B4-48B0-86E9-3169813D488A}</a:tableStyleId>
              </a:tblPr>
              <a:tblGrid>
                <a:gridCol w="12233975">
                  <a:extLst>
                    <a:ext uri="{9D8B030D-6E8A-4147-A177-3AD203B41FA5}">
                      <a16:colId xmlns:a16="http://schemas.microsoft.com/office/drawing/2014/main" val="20000"/>
                    </a:ext>
                  </a:extLst>
                </a:gridCol>
              </a:tblGrid>
              <a:tr h="2754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Evaluation</a:t>
                      </a:r>
                      <a:endParaRPr sz="1400" u="none" strike="noStrike" cap="none"/>
                    </a:p>
                  </a:txBody>
                  <a:tcPr marL="91450" marR="91450" marT="45725" marB="45725">
                    <a:solidFill>
                      <a:srgbClr val="B3C6E7"/>
                    </a:solidFill>
                  </a:tcPr>
                </a:tc>
                <a:extLst>
                  <a:ext uri="{0D108BD9-81ED-4DB2-BD59-A6C34878D82A}">
                    <a16:rowId xmlns:a16="http://schemas.microsoft.com/office/drawing/2014/main" val="10000"/>
                  </a:ext>
                </a:extLst>
              </a:tr>
              <a:tr h="45362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For my </a:t>
                      </a:r>
                      <a:r>
                        <a:rPr lang="en-GB" sz="1200"/>
                        <a:t>moodboard</a:t>
                      </a:r>
                      <a:r>
                        <a:rPr lang="en-GB" sz="1200" u="none" strike="noStrike" cap="none"/>
                        <a:t> I found multiple images of various outdoor tables and chairs that are currently on the market and put them all together in one slide. From this I have used the traffic light system for all of the pictures in the following way</a:t>
                      </a:r>
                      <a:endParaRPr sz="1400" u="none" strike="noStrike" cap="none"/>
                    </a:p>
                    <a:p>
                      <a:pPr marL="171450" marR="0" lvl="0" indent="-171450" algn="l" rtl="0">
                        <a:lnSpc>
                          <a:spcPct val="100000"/>
                        </a:lnSpc>
                        <a:spcBef>
                          <a:spcPts val="0"/>
                        </a:spcBef>
                        <a:spcAft>
                          <a:spcPts val="0"/>
                        </a:spcAft>
                        <a:buClr>
                          <a:srgbClr val="FF0000"/>
                        </a:buClr>
                        <a:buSzPts val="1200"/>
                        <a:buFont typeface="Arial"/>
                        <a:buChar char="•"/>
                      </a:pPr>
                      <a:r>
                        <a:rPr lang="en-GB" sz="1200" u="none" strike="noStrike" cap="none">
                          <a:solidFill>
                            <a:srgbClr val="FF0000"/>
                          </a:solidFill>
                        </a:rPr>
                        <a:t>Red - Don’t like it and therefore </a:t>
                      </a:r>
                      <a:r>
                        <a:rPr lang="en-GB" sz="1200" u="sng" strike="noStrike" cap="none">
                          <a:solidFill>
                            <a:srgbClr val="FF0000"/>
                          </a:solidFill>
                        </a:rPr>
                        <a:t>wouldn’t</a:t>
                      </a:r>
                      <a:r>
                        <a:rPr lang="en-GB" sz="1200" u="none" strike="noStrike" cap="none">
                          <a:solidFill>
                            <a:srgbClr val="FF0000"/>
                          </a:solidFill>
                        </a:rPr>
                        <a:t> choose anything from it to implement in my own design</a:t>
                      </a:r>
                      <a:endParaRPr sz="1400" u="none" strike="noStrike" cap="none"/>
                    </a:p>
                    <a:p>
                      <a:pPr marL="171450" marR="0" lvl="0" indent="-171450" algn="l" rtl="0">
                        <a:lnSpc>
                          <a:spcPct val="100000"/>
                        </a:lnSpc>
                        <a:spcBef>
                          <a:spcPts val="0"/>
                        </a:spcBef>
                        <a:spcAft>
                          <a:spcPts val="0"/>
                        </a:spcAft>
                        <a:buClr>
                          <a:srgbClr val="FF6600"/>
                        </a:buClr>
                        <a:buSzPts val="1200"/>
                        <a:buFont typeface="Arial"/>
                        <a:buChar char="•"/>
                      </a:pPr>
                      <a:r>
                        <a:rPr lang="en-GB" sz="1200" u="none" strike="noStrike" cap="none">
                          <a:solidFill>
                            <a:srgbClr val="FF6600"/>
                          </a:solidFill>
                        </a:rPr>
                        <a:t>Amber -  </a:t>
                      </a:r>
                      <a:r>
                        <a:rPr lang="en-GB" sz="1200" b="0" i="0" u="none" strike="noStrike" cap="none">
                          <a:solidFill>
                            <a:srgbClr val="FF6600"/>
                          </a:solidFill>
                          <a:latin typeface="Calibri"/>
                          <a:ea typeface="Calibri"/>
                          <a:cs typeface="Calibri"/>
                          <a:sym typeface="Calibri"/>
                        </a:rPr>
                        <a:t> Kind of like it and therefore </a:t>
                      </a:r>
                      <a:r>
                        <a:rPr lang="en-GB" sz="1200" b="0" i="0" u="sng" strike="noStrike" cap="none">
                          <a:solidFill>
                            <a:srgbClr val="FF6600"/>
                          </a:solidFill>
                          <a:latin typeface="Calibri"/>
                          <a:ea typeface="Calibri"/>
                          <a:cs typeface="Calibri"/>
                          <a:sym typeface="Calibri"/>
                        </a:rPr>
                        <a:t>may</a:t>
                      </a:r>
                      <a:r>
                        <a:rPr lang="en-GB" sz="1200" b="0" i="0" u="none" strike="noStrike" cap="none">
                          <a:solidFill>
                            <a:srgbClr val="FF6600"/>
                          </a:solidFill>
                          <a:latin typeface="Calibri"/>
                          <a:ea typeface="Calibri"/>
                          <a:cs typeface="Calibri"/>
                          <a:sym typeface="Calibri"/>
                        </a:rPr>
                        <a:t> choose something from it to implement in my own design</a:t>
                      </a:r>
                      <a:endParaRPr sz="1400" u="none" strike="noStrike" cap="none"/>
                    </a:p>
                    <a:p>
                      <a:pPr marL="171450" marR="0" lvl="0" indent="-171450" algn="l" rtl="0">
                        <a:lnSpc>
                          <a:spcPct val="100000"/>
                        </a:lnSpc>
                        <a:spcBef>
                          <a:spcPts val="0"/>
                        </a:spcBef>
                        <a:spcAft>
                          <a:spcPts val="0"/>
                        </a:spcAft>
                        <a:buClr>
                          <a:srgbClr val="08D104"/>
                        </a:buClr>
                        <a:buSzPts val="1200"/>
                        <a:buFont typeface="Arial"/>
                        <a:buChar char="•"/>
                      </a:pPr>
                      <a:r>
                        <a:rPr lang="en-GB" sz="1200" b="0" i="0" u="none" strike="noStrike" cap="none">
                          <a:solidFill>
                            <a:srgbClr val="08D104"/>
                          </a:solidFill>
                          <a:latin typeface="Calibri"/>
                          <a:ea typeface="Calibri"/>
                          <a:cs typeface="Calibri"/>
                          <a:sym typeface="Calibri"/>
                        </a:rPr>
                        <a:t>Green - </a:t>
                      </a:r>
                      <a:r>
                        <a:rPr lang="en-GB" sz="1200" b="0" i="0" u="none" strike="noStrike" cap="none">
                          <a:solidFill>
                            <a:srgbClr val="08D104"/>
                          </a:solidFill>
                        </a:rPr>
                        <a:t> I like it and therefore </a:t>
                      </a:r>
                      <a:r>
                        <a:rPr lang="en-GB" sz="1200" b="0" i="0" u="sng" strike="noStrike" cap="none">
                          <a:solidFill>
                            <a:srgbClr val="08D104"/>
                          </a:solidFill>
                        </a:rPr>
                        <a:t>would definitely</a:t>
                      </a:r>
                      <a:r>
                        <a:rPr lang="en-GB" sz="1200" b="0" i="0" u="none" strike="noStrike" cap="none">
                          <a:solidFill>
                            <a:srgbClr val="08D104"/>
                          </a:solidFill>
                        </a:rPr>
                        <a:t>  choose something from it to implement in my own design</a:t>
                      </a:r>
                      <a:endParaRPr sz="1400" u="none" strike="noStrike" cap="none"/>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a:solidFill>
                            <a:schemeClr val="dk1"/>
                          </a:solidFill>
                        </a:rPr>
                        <a:t>As you can see, I've picked 3 different ones, 1 red, 1 amber and 1 green to explain why I've given them that colour, what I can take from it and how to improve each one to suit my client's needs.</a:t>
                      </a:r>
                      <a:endParaRPr sz="1400" u="none" strike="noStrike" cap="none"/>
                    </a:p>
                  </a:txBody>
                  <a:tcPr marL="91450" marR="91450" marT="45725" marB="45725">
                    <a:solidFill>
                      <a:srgbClr val="D8E2F3"/>
                    </a:solidFill>
                  </a:tcPr>
                </a:tc>
                <a:extLst>
                  <a:ext uri="{0D108BD9-81ED-4DB2-BD59-A6C34878D82A}">
                    <a16:rowId xmlns:a16="http://schemas.microsoft.com/office/drawing/2014/main" val="10001"/>
                  </a:ext>
                </a:extLst>
              </a:tr>
            </a:tbl>
          </a:graphicData>
        </a:graphic>
      </p:graphicFrame>
      <p:sp>
        <p:nvSpPr>
          <p:cNvPr id="301" name="Google Shape;301;p17"/>
          <p:cNvSpPr txBox="1"/>
          <p:nvPr/>
        </p:nvSpPr>
        <p:spPr>
          <a:xfrm>
            <a:off x="15763" y="6329275"/>
            <a:ext cx="12210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created a mood board out of a variety of similar products currently on the market, RAG rated them based on what I think of them, evaluated one of each colour (red, amber and green) and can now take what I've learned from those 3 products as advice when creating my product. </a:t>
            </a:r>
            <a:endParaRPr sz="1400" b="0" i="0" u="none" strike="noStrike" cap="none">
              <a:solidFill>
                <a:srgbClr val="000000"/>
              </a:solidFill>
              <a:latin typeface="Arial"/>
              <a:ea typeface="Arial"/>
              <a:cs typeface="Arial"/>
              <a:sym typeface="Arial"/>
            </a:endParaRPr>
          </a:p>
        </p:txBody>
      </p:sp>
      <p:pic>
        <p:nvPicPr>
          <p:cNvPr id="302" name="Google Shape;302;p17" descr="Diagram&#10;&#10;Description automatically generated"/>
          <p:cNvPicPr preferRelativeResize="0"/>
          <p:nvPr/>
        </p:nvPicPr>
        <p:blipFill rotWithShape="1">
          <a:blip r:embed="rId3">
            <a:alphaModFix/>
          </a:blip>
          <a:srcRect t="10711" r="18433" b="7954"/>
          <a:stretch/>
        </p:blipFill>
        <p:spPr>
          <a:xfrm>
            <a:off x="13581" y="2182812"/>
            <a:ext cx="7422542" cy="4150586"/>
          </a:xfrm>
          <a:prstGeom prst="rect">
            <a:avLst/>
          </a:prstGeom>
          <a:noFill/>
          <a:ln>
            <a:noFill/>
          </a:ln>
        </p:spPr>
      </p:pic>
      <p:sp>
        <p:nvSpPr>
          <p:cNvPr id="303" name="Google Shape;303;p17"/>
          <p:cNvSpPr txBox="1"/>
          <p:nvPr/>
        </p:nvSpPr>
        <p:spPr>
          <a:xfrm>
            <a:off x="7415558" y="2180192"/>
            <a:ext cx="4925400" cy="415590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1) I've given this a red because although simple can be better, I do not like this design at all</a:t>
            </a:r>
            <a:r>
              <a:rPr lang="en-GB" sz="1200">
                <a:solidFill>
                  <a:srgbClr val="FF0000"/>
                </a:solidFill>
                <a:latin typeface="Calibri"/>
                <a:ea typeface="Calibri"/>
                <a:cs typeface="Calibri"/>
                <a:sym typeface="Calibri"/>
              </a:rPr>
              <a:t>. It</a:t>
            </a:r>
            <a:r>
              <a:rPr lang="en-GB" sz="1200" b="0" i="0" u="none" strike="noStrike" cap="none">
                <a:solidFill>
                  <a:srgbClr val="FF0000"/>
                </a:solidFill>
                <a:latin typeface="Calibri"/>
                <a:ea typeface="Calibri"/>
                <a:cs typeface="Calibri"/>
                <a:sym typeface="Calibri"/>
              </a:rPr>
              <a:t> uses basic shapes</a:t>
            </a:r>
            <a:r>
              <a:rPr lang="en-GB" sz="1200">
                <a:solidFill>
                  <a:srgbClr val="FF0000"/>
                </a:solidFill>
                <a:latin typeface="Calibri"/>
                <a:ea typeface="Calibri"/>
                <a:cs typeface="Calibri"/>
                <a:sym typeface="Calibri"/>
              </a:rPr>
              <a:t>, just two </a:t>
            </a:r>
            <a:r>
              <a:rPr lang="en-GB" sz="1200" b="0" i="0" u="none" strike="noStrike" cap="none">
                <a:solidFill>
                  <a:srgbClr val="FF0000"/>
                </a:solidFill>
                <a:latin typeface="Calibri"/>
                <a:ea typeface="Calibri"/>
                <a:cs typeface="Calibri"/>
                <a:sym typeface="Calibri"/>
              </a:rPr>
              <a:t>dark colours, and there doesn’t seem to be any other USPs like the storage space solutions in no.2 and no.3. Therefore from this I can take the fact that if I'm going to do it simple it needs more unorthodox, irregular shapes and look more vibrant and appealing with colours implemented in the product, and there needs to be something extra about it so that it stands out more than no.1</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6600"/>
                </a:solidFill>
                <a:latin typeface="Calibri"/>
                <a:ea typeface="Calibri"/>
                <a:cs typeface="Calibri"/>
                <a:sym typeface="Calibri"/>
              </a:rPr>
              <a:t>2)I've given this amber because there are some things, I love about it but some things I hate. The main thing I love about the product is the unique, unorthodox, Alessi-style solution it presents with storage space</a:t>
            </a:r>
            <a:r>
              <a:rPr lang="en-GB" sz="1200">
                <a:solidFill>
                  <a:srgbClr val="FF6600"/>
                </a:solidFill>
                <a:latin typeface="Calibri"/>
                <a:ea typeface="Calibri"/>
                <a:cs typeface="Calibri"/>
                <a:sym typeface="Calibri"/>
              </a:rPr>
              <a:t>- i</a:t>
            </a:r>
            <a:r>
              <a:rPr lang="en-GB" sz="1200" b="0" i="0" u="none" strike="noStrike" cap="none">
                <a:solidFill>
                  <a:srgbClr val="FF6600"/>
                </a:solidFill>
                <a:latin typeface="Calibri"/>
                <a:ea typeface="Calibri"/>
                <a:cs typeface="Calibri"/>
                <a:sym typeface="Calibri"/>
              </a:rPr>
              <a:t>t's very intuitive and I haven't seen anything like it. However, the main thing I absolutely hate about this is the colour, it's very uneasy and </a:t>
            </a:r>
            <a:r>
              <a:rPr lang="en-GB" sz="1200">
                <a:solidFill>
                  <a:srgbClr val="FF6600"/>
                </a:solidFill>
                <a:latin typeface="Calibri"/>
                <a:ea typeface="Calibri"/>
                <a:cs typeface="Calibri"/>
                <a:sym typeface="Calibri"/>
              </a:rPr>
              <a:t>reminiscent of sick</a:t>
            </a:r>
            <a:r>
              <a:rPr lang="en-GB" sz="1200" b="0" i="0" u="none" strike="noStrike" cap="none">
                <a:solidFill>
                  <a:srgbClr val="FF6600"/>
                </a:solidFill>
                <a:latin typeface="Calibri"/>
                <a:ea typeface="Calibri"/>
                <a:cs typeface="Calibri"/>
                <a:sym typeface="Calibri"/>
              </a:rPr>
              <a:t> and therefore the product doesn’t look as appealing as it could but there is potential with the product</a:t>
            </a:r>
            <a:r>
              <a:rPr lang="en-GB" sz="1200">
                <a:solidFill>
                  <a:srgbClr val="FF6600"/>
                </a:solidFill>
                <a:latin typeface="Calibri"/>
                <a:ea typeface="Calibri"/>
                <a:cs typeface="Calibri"/>
                <a:sym typeface="Calibri"/>
              </a:rPr>
              <a:t> as I</a:t>
            </a:r>
            <a:r>
              <a:rPr lang="en-GB" sz="1200" b="0" i="0" u="none" strike="noStrike" cap="none">
                <a:solidFill>
                  <a:srgbClr val="FF6600"/>
                </a:solidFill>
                <a:latin typeface="Calibri"/>
                <a:ea typeface="Calibri"/>
                <a:cs typeface="Calibri"/>
                <a:sym typeface="Calibri"/>
              </a:rPr>
              <a:t> can take inspiration from the brilliant way they have dealt with storage space, but I must use appealing, likeable colours so that my product can be as good as it looks.</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8D104"/>
                </a:solidFill>
                <a:latin typeface="Calibri"/>
                <a:ea typeface="Calibri"/>
                <a:cs typeface="Calibri"/>
                <a:sym typeface="Calibri"/>
              </a:rPr>
              <a:t>3)I've given this a green because I love everything about it, unlike no.1 its simplicity works quite well, and I really like the quite boxy post-modern design. This might be one of the only times that I've quite liked the boxy shapes used. The contrast of colours is another bonus as it looks aesthetically pleasing. Therefore, I will include all these things mentioned in my own design.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97302"/>
        </a:solidFill>
        <a:effectLst/>
      </p:bgPr>
    </p:bg>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16109" y="1443"/>
            <a:ext cx="61071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Sizes of items to be stored</a:t>
            </a:r>
            <a:endParaRPr/>
          </a:p>
        </p:txBody>
      </p:sp>
      <p:sp>
        <p:nvSpPr>
          <p:cNvPr id="309" name="Google Shape;309;p18"/>
          <p:cNvSpPr txBox="1">
            <a:spLocks noGrp="1"/>
          </p:cNvSpPr>
          <p:nvPr>
            <p:ph type="body" idx="1"/>
          </p:nvPr>
        </p:nvSpPr>
        <p:spPr>
          <a:xfrm>
            <a:off x="-1731" y="437393"/>
            <a:ext cx="8537100" cy="296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gather information and sizes about the items that could be stored in my table</a:t>
            </a:r>
            <a:endParaRPr/>
          </a:p>
        </p:txBody>
      </p:sp>
      <p:graphicFrame>
        <p:nvGraphicFramePr>
          <p:cNvPr id="310" name="Google Shape;310;p18"/>
          <p:cNvGraphicFramePr/>
          <p:nvPr/>
        </p:nvGraphicFramePr>
        <p:xfrm>
          <a:off x="2771" y="722376"/>
          <a:ext cx="12203850" cy="5884675"/>
        </p:xfrm>
        <a:graphic>
          <a:graphicData uri="http://schemas.openxmlformats.org/drawingml/2006/table">
            <a:tbl>
              <a:tblPr firstRow="1" bandRow="1">
                <a:noFill/>
                <a:tableStyleId>{B2B569FB-23B4-48B0-86E9-3169813D488A}</a:tableStyleId>
              </a:tblPr>
              <a:tblGrid>
                <a:gridCol w="6101925">
                  <a:extLst>
                    <a:ext uri="{9D8B030D-6E8A-4147-A177-3AD203B41FA5}">
                      <a16:colId xmlns:a16="http://schemas.microsoft.com/office/drawing/2014/main" val="20000"/>
                    </a:ext>
                  </a:extLst>
                </a:gridCol>
                <a:gridCol w="6101925">
                  <a:extLst>
                    <a:ext uri="{9D8B030D-6E8A-4147-A177-3AD203B41FA5}">
                      <a16:colId xmlns:a16="http://schemas.microsoft.com/office/drawing/2014/main" val="20001"/>
                    </a:ext>
                  </a:extLst>
                </a:gridCol>
              </a:tblGrid>
              <a:tr h="275425">
                <a:tc>
                  <a:txBody>
                    <a:bodyPr/>
                    <a:lstStyle/>
                    <a:p>
                      <a:pPr marL="0" marR="0" lvl="0" indent="0" algn="l" rtl="0">
                        <a:lnSpc>
                          <a:spcPct val="100000"/>
                        </a:lnSpc>
                        <a:spcBef>
                          <a:spcPts val="0"/>
                        </a:spcBef>
                        <a:spcAft>
                          <a:spcPts val="0"/>
                        </a:spcAft>
                        <a:buClr>
                          <a:srgbClr val="000000"/>
                        </a:buClr>
                        <a:buSzPts val="1200"/>
                        <a:buFont typeface="Arial"/>
                        <a:buNone/>
                      </a:pPr>
                      <a:r>
                        <a:rPr lang="en-GB" sz="1200" b="0" u="none" strike="noStrike" cap="none"/>
                        <a:t>What things could be stored in my product?</a:t>
                      </a:r>
                      <a:endParaRPr sz="1400" u="none" strike="noStrike" cap="none"/>
                    </a:p>
                  </a:txBody>
                  <a:tcPr marL="91450" marR="91450" marT="45725" marB="45725">
                    <a:solidFill>
                      <a:srgbClr val="BF9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u="none" strike="noStrike" cap="none"/>
                        <a:t>How do the things I put in my product affect it?</a:t>
                      </a:r>
                      <a:endParaRPr sz="1400" u="none" strike="noStrike" cap="none"/>
                    </a:p>
                  </a:txBody>
                  <a:tcPr marL="91450" marR="91450" marT="45725" marB="45725">
                    <a:solidFill>
                      <a:srgbClr val="BF9000"/>
                    </a:solidFill>
                  </a:tcPr>
                </a:tc>
                <a:extLst>
                  <a:ext uri="{0D108BD9-81ED-4DB2-BD59-A6C34878D82A}">
                    <a16:rowId xmlns:a16="http://schemas.microsoft.com/office/drawing/2014/main" val="10000"/>
                  </a:ext>
                </a:extLst>
              </a:tr>
              <a:tr h="56092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Well, for an outside table, many things could be stored inside of it, from things like glasses for drinks, beverages themselves, to things like caps, sunscreen and possibly sunglasses for those particularly sunny days. So, I've gotten a few of these items and measured them. In particular, the tallest and widest objects.</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Bottle: 43cm high</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Family pack of oat bars: 20 cm wide, </a:t>
                      </a:r>
                      <a:r>
                        <a:rPr lang="en-GB" sz="1200"/>
                        <a:t>10 cm</a:t>
                      </a:r>
                      <a:r>
                        <a:rPr lang="en-GB" sz="1200" u="none" strike="noStrike" cap="none"/>
                        <a:t> of depth</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Caps: Diameter of 23cm</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With these measurements in mind, I </a:t>
                      </a:r>
                      <a:r>
                        <a:rPr lang="en-GB" sz="1200"/>
                        <a:t>now know</a:t>
                      </a:r>
                      <a:r>
                        <a:rPr lang="en-GB" sz="1200" u="none" strike="noStrike" cap="none"/>
                        <a:t> how much space each shelf should be able to contain and therefore can figure rough measurements for my product to at least achieve.</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On average, in the UK, after the 2020</a:t>
                      </a:r>
                      <a:r>
                        <a:rPr lang="en-GB" sz="1200"/>
                        <a:t> </a:t>
                      </a:r>
                      <a:r>
                        <a:rPr lang="en-GB" sz="1200" u="none" strike="noStrike" cap="none"/>
                        <a:t>census it states that the average amount of people in a family household is 2.39. Assuming they each would have their own beverage/snack/accessory I've estimate</a:t>
                      </a:r>
                      <a:r>
                        <a:rPr lang="en-GB" sz="1200"/>
                        <a:t>d</a:t>
                      </a:r>
                      <a:r>
                        <a:rPr lang="en-GB" sz="1200" u="none" strike="noStrike" cap="none"/>
                        <a:t> that each shelf should have at least 130cm2 of area across 3 shelves with a height of 50cm per shelf, so I need to ensure that my measurements can meet that, which based off slide 9 (anthropometrics) it can.</a:t>
                      </a:r>
                      <a:endParaRPr sz="1400" u="none" strike="noStrike" cap="none"/>
                    </a:p>
                    <a:p>
                      <a:pPr marL="0" marR="0" lvl="0" indent="0" algn="l" rtl="0">
                        <a:lnSpc>
                          <a:spcPct val="100000"/>
                        </a:lnSpc>
                        <a:spcBef>
                          <a:spcPts val="0"/>
                        </a:spcBef>
                        <a:spcAft>
                          <a:spcPts val="0"/>
                        </a:spcAft>
                        <a:buClr>
                          <a:schemeClr val="lt1"/>
                        </a:buClr>
                        <a:buSzPts val="1200"/>
                        <a:buFont typeface="Calibri"/>
                        <a:buNone/>
                      </a:pPr>
                      <a:endParaRPr sz="1200" b="1"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u="none" strike="noStrike" cap="none"/>
                        <a:t>Special features</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Out of all the special features I've mentioned before, the ones I've decided to choose are the cup holder and a USB port</a:t>
                      </a:r>
                      <a:r>
                        <a:rPr lang="en-GB" sz="1200"/>
                        <a:t> </a:t>
                      </a:r>
                      <a:r>
                        <a:rPr lang="en-GB" sz="1200" u="none" strike="noStrike" cap="none"/>
                        <a:t>because, with the rise of technology, people are always using some sort of device even when they are outside, whether it’s a phone, speaker or an iPod. Therefore, to allow people to remain outside when they need to charge their device and therefore increase convenience, I will implement a space for a charging port or implement my own USB port into the product.</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The other one I've chosen is the cup holder, because unlike the USB port its very simple but effective and many people would benefit from it especially when they are drinking. It offers a contrast to the more complex design and therefore strikes a good balance. </a:t>
                      </a:r>
                      <a:endParaRPr sz="1400" u="none" strike="noStrike" cap="none"/>
                    </a:p>
                    <a:p>
                      <a:pPr marL="0" marR="0" lvl="0" indent="0" algn="l" rtl="0">
                        <a:lnSpc>
                          <a:spcPct val="100000"/>
                        </a:lnSpc>
                        <a:spcBef>
                          <a:spcPts val="0"/>
                        </a:spcBef>
                        <a:spcAft>
                          <a:spcPts val="0"/>
                        </a:spcAft>
                        <a:buClr>
                          <a:schemeClr val="lt1"/>
                        </a:buClr>
                        <a:buSzPts val="1100"/>
                        <a:buFont typeface="Calibri"/>
                        <a:buNone/>
                      </a:pPr>
                      <a:endParaRPr sz="11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Sizes of the cup in that picture range between a diameter of 5cm to 12cm. Therefore, I could implement different sizes cup holder or just use a 12cm diameter  so it can hold all of them.</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The USB port</a:t>
                      </a:r>
                      <a:r>
                        <a:rPr lang="en-GB" sz="1200"/>
                        <a:t>, </a:t>
                      </a:r>
                      <a:r>
                        <a:rPr lang="en-GB" sz="1200" u="none" strike="noStrike" cap="none"/>
                        <a:t>if implemented it in my design, will be l</a:t>
                      </a:r>
                      <a:r>
                        <a:rPr lang="en-GB" sz="1200"/>
                        <a:t>ocated</a:t>
                      </a:r>
                      <a:r>
                        <a:rPr lang="en-GB" sz="1200" u="none" strike="noStrike" cap="none"/>
                        <a:t> underneath the top shelf and come out the top,</a:t>
                      </a:r>
                      <a:r>
                        <a:rPr lang="en-GB" sz="1200"/>
                        <a:t> so</a:t>
                      </a:r>
                      <a:r>
                        <a:rPr lang="en-GB" sz="1200" u="none" strike="noStrike" cap="none"/>
                        <a:t> the size doesn’t matter too much as long </a:t>
                      </a:r>
                      <a:r>
                        <a:rPr lang="en-GB" sz="1200"/>
                        <a:t>as </a:t>
                      </a:r>
                      <a:r>
                        <a:rPr lang="en-GB" sz="1200" u="none" strike="noStrike" cap="none"/>
                        <a:t>it isn't bigger than the shelf.</a:t>
                      </a: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Well not only will it alter sizes but with things like glass now being involved I need to ensure that if weather affects it, the glass wouldn’t be damaged or broken so therefore I need to design a way to solve it, </a:t>
                      </a:r>
                      <a:r>
                        <a:rPr lang="en-GB" sz="1200"/>
                        <a:t>such as </a:t>
                      </a:r>
                      <a:r>
                        <a:rPr lang="en-GB" sz="1200" u="none" strike="noStrike" cap="none"/>
                        <a:t>an attachable cover or sliding door. But then adding those things could impact the overall aesthetics of the design, so it will be important for me to strike a good balance here.</a:t>
                      </a:r>
                      <a:endParaRPr sz="1400" u="none" strike="noStrike" cap="none"/>
                    </a:p>
                  </a:txBody>
                  <a:tcPr marL="91450" marR="91450" marT="45725" marB="45725">
                    <a:solidFill>
                      <a:srgbClr val="FFD966"/>
                    </a:solidFill>
                  </a:tcPr>
                </a:tc>
                <a:extLst>
                  <a:ext uri="{0D108BD9-81ED-4DB2-BD59-A6C34878D82A}">
                    <a16:rowId xmlns:a16="http://schemas.microsoft.com/office/drawing/2014/main" val="10001"/>
                  </a:ext>
                </a:extLst>
              </a:tr>
            </a:tbl>
          </a:graphicData>
        </a:graphic>
      </p:graphicFrame>
      <p:sp>
        <p:nvSpPr>
          <p:cNvPr id="311" name="Google Shape;311;p18"/>
          <p:cNvSpPr txBox="1"/>
          <p:nvPr/>
        </p:nvSpPr>
        <p:spPr>
          <a:xfrm>
            <a:off x="-12123" y="6586105"/>
            <a:ext cx="12247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found the sizes of things that could be stored in my product and found a problem that I now need to think about solving</a:t>
            </a:r>
            <a:endParaRPr sz="1200" b="0" i="0" u="none" strike="noStrike" cap="none">
              <a:solidFill>
                <a:schemeClr val="lt1"/>
              </a:solidFill>
              <a:latin typeface="Calibri"/>
              <a:ea typeface="Calibri"/>
              <a:cs typeface="Calibri"/>
              <a:sym typeface="Calibri"/>
            </a:endParaRPr>
          </a:p>
        </p:txBody>
      </p:sp>
      <p:pic>
        <p:nvPicPr>
          <p:cNvPr id="312" name="Google Shape;312;p18"/>
          <p:cNvPicPr preferRelativeResize="0"/>
          <p:nvPr/>
        </p:nvPicPr>
        <p:blipFill rotWithShape="1">
          <a:blip r:embed="rId3">
            <a:alphaModFix/>
          </a:blip>
          <a:srcRect/>
          <a:stretch/>
        </p:blipFill>
        <p:spPr>
          <a:xfrm>
            <a:off x="6131728" y="4319052"/>
            <a:ext cx="3073881" cy="2301816"/>
          </a:xfrm>
          <a:prstGeom prst="rect">
            <a:avLst/>
          </a:prstGeom>
          <a:noFill/>
          <a:ln>
            <a:noFill/>
          </a:ln>
        </p:spPr>
      </p:pic>
      <p:pic>
        <p:nvPicPr>
          <p:cNvPr id="313" name="Google Shape;313;p18" descr="A picture containing text, dishware, porcelain&#10;&#10;Description automatically generated"/>
          <p:cNvPicPr preferRelativeResize="0"/>
          <p:nvPr/>
        </p:nvPicPr>
        <p:blipFill rotWithShape="1">
          <a:blip r:embed="rId4">
            <a:alphaModFix/>
          </a:blip>
          <a:srcRect/>
          <a:stretch/>
        </p:blipFill>
        <p:spPr>
          <a:xfrm>
            <a:off x="9150360" y="4312279"/>
            <a:ext cx="3073881" cy="2316191"/>
          </a:xfrm>
          <a:prstGeom prst="rect">
            <a:avLst/>
          </a:prstGeom>
          <a:noFill/>
          <a:ln>
            <a:noFill/>
          </a:ln>
        </p:spPr>
      </p:pic>
      <p:pic>
        <p:nvPicPr>
          <p:cNvPr id="314" name="Google Shape;314;p18"/>
          <p:cNvPicPr preferRelativeResize="0"/>
          <p:nvPr/>
        </p:nvPicPr>
        <p:blipFill rotWithShape="1">
          <a:blip r:embed="rId5">
            <a:alphaModFix/>
          </a:blip>
          <a:srcRect/>
          <a:stretch/>
        </p:blipFill>
        <p:spPr>
          <a:xfrm>
            <a:off x="9156098" y="1999369"/>
            <a:ext cx="3079238" cy="2317654"/>
          </a:xfrm>
          <a:prstGeom prst="rect">
            <a:avLst/>
          </a:prstGeom>
          <a:noFill/>
          <a:ln>
            <a:noFill/>
          </a:ln>
        </p:spPr>
      </p:pic>
      <p:pic>
        <p:nvPicPr>
          <p:cNvPr id="315" name="Google Shape;315;p18" descr="A picture containing diagram&#10;&#10;Description automatically generated"/>
          <p:cNvPicPr preferRelativeResize="0"/>
          <p:nvPr/>
        </p:nvPicPr>
        <p:blipFill rotWithShape="1">
          <a:blip r:embed="rId6">
            <a:alphaModFix/>
          </a:blip>
          <a:srcRect/>
          <a:stretch/>
        </p:blipFill>
        <p:spPr>
          <a:xfrm>
            <a:off x="6120562" y="2005043"/>
            <a:ext cx="3073881" cy="23018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1732" y="1443"/>
            <a:ext cx="351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Disassembly</a:t>
            </a:r>
            <a:endParaRPr/>
          </a:p>
        </p:txBody>
      </p:sp>
      <p:sp>
        <p:nvSpPr>
          <p:cNvPr id="321" name="Google Shape;321;p19"/>
          <p:cNvSpPr txBox="1">
            <a:spLocks noGrp="1"/>
          </p:cNvSpPr>
          <p:nvPr>
            <p:ph type="body" idx="1"/>
          </p:nvPr>
        </p:nvSpPr>
        <p:spPr>
          <a:xfrm>
            <a:off x="-1732" y="451771"/>
            <a:ext cx="5230500" cy="35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Learn how products have been made and put together</a:t>
            </a:r>
            <a:endParaRPr/>
          </a:p>
        </p:txBody>
      </p:sp>
      <p:graphicFrame>
        <p:nvGraphicFramePr>
          <p:cNvPr id="322" name="Google Shape;322;p19"/>
          <p:cNvGraphicFramePr/>
          <p:nvPr/>
        </p:nvGraphicFramePr>
        <p:xfrm>
          <a:off x="0" y="747622"/>
          <a:ext cx="12189225" cy="4370905"/>
        </p:xfrm>
        <a:graphic>
          <a:graphicData uri="http://schemas.openxmlformats.org/drawingml/2006/table">
            <a:tbl>
              <a:tblPr firstRow="1" bandRow="1">
                <a:noFill/>
                <a:tableStyleId>{B2B569FB-23B4-48B0-86E9-3169813D488A}</a:tableStyleId>
              </a:tblPr>
              <a:tblGrid>
                <a:gridCol w="12189225">
                  <a:extLst>
                    <a:ext uri="{9D8B030D-6E8A-4147-A177-3AD203B41FA5}">
                      <a16:colId xmlns:a16="http://schemas.microsoft.com/office/drawing/2014/main" val="20000"/>
                    </a:ext>
                  </a:extLst>
                </a:gridCol>
              </a:tblGrid>
              <a:tr h="2637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 fold-chair that we have in the back garden</a:t>
                      </a:r>
                      <a:endParaRPr sz="1400" u="none" strike="noStrike" cap="none"/>
                    </a:p>
                  </a:txBody>
                  <a:tcPr marL="91450" marR="91450" marT="45725" marB="45725">
                    <a:solidFill>
                      <a:schemeClr val="accent1"/>
                    </a:solidFill>
                  </a:tcPr>
                </a:tc>
                <a:extLst>
                  <a:ext uri="{0D108BD9-81ED-4DB2-BD59-A6C34878D82A}">
                    <a16:rowId xmlns:a16="http://schemas.microsoft.com/office/drawing/2014/main" val="10000"/>
                  </a:ext>
                </a:extLst>
              </a:tr>
              <a:tr h="40965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323" name="Google Shape;323;p19"/>
          <p:cNvSpPr txBox="1"/>
          <p:nvPr/>
        </p:nvSpPr>
        <p:spPr>
          <a:xfrm>
            <a:off x="-14893" y="6406229"/>
            <a:ext cx="12204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explored my own product I have at home and seen how its been put together and then evaluated it</a:t>
            </a:r>
            <a:r>
              <a:rPr lang="en-GB" sz="1200">
                <a:solidFill>
                  <a:schemeClr val="lt1"/>
                </a:solidFill>
                <a:latin typeface="Calibri"/>
                <a:ea typeface="Calibri"/>
                <a:cs typeface="Calibri"/>
                <a:sym typeface="Calibri"/>
              </a:rPr>
              <a:t>. </a:t>
            </a:r>
            <a:r>
              <a:rPr lang="en-GB" sz="1200" b="0" i="0" u="none" strike="noStrike" cap="none">
                <a:solidFill>
                  <a:schemeClr val="lt1"/>
                </a:solidFill>
                <a:latin typeface="Calibri"/>
                <a:ea typeface="Calibri"/>
                <a:cs typeface="Calibri"/>
                <a:sym typeface="Calibri"/>
              </a:rPr>
              <a:t>Above I've put the main points in a table and I can use this to improve my design and make sure it doesn’t have the same problems this one has, but could mimic the positives of it.</a:t>
            </a:r>
            <a:endParaRPr sz="1400" b="0" i="0" u="none" strike="noStrike" cap="none">
              <a:solidFill>
                <a:srgbClr val="000000"/>
              </a:solidFill>
              <a:latin typeface="Arial"/>
              <a:ea typeface="Arial"/>
              <a:cs typeface="Arial"/>
              <a:sym typeface="Arial"/>
            </a:endParaRPr>
          </a:p>
        </p:txBody>
      </p:sp>
      <p:pic>
        <p:nvPicPr>
          <p:cNvPr id="324" name="Google Shape;324;p19" descr="A picture containing floor, chair, furniture, seat&#10;&#10;Description automatically generated"/>
          <p:cNvPicPr preferRelativeResize="0"/>
          <p:nvPr/>
        </p:nvPicPr>
        <p:blipFill rotWithShape="1">
          <a:blip r:embed="rId3">
            <a:alphaModFix/>
          </a:blip>
          <a:srcRect l="29314" r="29093" b="7226"/>
          <a:stretch/>
        </p:blipFill>
        <p:spPr>
          <a:xfrm>
            <a:off x="5228718" y="3036908"/>
            <a:ext cx="1110342" cy="1857534"/>
          </a:xfrm>
          <a:prstGeom prst="rect">
            <a:avLst/>
          </a:prstGeom>
          <a:noFill/>
          <a:ln>
            <a:noFill/>
          </a:ln>
        </p:spPr>
      </p:pic>
      <p:pic>
        <p:nvPicPr>
          <p:cNvPr id="325" name="Google Shape;325;p19"/>
          <p:cNvPicPr preferRelativeResize="0"/>
          <p:nvPr/>
        </p:nvPicPr>
        <p:blipFill rotWithShape="1">
          <a:blip r:embed="rId4">
            <a:alphaModFix/>
          </a:blip>
          <a:srcRect l="17033"/>
          <a:stretch/>
        </p:blipFill>
        <p:spPr>
          <a:xfrm>
            <a:off x="5938649" y="1058062"/>
            <a:ext cx="2145034" cy="1938993"/>
          </a:xfrm>
          <a:prstGeom prst="rect">
            <a:avLst/>
          </a:prstGeom>
          <a:noFill/>
          <a:ln>
            <a:noFill/>
          </a:ln>
        </p:spPr>
      </p:pic>
      <p:pic>
        <p:nvPicPr>
          <p:cNvPr id="326" name="Google Shape;326;p19" descr="A picture containing seat, chair, furniture, dirty&#10;&#10;Description automatically generated"/>
          <p:cNvPicPr preferRelativeResize="0"/>
          <p:nvPr/>
        </p:nvPicPr>
        <p:blipFill rotWithShape="1">
          <a:blip r:embed="rId5">
            <a:alphaModFix/>
          </a:blip>
          <a:srcRect/>
          <a:stretch/>
        </p:blipFill>
        <p:spPr>
          <a:xfrm rot="10800000">
            <a:off x="8915" y="3092444"/>
            <a:ext cx="2458063" cy="1843548"/>
          </a:xfrm>
          <a:prstGeom prst="rect">
            <a:avLst/>
          </a:prstGeom>
          <a:noFill/>
          <a:ln>
            <a:noFill/>
          </a:ln>
        </p:spPr>
      </p:pic>
      <p:pic>
        <p:nvPicPr>
          <p:cNvPr id="327" name="Google Shape;327;p19" descr="A picture containing old, dirty&#10;&#10;Description automatically generated"/>
          <p:cNvPicPr preferRelativeResize="0"/>
          <p:nvPr/>
        </p:nvPicPr>
        <p:blipFill rotWithShape="1">
          <a:blip r:embed="rId6">
            <a:alphaModFix/>
          </a:blip>
          <a:srcRect r="22233"/>
          <a:stretch/>
        </p:blipFill>
        <p:spPr>
          <a:xfrm rot="5400000">
            <a:off x="4044980" y="1097117"/>
            <a:ext cx="1938994" cy="1870023"/>
          </a:xfrm>
          <a:prstGeom prst="rect">
            <a:avLst/>
          </a:prstGeom>
          <a:noFill/>
          <a:ln>
            <a:noFill/>
          </a:ln>
        </p:spPr>
      </p:pic>
      <p:pic>
        <p:nvPicPr>
          <p:cNvPr id="328" name="Google Shape;328;p19" descr="A picture containing indoor, dirty&#10;&#10;Description automatically generated"/>
          <p:cNvPicPr preferRelativeResize="0"/>
          <p:nvPr/>
        </p:nvPicPr>
        <p:blipFill rotWithShape="1">
          <a:blip r:embed="rId7">
            <a:alphaModFix/>
          </a:blip>
          <a:srcRect b="17675"/>
          <a:stretch/>
        </p:blipFill>
        <p:spPr>
          <a:xfrm rot="10800000">
            <a:off x="10270357" y="3312573"/>
            <a:ext cx="1859946" cy="1148424"/>
          </a:xfrm>
          <a:prstGeom prst="rect">
            <a:avLst/>
          </a:prstGeom>
          <a:noFill/>
          <a:ln>
            <a:noFill/>
          </a:ln>
        </p:spPr>
      </p:pic>
      <p:sp>
        <p:nvSpPr>
          <p:cNvPr id="329" name="Google Shape;329;p19"/>
          <p:cNvSpPr txBox="1"/>
          <p:nvPr/>
        </p:nvSpPr>
        <p:spPr>
          <a:xfrm>
            <a:off x="-1732" y="991131"/>
            <a:ext cx="42054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chemeClr val="dk1"/>
                </a:solidFill>
                <a:latin typeface="Calibri"/>
                <a:ea typeface="Calibri"/>
                <a:cs typeface="Calibri"/>
                <a:sym typeface="Calibri"/>
              </a:rPr>
              <a:t>Ease of use, Function and 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product is very simple to use as all it requires to open and close is a simple push. </a:t>
            </a:r>
            <a:r>
              <a:rPr lang="en-GB" sz="1200">
                <a:solidFill>
                  <a:schemeClr val="dk1"/>
                </a:solidFill>
                <a:latin typeface="Calibri"/>
                <a:ea typeface="Calibri"/>
                <a:cs typeface="Calibri"/>
                <a:sym typeface="Calibri"/>
              </a:rPr>
              <a:t>It's</a:t>
            </a:r>
            <a:r>
              <a:rPr lang="en-GB" sz="1200" b="0" i="0" u="none" strike="noStrike" cap="none">
                <a:solidFill>
                  <a:schemeClr val="dk1"/>
                </a:solidFill>
                <a:latin typeface="Calibri"/>
                <a:ea typeface="Calibri"/>
                <a:cs typeface="Calibri"/>
                <a:sym typeface="Calibri"/>
              </a:rPr>
              <a:t> quite small and when you are sat on it you </a:t>
            </a:r>
            <a:r>
              <a:rPr lang="en-GB" sz="1200">
                <a:solidFill>
                  <a:schemeClr val="dk1"/>
                </a:solidFill>
                <a:latin typeface="Calibri"/>
                <a:ea typeface="Calibri"/>
                <a:cs typeface="Calibri"/>
                <a:sym typeface="Calibri"/>
              </a:rPr>
              <a:t>feel</a:t>
            </a:r>
            <a:r>
              <a:rPr lang="en-GB" sz="1200" b="0" i="0" u="none" strike="noStrike" cap="none">
                <a:solidFill>
                  <a:schemeClr val="dk1"/>
                </a:solidFill>
                <a:latin typeface="Calibri"/>
                <a:ea typeface="Calibri"/>
                <a:cs typeface="Calibri"/>
                <a:sym typeface="Calibri"/>
              </a:rPr>
              <a:t> uncomfortably too close to the ground, but it doesn’t take away the fact that although it only uses 2 materials (steel and leather) and is very basic, it is remarkably very comfortable to sit on. It uses 3 curved steel tubular rectangles that have all been bolted together, making it very secure but hard to take apart. The leather has been wrapped around the middle-curved rectangle and stitched together at the back, making it fairly secure but definitely possible to break apart.</a:t>
            </a:r>
            <a:endParaRPr sz="1200" b="0" i="0" u="none" strike="noStrike" cap="none">
              <a:solidFill>
                <a:schemeClr val="dk1"/>
              </a:solidFill>
              <a:latin typeface="Calibri"/>
              <a:ea typeface="Calibri"/>
              <a:cs typeface="Calibri"/>
              <a:sym typeface="Calibri"/>
            </a:endParaRPr>
          </a:p>
        </p:txBody>
      </p:sp>
      <p:sp>
        <p:nvSpPr>
          <p:cNvPr id="330" name="Google Shape;330;p19"/>
          <p:cNvSpPr txBox="1"/>
          <p:nvPr/>
        </p:nvSpPr>
        <p:spPr>
          <a:xfrm>
            <a:off x="2466978" y="3041477"/>
            <a:ext cx="28752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chemeClr val="dk1"/>
                </a:solidFill>
                <a:latin typeface="Calibri"/>
                <a:ea typeface="Calibri"/>
                <a:cs typeface="Calibri"/>
                <a:sym typeface="Calibri"/>
              </a:rPr>
              <a:t>Aesthetics</a:t>
            </a:r>
            <a:r>
              <a:rPr lang="en-GB" sz="12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is a modern yet simple design, and as it is predominantly made from steel it is not too imposing on the rest of the design. The colour of the steel is a pale grey but as you can see a protective layer/adhesive has not been applied in some places and areas of rust are appearing. Due to this, the product will be difficult to keep clean and will not look aesthetically pleasing if dirty.</a:t>
            </a:r>
            <a:endParaRPr sz="1200" b="0" i="0" u="none" strike="noStrike" cap="none">
              <a:solidFill>
                <a:schemeClr val="dk1"/>
              </a:solidFill>
              <a:latin typeface="Calibri"/>
              <a:ea typeface="Calibri"/>
              <a:cs typeface="Calibri"/>
              <a:sym typeface="Calibri"/>
            </a:endParaRPr>
          </a:p>
        </p:txBody>
      </p:sp>
      <p:sp>
        <p:nvSpPr>
          <p:cNvPr id="331" name="Google Shape;331;p19"/>
          <p:cNvSpPr txBox="1"/>
          <p:nvPr/>
        </p:nvSpPr>
        <p:spPr>
          <a:xfrm>
            <a:off x="8088187" y="1032225"/>
            <a:ext cx="41010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chemeClr val="dk1"/>
                </a:solidFill>
                <a:latin typeface="Calibri"/>
                <a:ea typeface="Calibri"/>
                <a:cs typeface="Calibri"/>
                <a:sym typeface="Calibri"/>
              </a:rPr>
              <a:t>Materials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As stated, the product is made from steel and leather. These materials can be weatherproof and are quite long lasting, so it should be durable and have a long-life span , meaning the product is less likely to break and be g</a:t>
            </a:r>
            <a:r>
              <a:rPr lang="en-GB" sz="1200">
                <a:solidFill>
                  <a:schemeClr val="dk1"/>
                </a:solidFill>
                <a:latin typeface="Calibri"/>
                <a:ea typeface="Calibri"/>
                <a:cs typeface="Calibri"/>
                <a:sym typeface="Calibri"/>
              </a:rPr>
              <a:t>ood </a:t>
            </a:r>
            <a:r>
              <a:rPr lang="en-GB" sz="1200" b="0" i="0" u="none" strike="noStrike" cap="none">
                <a:solidFill>
                  <a:schemeClr val="dk1"/>
                </a:solidFill>
                <a:latin typeface="Calibri"/>
                <a:ea typeface="Calibri"/>
                <a:cs typeface="Calibri"/>
                <a:sym typeface="Calibri"/>
              </a:rPr>
              <a:t>value for money. The leather has a high tensile strength and is water resistant, so it shouldn’t be stretched and ruined easily. Steel is a very strong material, making it useful as the base of the chair so it can take a person's weight without bending or breaking and ruining the product.</a:t>
            </a:r>
            <a:endParaRPr sz="1200" b="0" i="0" u="none" strike="noStrike" cap="none">
              <a:solidFill>
                <a:schemeClr val="dk1"/>
              </a:solidFill>
              <a:latin typeface="Calibri"/>
              <a:ea typeface="Calibri"/>
              <a:cs typeface="Calibri"/>
              <a:sym typeface="Calibri"/>
            </a:endParaRPr>
          </a:p>
        </p:txBody>
      </p:sp>
      <p:sp>
        <p:nvSpPr>
          <p:cNvPr id="332" name="Google Shape;332;p19"/>
          <p:cNvSpPr txBox="1"/>
          <p:nvPr/>
        </p:nvSpPr>
        <p:spPr>
          <a:xfrm>
            <a:off x="6339061" y="3002114"/>
            <a:ext cx="39909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chemeClr val="dk1"/>
                </a:solidFill>
                <a:latin typeface="Calibri"/>
                <a:ea typeface="Calibri"/>
                <a:cs typeface="Calibri"/>
                <a:sym typeface="Calibri"/>
              </a:rPr>
              <a:t>Safety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Single units are normally very safe however</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because this chair is very easily opened and closed, the chance of a young child's </a:t>
            </a:r>
            <a:r>
              <a:rPr lang="en-GB" sz="1200">
                <a:solidFill>
                  <a:schemeClr val="dk1"/>
                </a:solidFill>
                <a:latin typeface="Calibri"/>
                <a:ea typeface="Calibri"/>
                <a:cs typeface="Calibri"/>
                <a:sym typeface="Calibri"/>
              </a:rPr>
              <a:t>hand </a:t>
            </a:r>
            <a:r>
              <a:rPr lang="en-GB" sz="1200" b="0" i="0" u="none" strike="noStrike" cap="none">
                <a:solidFill>
                  <a:schemeClr val="dk1"/>
                </a:solidFill>
                <a:latin typeface="Calibri"/>
                <a:ea typeface="Calibri"/>
                <a:cs typeface="Calibri"/>
                <a:sym typeface="Calibri"/>
              </a:rPr>
              <a:t>or </a:t>
            </a:r>
            <a:r>
              <a:rPr lang="en-GB" sz="1200">
                <a:solidFill>
                  <a:schemeClr val="dk1"/>
                </a:solidFill>
                <a:latin typeface="Calibri"/>
                <a:ea typeface="Calibri"/>
                <a:cs typeface="Calibri"/>
                <a:sym typeface="Calibri"/>
              </a:rPr>
              <a:t>foot </a:t>
            </a:r>
            <a:r>
              <a:rPr lang="en-GB" sz="1200" b="0" i="0" u="none" strike="noStrike" cap="none">
                <a:solidFill>
                  <a:schemeClr val="dk1"/>
                </a:solidFill>
                <a:latin typeface="Calibri"/>
                <a:ea typeface="Calibri"/>
                <a:cs typeface="Calibri"/>
                <a:sym typeface="Calibri"/>
              </a:rPr>
              <a:t>getting stuck in the hinge remains a possibility. Also, as this product is designed to be folded and stacked up, there is a chance the stack could topple over and hurt someone as there is no hook or catch to hold a set together. However, because of its curves in the steel tubes there remains no sharp or pointy bits that could harm someone.</a:t>
            </a:r>
            <a:endParaRPr sz="1200" b="0" i="0" u="none" strike="noStrike" cap="none">
              <a:solidFill>
                <a:schemeClr val="dk1"/>
              </a:solidFill>
              <a:latin typeface="Calibri"/>
              <a:ea typeface="Calibri"/>
              <a:cs typeface="Calibri"/>
              <a:sym typeface="Calibri"/>
            </a:endParaRPr>
          </a:p>
        </p:txBody>
      </p:sp>
      <p:graphicFrame>
        <p:nvGraphicFramePr>
          <p:cNvPr id="333" name="Google Shape;333;p19"/>
          <p:cNvGraphicFramePr/>
          <p:nvPr/>
        </p:nvGraphicFramePr>
        <p:xfrm>
          <a:off x="7273" y="5013818"/>
          <a:ext cx="12189250" cy="1391950"/>
        </p:xfrm>
        <a:graphic>
          <a:graphicData uri="http://schemas.openxmlformats.org/drawingml/2006/table">
            <a:tbl>
              <a:tblPr firstRow="1" bandRow="1">
                <a:noFill/>
                <a:tableStyleId>{B2B569FB-23B4-48B0-86E9-3169813D488A}</a:tableStyleId>
              </a:tblPr>
              <a:tblGrid>
                <a:gridCol w="857700">
                  <a:extLst>
                    <a:ext uri="{9D8B030D-6E8A-4147-A177-3AD203B41FA5}">
                      <a16:colId xmlns:a16="http://schemas.microsoft.com/office/drawing/2014/main" val="20000"/>
                    </a:ext>
                  </a:extLst>
                </a:gridCol>
                <a:gridCol w="2094275">
                  <a:extLst>
                    <a:ext uri="{9D8B030D-6E8A-4147-A177-3AD203B41FA5}">
                      <a16:colId xmlns:a16="http://schemas.microsoft.com/office/drawing/2014/main" val="20001"/>
                    </a:ext>
                  </a:extLst>
                </a:gridCol>
                <a:gridCol w="2497400">
                  <a:extLst>
                    <a:ext uri="{9D8B030D-6E8A-4147-A177-3AD203B41FA5}">
                      <a16:colId xmlns:a16="http://schemas.microsoft.com/office/drawing/2014/main" val="20002"/>
                    </a:ext>
                  </a:extLst>
                </a:gridCol>
                <a:gridCol w="2320425">
                  <a:extLst>
                    <a:ext uri="{9D8B030D-6E8A-4147-A177-3AD203B41FA5}">
                      <a16:colId xmlns:a16="http://schemas.microsoft.com/office/drawing/2014/main" val="20003"/>
                    </a:ext>
                  </a:extLst>
                </a:gridCol>
                <a:gridCol w="1877950">
                  <a:extLst>
                    <a:ext uri="{9D8B030D-6E8A-4147-A177-3AD203B41FA5}">
                      <a16:colId xmlns:a16="http://schemas.microsoft.com/office/drawing/2014/main" val="20004"/>
                    </a:ext>
                  </a:extLst>
                </a:gridCol>
                <a:gridCol w="2541500">
                  <a:extLst>
                    <a:ext uri="{9D8B030D-6E8A-4147-A177-3AD203B41FA5}">
                      <a16:colId xmlns:a16="http://schemas.microsoft.com/office/drawing/2014/main" val="20005"/>
                    </a:ext>
                  </a:extLst>
                </a:gridCol>
              </a:tblGrid>
              <a:tr h="370850">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Evaluation</a:t>
                      </a:r>
                      <a:endParaRPr sz="1400" u="none" strike="noStrike" cap="none"/>
                    </a:p>
                  </a:txBody>
                  <a:tcPr marL="91450" marR="91450" marT="45725" marB="45725">
                    <a:solidFill>
                      <a:srgbClr val="0C0C0C"/>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Easy of use, Function and Size</a:t>
                      </a:r>
                      <a:endParaRPr sz="1400" u="none" strike="noStrike" cap="none"/>
                    </a:p>
                  </a:txBody>
                  <a:tcPr marL="91450" marR="91450" marT="45725" marB="45725">
                    <a:solidFill>
                      <a:srgbClr val="0C0C0C"/>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Aesthetics</a:t>
                      </a:r>
                      <a:endParaRPr sz="1400" u="none" strike="noStrike" cap="none"/>
                    </a:p>
                  </a:txBody>
                  <a:tcPr marL="91450" marR="91450" marT="45725" marB="45725">
                    <a:solidFill>
                      <a:srgbClr val="0C0C0C"/>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Materials</a:t>
                      </a:r>
                      <a:endParaRPr sz="1400" u="none" strike="noStrike" cap="none"/>
                    </a:p>
                  </a:txBody>
                  <a:tcPr marL="91450" marR="91450" marT="45725" marB="45725">
                    <a:solidFill>
                      <a:srgbClr val="0C0C0C"/>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Safety</a:t>
                      </a:r>
                      <a:endParaRPr sz="1400" u="none" strike="noStrike" cap="none"/>
                    </a:p>
                  </a:txBody>
                  <a:tcPr marL="91450" marR="91450" marT="45725" marB="45725">
                    <a:solidFill>
                      <a:srgbClr val="0C0C0C"/>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Sustainability</a:t>
                      </a:r>
                      <a:endParaRPr sz="1400" u="none" strike="noStrike" cap="none"/>
                    </a:p>
                  </a:txBody>
                  <a:tcPr marL="91450" marR="91450" marT="45725" marB="45725">
                    <a:solidFill>
                      <a:srgbClr val="0C0C0C"/>
                    </a:solidFill>
                  </a:tcPr>
                </a:tc>
                <a:extLst>
                  <a:ext uri="{0D108BD9-81ED-4DB2-BD59-A6C34878D82A}">
                    <a16:rowId xmlns:a16="http://schemas.microsoft.com/office/drawing/2014/main" val="10000"/>
                  </a:ext>
                </a:extLst>
              </a:tr>
              <a:tr h="139700">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Positives</a:t>
                      </a: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Very simple to use</a:t>
                      </a: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Initially very nice, simple look</a:t>
                      </a: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Steel very strong and resistant to a person's weight, </a:t>
                      </a:r>
                      <a:r>
                        <a:rPr lang="en-GB" sz="1100"/>
                        <a:t>l</a:t>
                      </a:r>
                      <a:r>
                        <a:rPr lang="en-GB" sz="1100" u="none" strike="noStrike" cap="none"/>
                        <a:t>eather water-resistant and comfortable</a:t>
                      </a: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Unlikely to break under compression </a:t>
                      </a:r>
                      <a:endParaRPr sz="1400" u="none" strike="noStrike" cap="none"/>
                    </a:p>
                  </a:txBody>
                  <a:tcPr marL="91450" marR="91450" marT="45725" marB="45725">
                    <a:solidFill>
                      <a:srgbClr val="00B05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Recyclable materials, and small number of pieces in the product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Negatives</a:t>
                      </a:r>
                      <a:endParaRPr sz="1400" u="none" strike="noStrike" cap="none"/>
                    </a:p>
                  </a:txBody>
                  <a:tcPr marL="91450" marR="91450" marT="45725" marB="45725">
                    <a:solidFill>
                      <a:srgbClr val="C00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Quite small and low to the ground</a:t>
                      </a:r>
                      <a:endParaRPr sz="1400" u="none" strike="noStrike" cap="none"/>
                    </a:p>
                  </a:txBody>
                  <a:tcPr marL="91450" marR="91450" marT="45725" marB="45725">
                    <a:solidFill>
                      <a:srgbClr val="C00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Over time susceptible to rust and dirt, hard to clean so look can decline</a:t>
                      </a:r>
                      <a:endParaRPr sz="1400" u="none" strike="noStrike" cap="none"/>
                    </a:p>
                  </a:txBody>
                  <a:tcPr marL="91450" marR="91450" marT="45725" marB="45725">
                    <a:solidFill>
                      <a:srgbClr val="C00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Can be expensive, especially leather</a:t>
                      </a:r>
                      <a:endParaRPr sz="1400" u="none" strike="noStrike" cap="none"/>
                    </a:p>
                  </a:txBody>
                  <a:tcPr marL="91450" marR="91450" marT="45725" marB="45725">
                    <a:solidFill>
                      <a:srgbClr val="C00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Open/close features could harm young children</a:t>
                      </a:r>
                      <a:endParaRPr sz="1400" u="none" strike="noStrike" cap="none"/>
                    </a:p>
                  </a:txBody>
                  <a:tcPr marL="91450" marR="91450" marT="45725" marB="45725">
                    <a:solidFill>
                      <a:srgbClr val="C000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GB" sz="1100" u="none" strike="noStrike" cap="none"/>
                        <a:t>Bolts hard to take apart for average family, have to sent to factories</a:t>
                      </a:r>
                      <a:endParaRPr sz="1400" u="none" strike="noStrike" cap="none"/>
                    </a:p>
                  </a:txBody>
                  <a:tcPr marL="91450" marR="91450" marT="45725" marB="45725">
                    <a:solidFill>
                      <a:srgbClr val="C0000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134815" y="-20149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CFC"/>
              </a:buClr>
              <a:buSzPts val="4400"/>
              <a:buFont typeface="Calibri"/>
              <a:buNone/>
            </a:pPr>
            <a:r>
              <a:rPr lang="en-GB">
                <a:solidFill>
                  <a:srgbClr val="FFFCFC"/>
                </a:solidFill>
              </a:rPr>
              <a:t>Contents page</a:t>
            </a:r>
            <a:endParaRPr/>
          </a:p>
        </p:txBody>
      </p:sp>
      <p:sp>
        <p:nvSpPr>
          <p:cNvPr id="103" name="Google Shape;103;p2"/>
          <p:cNvSpPr txBox="1"/>
          <p:nvPr/>
        </p:nvSpPr>
        <p:spPr>
          <a:xfrm>
            <a:off x="2115672" y="2859740"/>
            <a:ext cx="4123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Calibri"/>
              <a:ea typeface="Calibri"/>
              <a:cs typeface="Calibri"/>
              <a:sym typeface="Calibri"/>
            </a:endParaRPr>
          </a:p>
        </p:txBody>
      </p:sp>
      <p:graphicFrame>
        <p:nvGraphicFramePr>
          <p:cNvPr id="104" name="Google Shape;104;p2"/>
          <p:cNvGraphicFramePr/>
          <p:nvPr>
            <p:extLst>
              <p:ext uri="{D42A27DB-BD31-4B8C-83A1-F6EECF244321}">
                <p14:modId xmlns:p14="http://schemas.microsoft.com/office/powerpoint/2010/main" val="377448295"/>
              </p:ext>
            </p:extLst>
          </p:nvPr>
        </p:nvGraphicFramePr>
        <p:xfrm>
          <a:off x="302387" y="921296"/>
          <a:ext cx="11495100" cy="5395130"/>
        </p:xfrm>
        <a:graphic>
          <a:graphicData uri="http://schemas.openxmlformats.org/drawingml/2006/table">
            <a:tbl>
              <a:tblPr firstRow="1" bandRow="1">
                <a:noFill/>
                <a:tableStyleId>{B2B569FB-23B4-48B0-86E9-3169813D488A}</a:tableStyleId>
              </a:tblPr>
              <a:tblGrid>
                <a:gridCol w="5167925">
                  <a:extLst>
                    <a:ext uri="{9D8B030D-6E8A-4147-A177-3AD203B41FA5}">
                      <a16:colId xmlns:a16="http://schemas.microsoft.com/office/drawing/2014/main" val="20000"/>
                    </a:ext>
                  </a:extLst>
                </a:gridCol>
                <a:gridCol w="662800">
                  <a:extLst>
                    <a:ext uri="{9D8B030D-6E8A-4147-A177-3AD203B41FA5}">
                      <a16:colId xmlns:a16="http://schemas.microsoft.com/office/drawing/2014/main" val="20001"/>
                    </a:ext>
                  </a:extLst>
                </a:gridCol>
                <a:gridCol w="5048050">
                  <a:extLst>
                    <a:ext uri="{9D8B030D-6E8A-4147-A177-3AD203B41FA5}">
                      <a16:colId xmlns:a16="http://schemas.microsoft.com/office/drawing/2014/main" val="20002"/>
                    </a:ext>
                  </a:extLst>
                </a:gridCol>
                <a:gridCol w="616325">
                  <a:extLst>
                    <a:ext uri="{9D8B030D-6E8A-4147-A177-3AD203B41FA5}">
                      <a16:colId xmlns:a16="http://schemas.microsoft.com/office/drawing/2014/main" val="20003"/>
                    </a:ext>
                  </a:extLst>
                </a:gridCol>
              </a:tblGrid>
              <a:tr h="448225">
                <a:tc gridSpan="2">
                  <a:txBody>
                    <a:bodyPr/>
                    <a:lstStyle/>
                    <a:p>
                      <a:pPr marL="0" marR="0" lvl="0" indent="0" algn="l" rtl="0">
                        <a:lnSpc>
                          <a:spcPct val="100000"/>
                        </a:lnSpc>
                        <a:spcBef>
                          <a:spcPts val="0"/>
                        </a:spcBef>
                        <a:spcAft>
                          <a:spcPts val="0"/>
                        </a:spcAft>
                        <a:buClr>
                          <a:srgbClr val="FFFCFC"/>
                        </a:buClr>
                        <a:buSzPts val="1400"/>
                        <a:buFont typeface="Calibri"/>
                        <a:buNone/>
                      </a:pPr>
                      <a:r>
                        <a:rPr lang="en-GB" sz="1400" b="1" i="0" u="none" strike="noStrike" cap="none">
                          <a:solidFill>
                            <a:schemeClr val="bg1"/>
                          </a:solidFill>
                          <a:latin typeface="Calibri"/>
                          <a:ea typeface="Calibri"/>
                          <a:cs typeface="Calibri"/>
                          <a:sym typeface="Calibri"/>
                        </a:rPr>
                        <a:t>Identify and investigating design possibility and Generating design ideas (Section A and C)</a:t>
                      </a:r>
                      <a:endParaRPr sz="1400" b="1"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Brief and specification (Section B)</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0"/>
                  </a:ext>
                </a:extLst>
              </a:tr>
              <a:tr h="268950">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Initial thoughts</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3</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Brief</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bg1"/>
                          </a:solidFill>
                        </a:rPr>
                        <a:t>23</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2689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Chosen context</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4</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Specification</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bg1"/>
                          </a:solidFill>
                        </a:rPr>
                        <a:t>24</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2689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Context analysis</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5-6</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gridSpan="2">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bg1"/>
                          </a:solidFill>
                        </a:rPr>
                        <a:t>Developing design ideas (Section D)</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3"/>
                  </a:ext>
                </a:extLst>
              </a:tr>
              <a:tr h="2689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Client interview and survey</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7-8</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Concept sheet</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bg1"/>
                          </a:solidFill>
                        </a:rPr>
                        <a:t>25</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2689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Chosen problems and solutions</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9</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Developing ideas</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bg1"/>
                          </a:solidFill>
                        </a:rPr>
                        <a:t>26-27</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5"/>
                  </a:ext>
                </a:extLst>
              </a:tr>
              <a:tr h="268950">
                <a:tc rowSpan="3">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Primary research</a:t>
                      </a:r>
                      <a:endParaRPr sz="1400" u="none" strike="noStrike" cap="none">
                        <a:solidFill>
                          <a:schemeClr val="bg1"/>
                        </a:solidFill>
                      </a:endParaRPr>
                    </a:p>
                    <a:p>
                      <a:pPr marL="171450" marR="0" lvl="0" indent="-171450" algn="l" rtl="0">
                        <a:lnSpc>
                          <a:spcPct val="100000"/>
                        </a:lnSpc>
                        <a:spcBef>
                          <a:spcPts val="0"/>
                        </a:spcBef>
                        <a:spcAft>
                          <a:spcPts val="0"/>
                        </a:spcAft>
                        <a:buClr>
                          <a:srgbClr val="FFFCFC"/>
                        </a:buClr>
                        <a:buSzPts val="1400"/>
                        <a:buFont typeface="Arial"/>
                        <a:buChar char="•"/>
                      </a:pPr>
                      <a:r>
                        <a:rPr lang="en-GB" sz="1400" u="none" strike="noStrike" cap="none">
                          <a:solidFill>
                            <a:schemeClr val="bg1"/>
                          </a:solidFill>
                        </a:rPr>
                        <a:t>Ergonomics and anthropometrics</a:t>
                      </a:r>
                      <a:endParaRPr sz="1400" u="none" strike="noStrike" cap="none">
                        <a:solidFill>
                          <a:schemeClr val="bg1"/>
                        </a:solidFill>
                      </a:endParaRPr>
                    </a:p>
                    <a:p>
                      <a:pPr marL="171450" marR="0" lvl="0" indent="-171450" algn="l" rtl="0">
                        <a:lnSpc>
                          <a:spcPct val="100000"/>
                        </a:lnSpc>
                        <a:spcBef>
                          <a:spcPts val="0"/>
                        </a:spcBef>
                        <a:spcAft>
                          <a:spcPts val="0"/>
                        </a:spcAft>
                        <a:buClr>
                          <a:srgbClr val="FFFCFC"/>
                        </a:buClr>
                        <a:buSzPts val="1400"/>
                        <a:buFont typeface="Arial"/>
                        <a:buChar char="•"/>
                      </a:pPr>
                      <a:r>
                        <a:rPr lang="en-GB" sz="1400" u="none" strike="noStrike" cap="none">
                          <a:solidFill>
                            <a:schemeClr val="bg1"/>
                          </a:solidFill>
                        </a:rPr>
                        <a:t>Market research</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rowSpan="3">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10-11</a:t>
                      </a:r>
                      <a:endParaRPr sz="1400" u="none" strike="noStrike" cap="none">
                        <a:solidFill>
                          <a:schemeClr val="bg1"/>
                        </a:solidFill>
                      </a:endParaRPr>
                    </a:p>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10</a:t>
                      </a:r>
                      <a:endParaRPr sz="1400" u="none" strike="noStrike" cap="none">
                        <a:solidFill>
                          <a:schemeClr val="bg1"/>
                        </a:solidFill>
                      </a:endParaRPr>
                    </a:p>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11</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Experimentation with different materials, machinery and products</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bg1"/>
                          </a:solidFill>
                        </a:rPr>
                        <a:t>28-42</a:t>
                      </a:r>
                      <a:endParaRPr sz="18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6"/>
                  </a:ext>
                </a:extLst>
              </a:tr>
              <a:tr h="2689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chemeClr val="bg1"/>
                          </a:solidFill>
                        </a:rPr>
                        <a:t>Deciding between table and chair</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bg1"/>
                          </a:solidFill>
                        </a:rPr>
                        <a:t>43</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7"/>
                  </a:ext>
                </a:extLst>
              </a:tr>
              <a:tr h="268950">
                <a:tc vMerge="1">
                  <a:txBody>
                    <a:bodyPr/>
                    <a:lstStyle/>
                    <a:p>
                      <a:endParaRPr lang="en-US"/>
                    </a:p>
                  </a:txBody>
                  <a:tcPr/>
                </a:tc>
                <a:tc vMerge="1">
                  <a:txBody>
                    <a:bodyPr/>
                    <a:lstStyle/>
                    <a:p>
                      <a:endParaRPr lang="en-US"/>
                    </a:p>
                  </a:txBody>
                  <a:tcPr/>
                </a:tc>
                <a:tc gridSpan="2">
                  <a:txBody>
                    <a:bodyPr/>
                    <a:lstStyle/>
                    <a:p>
                      <a:pPr marL="0" marR="0" lvl="0" indent="0" algn="l" rtl="0">
                        <a:lnSpc>
                          <a:spcPct val="100000"/>
                        </a:lnSpc>
                        <a:spcBef>
                          <a:spcPts val="0"/>
                        </a:spcBef>
                        <a:spcAft>
                          <a:spcPts val="0"/>
                        </a:spcAft>
                        <a:buClr>
                          <a:srgbClr val="FFFCFC"/>
                        </a:buClr>
                        <a:buSzPts val="1400"/>
                        <a:buFont typeface="Calibri"/>
                        <a:buNone/>
                      </a:pPr>
                      <a:r>
                        <a:rPr lang="en-GB" sz="1400" b="1" u="none" strike="noStrike" cap="none">
                          <a:solidFill>
                            <a:schemeClr val="bg1"/>
                          </a:solidFill>
                        </a:rPr>
                        <a:t>Realising design ideas (Section E)</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8"/>
                  </a:ext>
                </a:extLst>
              </a:tr>
              <a:tr h="268950">
                <a:tc rowSpan="3">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Creating ideas</a:t>
                      </a:r>
                      <a:endParaRPr sz="1400" u="none" strike="noStrike" cap="none">
                        <a:solidFill>
                          <a:schemeClr val="bg1"/>
                        </a:solidFill>
                      </a:endParaRPr>
                    </a:p>
                    <a:p>
                      <a:pPr marL="171450" marR="0" lvl="0" indent="-171450" algn="l" rtl="0">
                        <a:lnSpc>
                          <a:spcPct val="100000"/>
                        </a:lnSpc>
                        <a:spcBef>
                          <a:spcPts val="0"/>
                        </a:spcBef>
                        <a:spcAft>
                          <a:spcPts val="0"/>
                        </a:spcAft>
                        <a:buClr>
                          <a:srgbClr val="FFFCFC"/>
                        </a:buClr>
                        <a:buSzPts val="1400"/>
                        <a:buFont typeface="Arial"/>
                        <a:buChar char="•"/>
                      </a:pPr>
                      <a:r>
                        <a:rPr lang="en-GB" sz="1400" u="none" strike="noStrike" cap="none">
                          <a:solidFill>
                            <a:schemeClr val="bg1"/>
                          </a:solidFill>
                        </a:rPr>
                        <a:t>Sketches</a:t>
                      </a:r>
                      <a:endParaRPr sz="1400" u="none" strike="noStrike" cap="none">
                        <a:solidFill>
                          <a:schemeClr val="bg1"/>
                        </a:solidFill>
                      </a:endParaRPr>
                    </a:p>
                    <a:p>
                      <a:pPr marL="171450" marR="0" lvl="0" indent="-171450" algn="l" rtl="0">
                        <a:lnSpc>
                          <a:spcPct val="100000"/>
                        </a:lnSpc>
                        <a:spcBef>
                          <a:spcPts val="0"/>
                        </a:spcBef>
                        <a:spcAft>
                          <a:spcPts val="0"/>
                        </a:spcAft>
                        <a:buClr>
                          <a:srgbClr val="FFFCFC"/>
                        </a:buClr>
                        <a:buSzPts val="1400"/>
                        <a:buFont typeface="Arial"/>
                        <a:buChar char="•"/>
                      </a:pPr>
                      <a:r>
                        <a:rPr lang="en-GB" sz="1400" u="none" strike="noStrike" cap="none">
                          <a:solidFill>
                            <a:schemeClr val="bg1"/>
                          </a:solidFill>
                        </a:rPr>
                        <a:t>CAD</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rowSpan="3">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dirty="0">
                          <a:solidFill>
                            <a:schemeClr val="bg1"/>
                          </a:solidFill>
                        </a:rPr>
                        <a:t>12-15</a:t>
                      </a:r>
                      <a:endParaRPr sz="1400" u="none" strike="noStrike" cap="none" dirty="0">
                        <a:solidFill>
                          <a:schemeClr val="bg1"/>
                        </a:solidFill>
                      </a:endParaRPr>
                    </a:p>
                    <a:p>
                      <a:pPr marL="0" marR="0" lvl="0" indent="0" algn="l" rtl="0">
                        <a:lnSpc>
                          <a:spcPct val="100000"/>
                        </a:lnSpc>
                        <a:spcBef>
                          <a:spcPts val="0"/>
                        </a:spcBef>
                        <a:spcAft>
                          <a:spcPts val="0"/>
                        </a:spcAft>
                        <a:buClr>
                          <a:srgbClr val="FFFCFC"/>
                        </a:buClr>
                        <a:buSzPts val="1400"/>
                        <a:buFont typeface="Calibri"/>
                        <a:buNone/>
                      </a:pPr>
                      <a:r>
                        <a:rPr lang="en-GB" sz="1400" u="none" strike="noStrike" cap="none" dirty="0">
                          <a:solidFill>
                            <a:schemeClr val="bg1"/>
                          </a:solidFill>
                        </a:rPr>
                        <a:t>12-14</a:t>
                      </a:r>
                      <a:endParaRPr sz="1400" u="none" strike="noStrike" cap="none" dirty="0">
                        <a:solidFill>
                          <a:schemeClr val="bg1"/>
                        </a:solidFill>
                      </a:endParaRPr>
                    </a:p>
                    <a:p>
                      <a:pPr marL="0" marR="0" lvl="0" indent="0" algn="l" rtl="0">
                        <a:lnSpc>
                          <a:spcPct val="100000"/>
                        </a:lnSpc>
                        <a:spcBef>
                          <a:spcPts val="0"/>
                        </a:spcBef>
                        <a:spcAft>
                          <a:spcPts val="0"/>
                        </a:spcAft>
                        <a:buClr>
                          <a:srgbClr val="FFFCFC"/>
                        </a:buClr>
                        <a:buSzPts val="1400"/>
                        <a:buFont typeface="Calibri"/>
                        <a:buNone/>
                      </a:pPr>
                      <a:r>
                        <a:rPr lang="en-GB" sz="1400" u="none" strike="noStrike" cap="none" dirty="0">
                          <a:solidFill>
                            <a:schemeClr val="bg1"/>
                          </a:solidFill>
                        </a:rPr>
                        <a:t>15</a:t>
                      </a:r>
                      <a:endParaRPr sz="1400" u="none" strike="noStrike" cap="none" dirty="0">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Sizes and materials</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200"/>
                        <a:buFont typeface="Calibri"/>
                        <a:buNone/>
                      </a:pPr>
                      <a:r>
                        <a:rPr lang="en-GB" sz="1200" u="none" strike="noStrike" cap="none">
                          <a:solidFill>
                            <a:schemeClr val="bg1"/>
                          </a:solidFill>
                        </a:rPr>
                        <a:t>44-45</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9"/>
                  </a:ext>
                </a:extLst>
              </a:tr>
              <a:tr h="2689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Chosen solution and final design</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200"/>
                        <a:buFont typeface="Calibri"/>
                        <a:buNone/>
                      </a:pPr>
                      <a:r>
                        <a:rPr lang="en-GB" sz="1200" u="none" strike="noStrike" cap="none">
                          <a:solidFill>
                            <a:schemeClr val="bg1"/>
                          </a:solidFill>
                        </a:rPr>
                        <a:t>46-47</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10"/>
                  </a:ext>
                </a:extLst>
              </a:tr>
              <a:tr h="268950">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Manufacturing spec, sketches and processes</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200"/>
                        <a:buFont typeface="Calibri"/>
                        <a:buNone/>
                      </a:pPr>
                      <a:r>
                        <a:rPr lang="en-GB" sz="1200" u="none" strike="noStrike" cap="none">
                          <a:solidFill>
                            <a:schemeClr val="bg1"/>
                          </a:solidFill>
                        </a:rPr>
                        <a:t>48-52</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11"/>
                  </a:ext>
                </a:extLst>
              </a:tr>
              <a:tr h="268950">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Situation</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16</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Final models and designs</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200"/>
                        <a:buFont typeface="Calibri"/>
                        <a:buNone/>
                      </a:pPr>
                      <a:r>
                        <a:rPr lang="en-GB" sz="1200" u="none" strike="noStrike" cap="none">
                          <a:solidFill>
                            <a:schemeClr val="bg1"/>
                          </a:solidFill>
                        </a:rPr>
                        <a:t>53-56</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12"/>
                  </a:ext>
                </a:extLst>
              </a:tr>
              <a:tr h="268950">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Mood board</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17</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Packaging</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200"/>
                        <a:buFont typeface="Calibri"/>
                        <a:buNone/>
                      </a:pPr>
                      <a:r>
                        <a:rPr lang="en-GB" sz="1200" u="none" strike="noStrike" cap="none">
                          <a:solidFill>
                            <a:schemeClr val="bg1"/>
                          </a:solidFill>
                        </a:rPr>
                        <a:t>57</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13"/>
                  </a:ext>
                </a:extLst>
              </a:tr>
              <a:tr h="268950">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Sizes of things to be stored</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18</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gridSpan="2">
                  <a:txBody>
                    <a:bodyPr/>
                    <a:lstStyle/>
                    <a:p>
                      <a:pPr marL="0" marR="0" lvl="0" indent="0" algn="l" rtl="0">
                        <a:lnSpc>
                          <a:spcPct val="100000"/>
                        </a:lnSpc>
                        <a:spcBef>
                          <a:spcPts val="0"/>
                        </a:spcBef>
                        <a:spcAft>
                          <a:spcPts val="0"/>
                        </a:spcAft>
                        <a:buClr>
                          <a:srgbClr val="FFFCFC"/>
                        </a:buClr>
                        <a:buSzPts val="1400"/>
                        <a:buFont typeface="Calibri"/>
                        <a:buNone/>
                      </a:pPr>
                      <a:r>
                        <a:rPr lang="en-GB" sz="1400" b="1" u="none" strike="noStrike" cap="none">
                          <a:solidFill>
                            <a:schemeClr val="bg1"/>
                          </a:solidFill>
                        </a:rPr>
                        <a:t>Analysis and evaluating (Section F)</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14"/>
                  </a:ext>
                </a:extLst>
              </a:tr>
              <a:tr h="268950">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Dissembly</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19</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Evaluation </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200"/>
                        <a:buFont typeface="Calibri"/>
                        <a:buNone/>
                      </a:pPr>
                      <a:r>
                        <a:rPr lang="en-GB" sz="1200" u="none" strike="noStrike" cap="none">
                          <a:solidFill>
                            <a:schemeClr val="bg1"/>
                          </a:solidFill>
                        </a:rPr>
                        <a:t>58-62</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15"/>
                  </a:ext>
                </a:extLst>
              </a:tr>
              <a:tr h="268950">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Initial model and feedback</a:t>
                      </a:r>
                      <a:endParaRPr sz="1400" u="none" strike="noStrike" cap="none">
                        <a:solidFill>
                          <a:schemeClr val="bg1"/>
                        </a:solidFill>
                      </a:endParaRPr>
                    </a:p>
                  </a:txBody>
                  <a:tcPr marL="91450" marR="91450" marT="45725" marB="45725">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FFFCFC"/>
                        </a:buClr>
                        <a:buSzPts val="1400"/>
                        <a:buFont typeface="Calibri"/>
                        <a:buNone/>
                      </a:pPr>
                      <a:r>
                        <a:rPr lang="en-GB" sz="1400" u="none" strike="noStrike" cap="none">
                          <a:solidFill>
                            <a:schemeClr val="bg1"/>
                          </a:solidFill>
                        </a:rPr>
                        <a:t>20-22</a:t>
                      </a:r>
                      <a:endParaRPr sz="1400" u="none" strike="noStrike" cap="none">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gridSpan="2">
                  <a:txBody>
                    <a:bodyPr/>
                    <a:lstStyle/>
                    <a:p>
                      <a:pPr marL="0" marR="0" lvl="0" indent="0" algn="l" rtl="0">
                        <a:lnSpc>
                          <a:spcPct val="100000"/>
                        </a:lnSpc>
                        <a:spcBef>
                          <a:spcPts val="0"/>
                        </a:spcBef>
                        <a:spcAft>
                          <a:spcPts val="0"/>
                        </a:spcAft>
                        <a:buClr>
                          <a:srgbClr val="FFFCFC"/>
                        </a:buClr>
                        <a:buSzPts val="1400"/>
                        <a:buFont typeface="Calibri"/>
                        <a:buNone/>
                      </a:pPr>
                      <a:r>
                        <a:rPr lang="en-GB" sz="1400" i="1" u="none" strike="noStrike" cap="none" dirty="0">
                          <a:solidFill>
                            <a:schemeClr val="bg1"/>
                          </a:solidFill>
                        </a:rPr>
                        <a:t>Note-analysis and evaluation are done throughout the whole project</a:t>
                      </a:r>
                      <a:endParaRPr sz="1400" u="none" strike="noStrike" cap="none" dirty="0">
                        <a:solidFill>
                          <a:schemeClr val="bg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1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337"/>
        <p:cNvGrpSpPr/>
        <p:nvPr/>
      </p:nvGrpSpPr>
      <p:grpSpPr>
        <a:xfrm>
          <a:off x="0" y="0"/>
          <a:ext cx="0" cy="0"/>
          <a:chOff x="0" y="0"/>
          <a:chExt cx="0" cy="0"/>
        </a:xfrm>
      </p:grpSpPr>
      <p:sp>
        <p:nvSpPr>
          <p:cNvPr id="338" name="Google Shape;338;p20"/>
          <p:cNvSpPr txBox="1">
            <a:spLocks noGrp="1"/>
          </p:cNvSpPr>
          <p:nvPr>
            <p:ph type="title"/>
          </p:nvPr>
        </p:nvSpPr>
        <p:spPr>
          <a:xfrm>
            <a:off x="-47637" y="-135924"/>
            <a:ext cx="9888300" cy="99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Initial model</a:t>
            </a:r>
            <a:br>
              <a:rPr lang="en-GB" sz="3600"/>
            </a:br>
            <a:r>
              <a:rPr lang="en-GB" sz="1400"/>
              <a:t>Aim: To make a model based off my favourite CAD model and maybe try to add to it</a:t>
            </a:r>
            <a:endParaRPr/>
          </a:p>
          <a:p>
            <a:pPr marL="0" lvl="0" indent="0" algn="l" rtl="0">
              <a:lnSpc>
                <a:spcPct val="90000"/>
              </a:lnSpc>
              <a:spcBef>
                <a:spcPts val="0"/>
              </a:spcBef>
              <a:spcAft>
                <a:spcPts val="0"/>
              </a:spcAft>
              <a:buClr>
                <a:schemeClr val="lt1"/>
              </a:buClr>
              <a:buSzPts val="1200"/>
              <a:buFont typeface="Calibri"/>
              <a:buNone/>
            </a:pPr>
            <a:endParaRPr sz="1200"/>
          </a:p>
        </p:txBody>
      </p:sp>
      <p:graphicFrame>
        <p:nvGraphicFramePr>
          <p:cNvPr id="339" name="Google Shape;339;p20"/>
          <p:cNvGraphicFramePr/>
          <p:nvPr/>
        </p:nvGraphicFramePr>
        <p:xfrm>
          <a:off x="-18361" y="651831"/>
          <a:ext cx="12215925" cy="5921550"/>
        </p:xfrm>
        <a:graphic>
          <a:graphicData uri="http://schemas.openxmlformats.org/drawingml/2006/table">
            <a:tbl>
              <a:tblPr firstRow="1" bandRow="1">
                <a:noFill/>
                <a:tableStyleId>{B2B569FB-23B4-48B0-86E9-3169813D488A}</a:tableStyleId>
              </a:tblPr>
              <a:tblGrid>
                <a:gridCol w="12215925">
                  <a:extLst>
                    <a:ext uri="{9D8B030D-6E8A-4147-A177-3AD203B41FA5}">
                      <a16:colId xmlns:a16="http://schemas.microsoft.com/office/drawing/2014/main" val="20000"/>
                    </a:ext>
                  </a:extLst>
                </a:gridCol>
              </a:tblGrid>
              <a:tr h="2780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a model of the table</a:t>
                      </a:r>
                      <a:endParaRPr sz="1400" u="none" strike="noStrike" cap="none"/>
                    </a:p>
                  </a:txBody>
                  <a:tcPr marL="91450" marR="91450" marT="45725" marB="45725">
                    <a:solidFill>
                      <a:srgbClr val="BFBFBF"/>
                    </a:solidFill>
                  </a:tcPr>
                </a:tc>
                <a:extLst>
                  <a:ext uri="{0D108BD9-81ED-4DB2-BD59-A6C34878D82A}">
                    <a16:rowId xmlns:a16="http://schemas.microsoft.com/office/drawing/2014/main" val="10000"/>
                  </a:ext>
                </a:extLst>
              </a:tr>
              <a:tr h="5643550">
                <a:tc>
                  <a:txBody>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txBody>
                  <a:tcPr marL="91450" marR="91450" marT="45725" marB="45725">
                    <a:solidFill>
                      <a:srgbClr val="D8D8D8"/>
                    </a:solidFill>
                  </a:tcPr>
                </a:tc>
                <a:extLst>
                  <a:ext uri="{0D108BD9-81ED-4DB2-BD59-A6C34878D82A}">
                    <a16:rowId xmlns:a16="http://schemas.microsoft.com/office/drawing/2014/main" val="10001"/>
                  </a:ext>
                </a:extLst>
              </a:tr>
            </a:tbl>
          </a:graphicData>
        </a:graphic>
      </p:graphicFrame>
      <p:sp>
        <p:nvSpPr>
          <p:cNvPr id="340" name="Google Shape;340;p20"/>
          <p:cNvSpPr txBox="1"/>
          <p:nvPr/>
        </p:nvSpPr>
        <p:spPr>
          <a:xfrm>
            <a:off x="-45730" y="6582122"/>
            <a:ext cx="12242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done a quick practical model, but I still need to add and improve it, so </a:t>
            </a:r>
            <a:r>
              <a:rPr lang="en-GB" sz="1200">
                <a:solidFill>
                  <a:schemeClr val="lt1"/>
                </a:solidFill>
                <a:latin typeface="Calibri"/>
                <a:ea typeface="Calibri"/>
                <a:cs typeface="Calibri"/>
                <a:sym typeface="Calibri"/>
              </a:rPr>
              <a:t>i'm</a:t>
            </a:r>
            <a:r>
              <a:rPr lang="en-GB" sz="1200" b="0" i="0" u="none" strike="noStrike" cap="none">
                <a:solidFill>
                  <a:schemeClr val="lt1"/>
                </a:solidFill>
                <a:latin typeface="Calibri"/>
                <a:ea typeface="Calibri"/>
                <a:cs typeface="Calibri"/>
                <a:sym typeface="Calibri"/>
              </a:rPr>
              <a:t> going to get feedback from peers and use that as well as my clients feedback to improve my product</a:t>
            </a:r>
            <a:endParaRPr sz="1200" b="0" i="0" u="none" strike="noStrike" cap="none">
              <a:solidFill>
                <a:schemeClr val="lt1"/>
              </a:solidFill>
              <a:latin typeface="Calibri"/>
              <a:ea typeface="Calibri"/>
              <a:cs typeface="Calibri"/>
              <a:sym typeface="Calibri"/>
            </a:endParaRPr>
          </a:p>
        </p:txBody>
      </p:sp>
      <p:sp>
        <p:nvSpPr>
          <p:cNvPr id="341" name="Google Shape;341;p20"/>
          <p:cNvSpPr txBox="1"/>
          <p:nvPr/>
        </p:nvSpPr>
        <p:spPr>
          <a:xfrm>
            <a:off x="-3671" y="850133"/>
            <a:ext cx="12199200" cy="30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now that I've done some 3D CAD work, I want to try to recreate one of those as a model</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I've chosen this one here because i really like it. So firstly, i used a CAD software, 2D design to sketch out the base shape, and this was quite difficult as it is quite a complex shape to draw on it, but eventually I managed it. I made 2 of them have holes in them for the sticks later on and exported it to the laser cutter, where I used the laser to cut MDF and acrylic to my chosen shape. I then cut wooden sticks to size with a saw, used a band face to smooth the top, and using the hot glue gun, started to make the structure with the see-through acrylic on the top. What I saw here was</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unsurprisingly, the glue gun was very messy, so I switched from the white to the clear one halfway through as it was ruining the design a bit. I then took a cuboid shaped stick, instead of the curved circle ones I used before to represent the umbrella top, and making some folds in paper, I made a make do umbrella.</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Then I decided to solve the problem I found in the Situation slide (slide 17), which was that if glass was going to be stored on the table, it would need some sort of cover or backing to protect it from win</a:t>
            </a:r>
            <a:r>
              <a:rPr lang="en-GB" sz="1200">
                <a:solidFill>
                  <a:schemeClr val="dk1"/>
                </a:solidFill>
                <a:latin typeface="Calibri"/>
                <a:ea typeface="Calibri"/>
                <a:cs typeface="Calibri"/>
                <a:sym typeface="Calibri"/>
              </a:rPr>
              <a:t>d</a:t>
            </a:r>
            <a:r>
              <a:rPr lang="en-GB" sz="1200" b="0" i="0" u="none" strike="noStrike" cap="none">
                <a:solidFill>
                  <a:schemeClr val="dk1"/>
                </a:solidFill>
                <a:latin typeface="Calibri"/>
                <a:ea typeface="Calibri"/>
                <a:cs typeface="Calibri"/>
                <a:sym typeface="Calibri"/>
              </a:rPr>
              <a:t>. So using some fabric, I made a quick cover, by cutting out some fabric, sewing a hem, and gluing it to the outside of the acrylic.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chemeClr val="dk1"/>
                </a:solidFill>
                <a:latin typeface="Calibri"/>
                <a:ea typeface="Calibri"/>
                <a:cs typeface="Calibri"/>
                <a:sym typeface="Calibri"/>
              </a:rPr>
              <a:t>My opinion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Overall, I'm quite happy with how this went but I realised after, that I wasn’t a fan of the paper umbrella, because although I liked the shape of it, I disliked the lack of colour and I'm thinking of trying out something else after to add some colour to it. But what does my client think of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chemeClr val="dk1"/>
                </a:solidFill>
                <a:latin typeface="Calibri"/>
                <a:ea typeface="Calibri"/>
                <a:cs typeface="Calibri"/>
                <a:sym typeface="Calibri"/>
              </a:rPr>
              <a:t>Client opinion</a:t>
            </a: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 like the bottom half of the product because it looks sturdy. The wood has been shaped nicely, and i think the wooden sticks are good as it makes the structure stronger. The red fabric makes it eye catching but could be cut more accurately as it doesn't fully fit, so it doesn't fully cover all of the table.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 dislike the top of the design as the paper makes the design lose its appealing approach and makes it look tacky. Maybe a different material would be better or something just to add colour. I also think it should have a makeshift tray attached to it to add something extra to it. </a:t>
            </a:r>
            <a:endParaRPr sz="1800" b="0" i="0" u="none" strike="noStrike" cap="none">
              <a:solidFill>
                <a:schemeClr val="dk1"/>
              </a:solidFill>
              <a:latin typeface="Calibri"/>
              <a:ea typeface="Calibri"/>
              <a:cs typeface="Calibri"/>
              <a:sym typeface="Calibri"/>
            </a:endParaRPr>
          </a:p>
        </p:txBody>
      </p:sp>
      <p:pic>
        <p:nvPicPr>
          <p:cNvPr id="342" name="Google Shape;342;p20" descr="A picture containing wall, indoor, chair, furniture&#10;&#10;Description automatically generated"/>
          <p:cNvPicPr preferRelativeResize="0"/>
          <p:nvPr/>
        </p:nvPicPr>
        <p:blipFill rotWithShape="1">
          <a:blip r:embed="rId3">
            <a:alphaModFix/>
          </a:blip>
          <a:srcRect l="52021" t="15977" r="17776" b="22259"/>
          <a:stretch/>
        </p:blipFill>
        <p:spPr>
          <a:xfrm>
            <a:off x="2237" y="3878218"/>
            <a:ext cx="2390198" cy="2621633"/>
          </a:xfrm>
          <a:prstGeom prst="rect">
            <a:avLst/>
          </a:prstGeom>
          <a:noFill/>
          <a:ln>
            <a:noFill/>
          </a:ln>
        </p:spPr>
      </p:pic>
      <p:pic>
        <p:nvPicPr>
          <p:cNvPr id="343" name="Google Shape;343;p20" descr="A chair with an umbrella on top&#10;&#10;Description automatically generated with low confidence"/>
          <p:cNvPicPr preferRelativeResize="0"/>
          <p:nvPr/>
        </p:nvPicPr>
        <p:blipFill rotWithShape="1">
          <a:blip r:embed="rId4">
            <a:alphaModFix/>
          </a:blip>
          <a:srcRect l="8621" r="6105"/>
          <a:stretch/>
        </p:blipFill>
        <p:spPr>
          <a:xfrm>
            <a:off x="2812635" y="3892624"/>
            <a:ext cx="1676740" cy="2625688"/>
          </a:xfrm>
          <a:prstGeom prst="rect">
            <a:avLst/>
          </a:prstGeom>
          <a:noFill/>
          <a:ln>
            <a:noFill/>
          </a:ln>
        </p:spPr>
      </p:pic>
      <p:pic>
        <p:nvPicPr>
          <p:cNvPr id="344" name="Google Shape;344;p20" descr="A picture containing floor, indoor&#10;&#10;Description automatically generated"/>
          <p:cNvPicPr preferRelativeResize="0"/>
          <p:nvPr/>
        </p:nvPicPr>
        <p:blipFill rotWithShape="1">
          <a:blip r:embed="rId5">
            <a:alphaModFix/>
          </a:blip>
          <a:srcRect/>
          <a:stretch/>
        </p:blipFill>
        <p:spPr>
          <a:xfrm>
            <a:off x="4898833" y="3896757"/>
            <a:ext cx="3551103" cy="2617423"/>
          </a:xfrm>
          <a:prstGeom prst="rect">
            <a:avLst/>
          </a:prstGeom>
          <a:noFill/>
          <a:ln>
            <a:noFill/>
          </a:ln>
        </p:spPr>
      </p:pic>
      <p:pic>
        <p:nvPicPr>
          <p:cNvPr id="345" name="Google Shape;345;p20" descr="A picture containing indoor, red, person&#10;&#10;Description automatically generated"/>
          <p:cNvPicPr preferRelativeResize="0"/>
          <p:nvPr/>
        </p:nvPicPr>
        <p:blipFill rotWithShape="1">
          <a:blip r:embed="rId6">
            <a:alphaModFix/>
          </a:blip>
          <a:srcRect l="18062" r="19394" b="-441"/>
          <a:stretch/>
        </p:blipFill>
        <p:spPr>
          <a:xfrm>
            <a:off x="9994134" y="3878396"/>
            <a:ext cx="2183867" cy="2626609"/>
          </a:xfrm>
          <a:prstGeom prst="rect">
            <a:avLst/>
          </a:prstGeom>
          <a:noFill/>
          <a:ln>
            <a:noFill/>
          </a:ln>
        </p:spPr>
      </p:pic>
      <p:pic>
        <p:nvPicPr>
          <p:cNvPr id="346" name="Google Shape;346;p20" descr="A picture containing text, table, indoor, floor&#10;&#10;Description automatically generated"/>
          <p:cNvPicPr preferRelativeResize="0"/>
          <p:nvPr/>
        </p:nvPicPr>
        <p:blipFill rotWithShape="1">
          <a:blip r:embed="rId7">
            <a:alphaModFix/>
          </a:blip>
          <a:srcRect t="33346" r="-350" b="8978"/>
          <a:stretch/>
        </p:blipFill>
        <p:spPr>
          <a:xfrm rot="5400000">
            <a:off x="8112084" y="4632594"/>
            <a:ext cx="2638556" cy="1137353"/>
          </a:xfrm>
          <a:prstGeom prst="rect">
            <a:avLst/>
          </a:prstGeom>
          <a:noFill/>
          <a:ln>
            <a:noFill/>
          </a:ln>
        </p:spPr>
      </p:pic>
      <p:sp>
        <p:nvSpPr>
          <p:cNvPr id="347" name="Google Shape;347;p20"/>
          <p:cNvSpPr/>
          <p:nvPr/>
        </p:nvSpPr>
        <p:spPr>
          <a:xfrm>
            <a:off x="2402722" y="5087094"/>
            <a:ext cx="413100" cy="2112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p20"/>
          <p:cNvSpPr/>
          <p:nvPr/>
        </p:nvSpPr>
        <p:spPr>
          <a:xfrm>
            <a:off x="8443638" y="5087094"/>
            <a:ext cx="413100" cy="2112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0"/>
          <p:cNvSpPr/>
          <p:nvPr/>
        </p:nvSpPr>
        <p:spPr>
          <a:xfrm>
            <a:off x="4495926" y="5087093"/>
            <a:ext cx="413100" cy="2112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54"/>
        <p:cNvGrpSpPr/>
        <p:nvPr/>
      </p:nvGrpSpPr>
      <p:grpSpPr>
        <a:xfrm>
          <a:off x="0" y="0"/>
          <a:ext cx="0" cy="0"/>
          <a:chOff x="0" y="0"/>
          <a:chExt cx="0" cy="0"/>
        </a:xfrm>
      </p:grpSpPr>
      <p:pic>
        <p:nvPicPr>
          <p:cNvPr id="355" name="Google Shape;355;p21" descr="A piece of paper with writing on it&#10;&#10;Description automatically generated with medium confidence"/>
          <p:cNvPicPr preferRelativeResize="0"/>
          <p:nvPr/>
        </p:nvPicPr>
        <p:blipFill rotWithShape="1">
          <a:blip r:embed="rId3">
            <a:alphaModFix/>
          </a:blip>
          <a:srcRect/>
          <a:stretch/>
        </p:blipFill>
        <p:spPr>
          <a:xfrm rot="-5400000">
            <a:off x="1221365" y="-450660"/>
            <a:ext cx="5702349" cy="8158147"/>
          </a:xfrm>
          <a:prstGeom prst="rect">
            <a:avLst/>
          </a:prstGeom>
          <a:noFill/>
          <a:ln>
            <a:noFill/>
          </a:ln>
        </p:spPr>
      </p:pic>
      <p:sp>
        <p:nvSpPr>
          <p:cNvPr id="356" name="Google Shape;356;p21"/>
          <p:cNvSpPr txBox="1">
            <a:spLocks noGrp="1"/>
          </p:cNvSpPr>
          <p:nvPr>
            <p:ph type="title"/>
          </p:nvPr>
        </p:nvSpPr>
        <p:spPr>
          <a:xfrm>
            <a:off x="-16109" y="-22878"/>
            <a:ext cx="351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Peer review</a:t>
            </a:r>
            <a:endParaRPr/>
          </a:p>
        </p:txBody>
      </p:sp>
      <p:sp>
        <p:nvSpPr>
          <p:cNvPr id="357" name="Google Shape;357;p21"/>
          <p:cNvSpPr txBox="1">
            <a:spLocks noGrp="1"/>
          </p:cNvSpPr>
          <p:nvPr>
            <p:ph type="body" idx="1"/>
          </p:nvPr>
        </p:nvSpPr>
        <p:spPr>
          <a:xfrm>
            <a:off x="-16109" y="463978"/>
            <a:ext cx="5719200" cy="31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Get feedback from my peers and use it to improve my product</a:t>
            </a:r>
            <a:endParaRPr/>
          </a:p>
          <a:p>
            <a:pPr marL="0" lvl="0" indent="0" algn="l" rtl="0">
              <a:lnSpc>
                <a:spcPct val="90000"/>
              </a:lnSpc>
              <a:spcBef>
                <a:spcPts val="1000"/>
              </a:spcBef>
              <a:spcAft>
                <a:spcPts val="0"/>
              </a:spcAft>
              <a:buClr>
                <a:schemeClr val="lt1"/>
              </a:buClr>
              <a:buSzPts val="1400"/>
              <a:buNone/>
            </a:pPr>
            <a:endParaRPr sz="1400"/>
          </a:p>
        </p:txBody>
      </p:sp>
      <p:graphicFrame>
        <p:nvGraphicFramePr>
          <p:cNvPr id="358" name="Google Shape;358;p21"/>
          <p:cNvGraphicFramePr/>
          <p:nvPr>
            <p:extLst>
              <p:ext uri="{D42A27DB-BD31-4B8C-83A1-F6EECF244321}">
                <p14:modId xmlns:p14="http://schemas.microsoft.com/office/powerpoint/2010/main" val="1040113071"/>
              </p:ext>
            </p:extLst>
          </p:nvPr>
        </p:nvGraphicFramePr>
        <p:xfrm>
          <a:off x="7821975" y="771180"/>
          <a:ext cx="4383875" cy="5669300"/>
        </p:xfrm>
        <a:graphic>
          <a:graphicData uri="http://schemas.openxmlformats.org/drawingml/2006/table">
            <a:tbl>
              <a:tblPr firstRow="1" bandRow="1">
                <a:noFill/>
                <a:tableStyleId>{B2B569FB-23B4-48B0-86E9-3169813D488A}</a:tableStyleId>
              </a:tblPr>
              <a:tblGrid>
                <a:gridCol w="4383875">
                  <a:extLst>
                    <a:ext uri="{9D8B030D-6E8A-4147-A177-3AD203B41FA5}">
                      <a16:colId xmlns:a16="http://schemas.microsoft.com/office/drawing/2014/main" val="20000"/>
                    </a:ext>
                  </a:extLst>
                </a:gridCol>
              </a:tblGrid>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b="0" u="none" strike="noStrike" cap="none"/>
                        <a:t>Overview</a:t>
                      </a:r>
                      <a:endParaRPr sz="1400" u="none" strike="noStrike" cap="none"/>
                    </a:p>
                  </a:txBody>
                  <a:tcPr marL="91450" marR="91450" marT="45725" marB="45725">
                    <a:solidFill>
                      <a:srgbClr val="F4B081"/>
                    </a:solidFill>
                  </a:tcPr>
                </a:tc>
                <a:extLst>
                  <a:ext uri="{0D108BD9-81ED-4DB2-BD59-A6C34878D82A}">
                    <a16:rowId xmlns:a16="http://schemas.microsoft.com/office/drawing/2014/main" val="10000"/>
                  </a:ext>
                </a:extLst>
              </a:tr>
              <a:tr h="45537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t>So, on the 9</a:t>
                      </a:r>
                      <a:r>
                        <a:rPr lang="en-GB" sz="1200" u="none" strike="noStrike" cap="none" baseline="30000" dirty="0"/>
                        <a:t>th</a:t>
                      </a:r>
                      <a:r>
                        <a:rPr lang="en-GB" sz="1200" u="none" strike="noStrike" cap="none" dirty="0"/>
                        <a:t> of December I did a “peer review” where we had 5 minutes to draw a quick sketch of our models and state 3 things: </a:t>
                      </a:r>
                      <a:endParaRPr sz="14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Our client</a:t>
                      </a:r>
                      <a:endParaRPr sz="14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The problem</a:t>
                      </a:r>
                      <a:endParaRPr sz="14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The solution</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t>Then for 40 mins my peers and I went around and commented on each other's work. As you can see my comment section is filled with feedback and advice. From all of this, the frequent comment was that is very nice but possibly too complex to design and make. However, as we aren’t actually making the model, I don’t see this as a problem to let my creativity run wild. The next comment that stuck out was that it looked quite v</a:t>
                      </a:r>
                      <a:r>
                        <a:rPr lang="en-GB" sz="1200" dirty="0"/>
                        <a:t>ulne</a:t>
                      </a:r>
                      <a:r>
                        <a:rPr lang="en-GB" sz="1200" u="none" strike="noStrike" cap="none" dirty="0"/>
                        <a:t>rable if it was really windy, not only the whole structure but all the things that would go on the shelves, especially things like glasses and plates. This is a very fair point and something I need to address in my next design. One idea could be adding a back to it but I think it would ruin the aesthetic appeal to it so I need to come up with a creative way to solve this problem.</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t>The third point that </a:t>
                      </a:r>
                      <a:r>
                        <a:rPr lang="en-GB" sz="1200" dirty="0"/>
                        <a:t>struck</a:t>
                      </a:r>
                      <a:r>
                        <a:rPr lang="en-GB" sz="1200" u="none" strike="noStrike" cap="none" dirty="0"/>
                        <a:t> me was the fact that it uses a lot of material</a:t>
                      </a:r>
                      <a:r>
                        <a:rPr lang="en-GB" sz="1200" dirty="0"/>
                        <a:t> and </a:t>
                      </a:r>
                      <a:r>
                        <a:rPr lang="en-GB" sz="1200" u="none" strike="noStrike" cap="none" dirty="0"/>
                        <a:t>what impact this could this have on the environment. The current materials that I'm thinking about using </a:t>
                      </a:r>
                      <a:r>
                        <a:rPr lang="en-GB" sz="1200" dirty="0"/>
                        <a:t>are:</a:t>
                      </a:r>
                      <a:endParaRPr sz="14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Some sort of metal</a:t>
                      </a:r>
                      <a:endParaRPr sz="12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Some sort of hardwood</a:t>
                      </a:r>
                      <a:endParaRPr sz="14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Some sort of glass/clear acrylic</a:t>
                      </a:r>
                      <a:endParaRPr sz="1400" u="none" strike="noStrike" cap="none" dirty="0"/>
                    </a:p>
                    <a:p>
                      <a:pPr marL="171450" marR="0" lvl="0" indent="-171450" algn="l" rtl="0">
                        <a:lnSpc>
                          <a:spcPct val="100000"/>
                        </a:lnSpc>
                        <a:spcBef>
                          <a:spcPts val="0"/>
                        </a:spcBef>
                        <a:spcAft>
                          <a:spcPts val="0"/>
                        </a:spcAft>
                        <a:buClr>
                          <a:schemeClr val="lt1"/>
                        </a:buClr>
                        <a:buSzPts val="1200"/>
                        <a:buFont typeface="Arial"/>
                        <a:buChar char="•"/>
                      </a:pPr>
                      <a:r>
                        <a:rPr lang="en-GB" sz="1200" u="none" strike="noStrike" cap="none" dirty="0"/>
                        <a:t>Some sort of fabric for the umbrella </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t>Finally, one comment said that could it be accompanied by a chair in some sort of 2 in 1 piece of furniture. I think this is a great idea and therefore need to start thinking about adding a chair to  my product.</a:t>
                      </a:r>
                      <a:endParaRPr sz="1400" u="none" strike="noStrike" cap="none" dirty="0"/>
                    </a:p>
                  </a:txBody>
                  <a:tcPr marL="91450" marR="91450" marT="45725" marB="45725">
                    <a:solidFill>
                      <a:srgbClr val="F7CAAC"/>
                    </a:solidFill>
                  </a:tcPr>
                </a:tc>
                <a:extLst>
                  <a:ext uri="{0D108BD9-81ED-4DB2-BD59-A6C34878D82A}">
                    <a16:rowId xmlns:a16="http://schemas.microsoft.com/office/drawing/2014/main" val="10001"/>
                  </a:ext>
                </a:extLst>
              </a:tr>
            </a:tbl>
          </a:graphicData>
        </a:graphic>
      </p:graphicFrame>
      <p:sp>
        <p:nvSpPr>
          <p:cNvPr id="359" name="Google Shape;359;p21"/>
          <p:cNvSpPr txBox="1"/>
          <p:nvPr/>
        </p:nvSpPr>
        <p:spPr>
          <a:xfrm>
            <a:off x="-14377" y="6405289"/>
            <a:ext cx="12192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now that ive received this feedback from my peers I need to use it to improve my product, from including a chair in my product, finding solutions to the wind and material problem. I will now use this as well as my client feedback on Slide 19 to improve my model. </a:t>
            </a:r>
            <a:endParaRPr sz="1200" b="0" i="0" u="none" strike="noStrike" cap="none">
              <a:solidFill>
                <a:schemeClr val="lt1"/>
              </a:solidFill>
              <a:latin typeface="Calibri"/>
              <a:ea typeface="Calibri"/>
              <a:cs typeface="Calibri"/>
              <a:sym typeface="Calibri"/>
            </a:endParaRPr>
          </a:p>
        </p:txBody>
      </p:sp>
      <p:pic>
        <p:nvPicPr>
          <p:cNvPr id="360" name="Google Shape;360;p21"/>
          <p:cNvPicPr preferRelativeResize="0"/>
          <p:nvPr/>
        </p:nvPicPr>
        <p:blipFill rotWithShape="1">
          <a:blip r:embed="rId4">
            <a:alphaModFix/>
          </a:blip>
          <a:srcRect/>
          <a:stretch/>
        </p:blipFill>
        <p:spPr>
          <a:xfrm rot="5400000">
            <a:off x="3718184" y="2779532"/>
            <a:ext cx="2001208" cy="1500906"/>
          </a:xfrm>
          <a:prstGeom prst="rect">
            <a:avLst/>
          </a:prstGeom>
          <a:noFill/>
          <a:ln>
            <a:noFill/>
          </a:ln>
        </p:spPr>
      </p:pic>
      <p:pic>
        <p:nvPicPr>
          <p:cNvPr id="361" name="Google Shape;361;p21"/>
          <p:cNvPicPr preferRelativeResize="0"/>
          <p:nvPr/>
        </p:nvPicPr>
        <p:blipFill rotWithShape="1">
          <a:blip r:embed="rId5">
            <a:alphaModFix/>
          </a:blip>
          <a:srcRect/>
          <a:stretch/>
        </p:blipFill>
        <p:spPr>
          <a:xfrm rot="5400000">
            <a:off x="2300749" y="2779534"/>
            <a:ext cx="2001208" cy="15009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365"/>
        <p:cNvGrpSpPr/>
        <p:nvPr/>
      </p:nvGrpSpPr>
      <p:grpSpPr>
        <a:xfrm>
          <a:off x="0" y="0"/>
          <a:ext cx="0" cy="0"/>
          <a:chOff x="0" y="0"/>
          <a:chExt cx="0" cy="0"/>
        </a:xfrm>
      </p:grpSpPr>
      <p:graphicFrame>
        <p:nvGraphicFramePr>
          <p:cNvPr id="366" name="Google Shape;366;p22"/>
          <p:cNvGraphicFramePr/>
          <p:nvPr/>
        </p:nvGraphicFramePr>
        <p:xfrm>
          <a:off x="-18361" y="651831"/>
          <a:ext cx="12215925" cy="5995025"/>
        </p:xfrm>
        <a:graphic>
          <a:graphicData uri="http://schemas.openxmlformats.org/drawingml/2006/table">
            <a:tbl>
              <a:tblPr firstRow="1" bandRow="1">
                <a:noFill/>
                <a:tableStyleId>{B2B569FB-23B4-48B0-86E9-3169813D488A}</a:tableStyleId>
              </a:tblPr>
              <a:tblGrid>
                <a:gridCol w="12215925">
                  <a:extLst>
                    <a:ext uri="{9D8B030D-6E8A-4147-A177-3AD203B41FA5}">
                      <a16:colId xmlns:a16="http://schemas.microsoft.com/office/drawing/2014/main" val="20000"/>
                    </a:ext>
                  </a:extLst>
                </a:gridCol>
              </a:tblGrid>
              <a:tr h="2750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Development of Initial model </a:t>
                      </a:r>
                      <a:endParaRPr sz="1400" u="none" strike="noStrike" cap="none"/>
                    </a:p>
                  </a:txBody>
                  <a:tcPr marL="91450" marR="91450" marT="45725" marB="45725">
                    <a:solidFill>
                      <a:srgbClr val="BFBFBF"/>
                    </a:solidFill>
                  </a:tcPr>
                </a:tc>
                <a:extLst>
                  <a:ext uri="{0D108BD9-81ED-4DB2-BD59-A6C34878D82A}">
                    <a16:rowId xmlns:a16="http://schemas.microsoft.com/office/drawing/2014/main" val="10000"/>
                  </a:ext>
                </a:extLst>
              </a:tr>
              <a:tr h="5720025">
                <a:tc>
                  <a:txBody>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txBody>
                  <a:tcPr marL="91450" marR="91450" marT="45725" marB="45725">
                    <a:solidFill>
                      <a:srgbClr val="D8D8D8"/>
                    </a:solidFill>
                  </a:tcPr>
                </a:tc>
                <a:extLst>
                  <a:ext uri="{0D108BD9-81ED-4DB2-BD59-A6C34878D82A}">
                    <a16:rowId xmlns:a16="http://schemas.microsoft.com/office/drawing/2014/main" val="10001"/>
                  </a:ext>
                </a:extLst>
              </a:tr>
            </a:tbl>
          </a:graphicData>
        </a:graphic>
      </p:graphicFrame>
      <p:sp>
        <p:nvSpPr>
          <p:cNvPr id="367" name="Google Shape;367;p22"/>
          <p:cNvSpPr txBox="1"/>
          <p:nvPr/>
        </p:nvSpPr>
        <p:spPr>
          <a:xfrm>
            <a:off x="-45730" y="6609663"/>
            <a:ext cx="15501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used the feedback given by my client and improved this model a lot.</a:t>
            </a:r>
            <a:endParaRPr sz="1200" b="0" i="0" u="none" strike="noStrike" cap="none">
              <a:solidFill>
                <a:schemeClr val="lt1"/>
              </a:solidFill>
              <a:latin typeface="Calibri"/>
              <a:ea typeface="Calibri"/>
              <a:cs typeface="Calibri"/>
              <a:sym typeface="Calibri"/>
            </a:endParaRPr>
          </a:p>
        </p:txBody>
      </p:sp>
      <p:sp>
        <p:nvSpPr>
          <p:cNvPr id="368" name="Google Shape;368;p22"/>
          <p:cNvSpPr txBox="1"/>
          <p:nvPr/>
        </p:nvSpPr>
        <p:spPr>
          <a:xfrm>
            <a:off x="-42691" y="929662"/>
            <a:ext cx="8832000" cy="323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latin typeface="Calibri"/>
                <a:ea typeface="Calibri"/>
                <a:cs typeface="Calibri"/>
                <a:sym typeface="Calibri"/>
              </a:rPr>
              <a:t>I </a:t>
            </a:r>
            <a:r>
              <a:rPr lang="en-GB" sz="1200" b="0" i="0" u="none" strike="noStrike" cap="none">
                <a:solidFill>
                  <a:srgbClr val="000000"/>
                </a:solidFill>
                <a:latin typeface="Calibri"/>
                <a:ea typeface="Calibri"/>
                <a:cs typeface="Calibri"/>
                <a:sym typeface="Calibri"/>
              </a:rPr>
              <a:t>Initially had 2 ideas here</a:t>
            </a:r>
            <a:r>
              <a:rPr lang="en-GB" sz="1200">
                <a:latin typeface="Calibri"/>
                <a:ea typeface="Calibri"/>
                <a:cs typeface="Calibri"/>
                <a:sym typeface="Calibri"/>
              </a:rPr>
              <a:t>-</a:t>
            </a:r>
            <a:r>
              <a:rPr lang="en-GB" sz="1200" b="0" i="0" u="none" strike="noStrike" cap="none">
                <a:solidFill>
                  <a:srgbClr val="000000"/>
                </a:solidFill>
                <a:latin typeface="Calibri"/>
                <a:ea typeface="Calibri"/>
                <a:cs typeface="Calibri"/>
                <a:sym typeface="Calibri"/>
              </a:rPr>
              <a:t> one being to use some leftover wallpaper, and the other to use coloured pencils. The wallpaper i used was quite flimsy so in order to make the shape i used white card as a base and taped the wallpaper to it, which seemed to work quite well. For the multi-coloured one i use a black pen to mark each section and help it stand out and used a variety of different colours to do multiple layers, so the colours stood out a bit more. Overall, i am very happy with how this went and prefer the multi-coloured one because i personally thinks it looks better.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I then used what i had left of the wallpaper to wrap around the pole to see what it would look like, make a tray and have a design which could slot underneath the glass top like i have at home (as shown in the image).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For the pole, i wrapped the wallpaper around the stick and used Sellotape to hold it together and i think it was a nice idea but I'm not too sure if i like it or not because with the wallpapered umbrella it does look a bit too much.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For the tray, i cut 2 half pieces, sellotaped them together and when used a holepunch in order to make the hole. i think it was a fantastic idea and worked quite well, and could be seen as an alternative to a multi-coloured one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Finally for the design underneath the glass i cut the wallpaper to the size of the shelf so it could fit around the poles as well</a:t>
            </a:r>
            <a:r>
              <a:rPr lang="en-GB" sz="1200">
                <a:latin typeface="Calibri"/>
                <a:ea typeface="Calibri"/>
                <a:cs typeface="Calibri"/>
                <a:sym typeface="Calibri"/>
              </a:rPr>
              <a:t> </a:t>
            </a:r>
            <a:r>
              <a:rPr lang="en-GB" sz="1200" b="0" i="0" u="none" strike="noStrike" cap="none">
                <a:solidFill>
                  <a:srgbClr val="000000"/>
                </a:solidFill>
                <a:latin typeface="Calibri"/>
                <a:ea typeface="Calibri"/>
                <a:cs typeface="Calibri"/>
                <a:sym typeface="Calibri"/>
              </a:rPr>
              <a:t>(as shown in the image). I also noticed how good this looked on the wooden shelf, but i decided it would be too much if i used it on the shelf and glass top. I then moved the shape up and secured it to the acrylic with Sellotape think it looks really cool and I'm happy that I've made this change, so I may incorporate it in my final design later on.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Overall, I'm extremely happy with how this development went, and would be happy to use any of these iterations in my final design.</a:t>
            </a:r>
            <a:endParaRPr sz="1400" b="0" i="0" u="none" strike="noStrike" cap="none">
              <a:solidFill>
                <a:srgbClr val="000000"/>
              </a:solidFill>
              <a:latin typeface="Arial"/>
              <a:ea typeface="Arial"/>
              <a:cs typeface="Arial"/>
              <a:sym typeface="Arial"/>
            </a:endParaRPr>
          </a:p>
        </p:txBody>
      </p:sp>
      <p:sp>
        <p:nvSpPr>
          <p:cNvPr id="369" name="Google Shape;369;p22"/>
          <p:cNvSpPr txBox="1"/>
          <p:nvPr/>
        </p:nvSpPr>
        <p:spPr>
          <a:xfrm>
            <a:off x="-49358" y="-614355"/>
            <a:ext cx="9888300" cy="17724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3600"/>
              <a:buFont typeface="Calibri"/>
              <a:buNone/>
            </a:pPr>
            <a:r>
              <a:rPr lang="en-GB" sz="3600" b="0" i="0" u="none" strike="noStrike" cap="none">
                <a:solidFill>
                  <a:schemeClr val="lt1"/>
                </a:solidFill>
                <a:latin typeface="Calibri"/>
                <a:ea typeface="Calibri"/>
                <a:cs typeface="Calibri"/>
                <a:sym typeface="Calibri"/>
              </a:rPr>
              <a:t>Initial model Iteration </a:t>
            </a:r>
            <a:br>
              <a:rPr lang="en-GB" sz="4000" b="0" i="0" u="none" strike="noStrike" cap="none">
                <a:solidFill>
                  <a:schemeClr val="lt1"/>
                </a:solidFill>
                <a:latin typeface="Calibri"/>
                <a:ea typeface="Calibri"/>
                <a:cs typeface="Calibri"/>
                <a:sym typeface="Calibri"/>
              </a:rPr>
            </a:br>
            <a:r>
              <a:rPr lang="en-GB" sz="1400" b="0" i="0" u="none" strike="noStrike" cap="none">
                <a:solidFill>
                  <a:schemeClr val="lt1"/>
                </a:solidFill>
                <a:latin typeface="Calibri"/>
                <a:ea typeface="Calibri"/>
                <a:cs typeface="Calibri"/>
                <a:sym typeface="Calibri"/>
              </a:rPr>
              <a:t>Aim: To make a model based off my favourite CAD model and maybe try to add to it</a:t>
            </a:r>
            <a:endParaRPr sz="1400" b="0" i="0" u="none" strike="noStrike" cap="none">
              <a:solidFill>
                <a:srgbClr val="000000"/>
              </a:solidFill>
              <a:latin typeface="Arial"/>
              <a:ea typeface="Arial"/>
              <a:cs typeface="Arial"/>
              <a:sym typeface="Arial"/>
            </a:endParaRPr>
          </a:p>
        </p:txBody>
      </p:sp>
      <p:pic>
        <p:nvPicPr>
          <p:cNvPr id="370" name="Google Shape;370;p22" descr="A picture containing text, indoor&#10;&#10;Description automatically generated"/>
          <p:cNvPicPr preferRelativeResize="0"/>
          <p:nvPr/>
        </p:nvPicPr>
        <p:blipFill rotWithShape="1">
          <a:blip r:embed="rId3">
            <a:alphaModFix/>
          </a:blip>
          <a:srcRect/>
          <a:stretch/>
        </p:blipFill>
        <p:spPr>
          <a:xfrm rot="5400000">
            <a:off x="8628043" y="1157687"/>
            <a:ext cx="1904082" cy="1448719"/>
          </a:xfrm>
          <a:prstGeom prst="rect">
            <a:avLst/>
          </a:prstGeom>
          <a:noFill/>
          <a:ln>
            <a:noFill/>
          </a:ln>
        </p:spPr>
      </p:pic>
      <p:pic>
        <p:nvPicPr>
          <p:cNvPr id="371" name="Google Shape;371;p22"/>
          <p:cNvPicPr preferRelativeResize="0"/>
          <p:nvPr/>
        </p:nvPicPr>
        <p:blipFill rotWithShape="1">
          <a:blip r:embed="rId4">
            <a:alphaModFix/>
          </a:blip>
          <a:srcRect/>
          <a:stretch/>
        </p:blipFill>
        <p:spPr>
          <a:xfrm rot="5400000">
            <a:off x="-139547" y="4481113"/>
            <a:ext cx="2280494" cy="1788405"/>
          </a:xfrm>
          <a:prstGeom prst="rect">
            <a:avLst/>
          </a:prstGeom>
          <a:noFill/>
          <a:ln>
            <a:noFill/>
          </a:ln>
        </p:spPr>
      </p:pic>
      <p:pic>
        <p:nvPicPr>
          <p:cNvPr id="372" name="Google Shape;372;p22"/>
          <p:cNvPicPr preferRelativeResize="0"/>
          <p:nvPr/>
        </p:nvPicPr>
        <p:blipFill rotWithShape="1">
          <a:blip r:embed="rId5">
            <a:alphaModFix/>
          </a:blip>
          <a:srcRect/>
          <a:stretch/>
        </p:blipFill>
        <p:spPr>
          <a:xfrm rot="5400000">
            <a:off x="10202539" y="3365650"/>
            <a:ext cx="2115238" cy="1595610"/>
          </a:xfrm>
          <a:prstGeom prst="rect">
            <a:avLst/>
          </a:prstGeom>
          <a:noFill/>
          <a:ln>
            <a:noFill/>
          </a:ln>
        </p:spPr>
      </p:pic>
      <p:pic>
        <p:nvPicPr>
          <p:cNvPr id="373" name="Google Shape;373;p22" descr="A picture containing table, indoor, accessory&#10;&#10;Description automatically generated"/>
          <p:cNvPicPr preferRelativeResize="0"/>
          <p:nvPr/>
        </p:nvPicPr>
        <p:blipFill rotWithShape="1">
          <a:blip r:embed="rId6">
            <a:alphaModFix/>
          </a:blip>
          <a:srcRect/>
          <a:stretch/>
        </p:blipFill>
        <p:spPr>
          <a:xfrm rot="5400000">
            <a:off x="8591321" y="3351882"/>
            <a:ext cx="2142783" cy="1632334"/>
          </a:xfrm>
          <a:prstGeom prst="rect">
            <a:avLst/>
          </a:prstGeom>
          <a:noFill/>
          <a:ln>
            <a:noFill/>
          </a:ln>
        </p:spPr>
      </p:pic>
      <p:pic>
        <p:nvPicPr>
          <p:cNvPr id="374" name="Google Shape;374;p22" descr="A picture containing text, person&#10;&#10;Description automatically generated"/>
          <p:cNvPicPr preferRelativeResize="0"/>
          <p:nvPr/>
        </p:nvPicPr>
        <p:blipFill rotWithShape="1">
          <a:blip r:embed="rId7">
            <a:alphaModFix/>
          </a:blip>
          <a:srcRect/>
          <a:stretch/>
        </p:blipFill>
        <p:spPr>
          <a:xfrm rot="5400000">
            <a:off x="1636923" y="4485703"/>
            <a:ext cx="2262131" cy="1797587"/>
          </a:xfrm>
          <a:prstGeom prst="rect">
            <a:avLst/>
          </a:prstGeom>
          <a:noFill/>
          <a:ln>
            <a:noFill/>
          </a:ln>
        </p:spPr>
      </p:pic>
      <p:pic>
        <p:nvPicPr>
          <p:cNvPr id="375" name="Google Shape;375;p22" descr="A picture containing person, indoor&#10;&#10;Description automatically generated"/>
          <p:cNvPicPr preferRelativeResize="0"/>
          <p:nvPr/>
        </p:nvPicPr>
        <p:blipFill rotWithShape="1">
          <a:blip r:embed="rId8">
            <a:alphaModFix/>
          </a:blip>
          <a:srcRect/>
          <a:stretch/>
        </p:blipFill>
        <p:spPr>
          <a:xfrm rot="5400000">
            <a:off x="6638584" y="4524259"/>
            <a:ext cx="2298851" cy="1724138"/>
          </a:xfrm>
          <a:prstGeom prst="rect">
            <a:avLst/>
          </a:prstGeom>
          <a:noFill/>
          <a:ln>
            <a:noFill/>
          </a:ln>
        </p:spPr>
      </p:pic>
      <p:pic>
        <p:nvPicPr>
          <p:cNvPr id="376" name="Google Shape;376;p22"/>
          <p:cNvPicPr preferRelativeResize="0"/>
          <p:nvPr/>
        </p:nvPicPr>
        <p:blipFill rotWithShape="1">
          <a:blip r:embed="rId9">
            <a:alphaModFix/>
          </a:blip>
          <a:srcRect l="17336" t="338" r="-248"/>
          <a:stretch/>
        </p:blipFill>
        <p:spPr>
          <a:xfrm rot="5400000">
            <a:off x="10197947" y="1019977"/>
            <a:ext cx="1921823" cy="1733330"/>
          </a:xfrm>
          <a:prstGeom prst="rect">
            <a:avLst/>
          </a:prstGeom>
          <a:noFill/>
          <a:ln>
            <a:noFill/>
          </a:ln>
        </p:spPr>
      </p:pic>
      <p:pic>
        <p:nvPicPr>
          <p:cNvPr id="377" name="Google Shape;377;p22" descr="A picture containing red, seat, chair&#10;&#10;Description automatically generated"/>
          <p:cNvPicPr preferRelativeResize="0"/>
          <p:nvPr/>
        </p:nvPicPr>
        <p:blipFill rotWithShape="1">
          <a:blip r:embed="rId10">
            <a:alphaModFix/>
          </a:blip>
          <a:srcRect/>
          <a:stretch/>
        </p:blipFill>
        <p:spPr>
          <a:xfrm>
            <a:off x="3650255" y="4218084"/>
            <a:ext cx="3009439" cy="2296097"/>
          </a:xfrm>
          <a:prstGeom prst="rect">
            <a:avLst/>
          </a:prstGeom>
          <a:noFill/>
          <a:ln>
            <a:noFill/>
          </a:ln>
        </p:spPr>
      </p:pic>
      <p:sp>
        <p:nvSpPr>
          <p:cNvPr id="378" name="Google Shape;378;p22"/>
          <p:cNvSpPr/>
          <p:nvPr/>
        </p:nvSpPr>
        <p:spPr>
          <a:xfrm>
            <a:off x="8852051" y="5285342"/>
            <a:ext cx="3204000" cy="1322100"/>
          </a:xfrm>
          <a:prstGeom prst="rect">
            <a:avLst/>
          </a:prstGeom>
          <a:noFill/>
          <a:ln w="28575" cap="flat" cmpd="sng">
            <a:solidFill>
              <a:srgbClr val="1791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Clients opinion after development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the changes made to the products are very effective as it now looks more colourful! Before it was very bland, something was lacking, and it needed an uplift! The wallpaper print has brightened up the products and the overall product is now eye catching. </a:t>
            </a:r>
            <a:endParaRPr sz="1200" b="0" i="0" u="none" strike="noStrike" cap="none">
              <a:solidFill>
                <a:srgbClr val="17916F"/>
              </a:solidFill>
              <a:latin typeface="Calibri"/>
              <a:ea typeface="Calibri"/>
              <a:cs typeface="Calibri"/>
              <a:sym typeface="Calibri"/>
            </a:endParaRPr>
          </a:p>
        </p:txBody>
      </p:sp>
      <p:sp>
        <p:nvSpPr>
          <p:cNvPr id="379" name="Google Shape;379;p22"/>
          <p:cNvSpPr/>
          <p:nvPr/>
        </p:nvSpPr>
        <p:spPr>
          <a:xfrm>
            <a:off x="6653396" y="5289068"/>
            <a:ext cx="266100" cy="1836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0" name="Google Shape;380;p22"/>
          <p:cNvSpPr/>
          <p:nvPr/>
        </p:nvSpPr>
        <p:spPr>
          <a:xfrm rot="5400000">
            <a:off x="10325764" y="2883655"/>
            <a:ext cx="266100" cy="1836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384"/>
        <p:cNvGrpSpPr/>
        <p:nvPr/>
      </p:nvGrpSpPr>
      <p:grpSpPr>
        <a:xfrm>
          <a:off x="0" y="0"/>
          <a:ext cx="0" cy="0"/>
          <a:chOff x="0" y="0"/>
          <a:chExt cx="0" cy="0"/>
        </a:xfrm>
      </p:grpSpPr>
      <p:sp>
        <p:nvSpPr>
          <p:cNvPr id="385" name="Google Shape;385;p23"/>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Design brief</a:t>
            </a:r>
            <a:endParaRPr/>
          </a:p>
        </p:txBody>
      </p:sp>
      <p:sp>
        <p:nvSpPr>
          <p:cNvPr id="386" name="Google Shape;386;p23"/>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Evaluate the effectiveness of a design after it has been produced and during the creation process to keep and reflect on the project on track </a:t>
            </a:r>
            <a:endParaRPr sz="1400"/>
          </a:p>
        </p:txBody>
      </p:sp>
      <p:graphicFrame>
        <p:nvGraphicFramePr>
          <p:cNvPr id="387" name="Google Shape;387;p23"/>
          <p:cNvGraphicFramePr/>
          <p:nvPr/>
        </p:nvGraphicFramePr>
        <p:xfrm>
          <a:off x="2771" y="722376"/>
          <a:ext cx="12222900" cy="5881445"/>
        </p:xfrm>
        <a:graphic>
          <a:graphicData uri="http://schemas.openxmlformats.org/drawingml/2006/table">
            <a:tbl>
              <a:tblPr firstRow="1" bandRow="1">
                <a:noFill/>
                <a:tableStyleId>{B2B569FB-23B4-48B0-86E9-3169813D488A}</a:tableStyleId>
              </a:tblPr>
              <a:tblGrid>
                <a:gridCol w="12222900">
                  <a:extLst>
                    <a:ext uri="{9D8B030D-6E8A-4147-A177-3AD203B41FA5}">
                      <a16:colId xmlns:a16="http://schemas.microsoft.com/office/drawing/2014/main" val="20000"/>
                    </a:ext>
                  </a:extLst>
                </a:gridCol>
              </a:tblGrid>
              <a:tr h="359925">
                <a:tc>
                  <a:txBody>
                    <a:bodyPr/>
                    <a:lstStyle/>
                    <a:p>
                      <a:pPr marL="0" marR="0" lvl="0" indent="0" algn="l" rtl="0">
                        <a:lnSpc>
                          <a:spcPct val="100000"/>
                        </a:lnSpc>
                        <a:spcBef>
                          <a:spcPts val="0"/>
                        </a:spcBef>
                        <a:spcAft>
                          <a:spcPts val="0"/>
                        </a:spcAft>
                        <a:buClr>
                          <a:srgbClr val="000000"/>
                        </a:buClr>
                        <a:buSzPts val="1800"/>
                        <a:buFont typeface="Arial"/>
                        <a:buNone/>
                      </a:pPr>
                      <a:r>
                        <a:rPr lang="en-GB" sz="1800" u="none" strike="noStrike" cap="none"/>
                        <a:t>Design Brief</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0"/>
                  </a:ext>
                </a:extLst>
              </a:tr>
              <a:tr h="5515675">
                <a:tc>
                  <a:txBody>
                    <a:bodyPr/>
                    <a:lstStyle/>
                    <a:p>
                      <a:pPr marL="0" marR="0" lvl="0" indent="0" algn="ctr" rtl="0">
                        <a:lnSpc>
                          <a:spcPct val="100000"/>
                        </a:lnSpc>
                        <a:spcBef>
                          <a:spcPts val="0"/>
                        </a:spcBef>
                        <a:spcAft>
                          <a:spcPts val="0"/>
                        </a:spcAft>
                        <a:buClr>
                          <a:schemeClr val="lt1"/>
                        </a:buClr>
                        <a:buSzPts val="1800"/>
                        <a:buFont typeface="Calibri"/>
                        <a:buNone/>
                      </a:pPr>
                      <a:r>
                        <a:rPr lang="en-GB" sz="1800" b="0" i="0" u="none" strike="noStrike" cap="none">
                          <a:latin typeface="Calibri"/>
                          <a:ea typeface="Calibri"/>
                          <a:cs typeface="Calibri"/>
                          <a:sym typeface="Calibri"/>
                        </a:rPr>
                        <a:t>At the start of my NEA, I was provided with three different contexts</a:t>
                      </a:r>
                      <a:r>
                        <a:rPr lang="en-GB" sz="1800"/>
                        <a:t>: </a:t>
                      </a:r>
                      <a:r>
                        <a:rPr lang="en-GB" sz="1800" b="0" i="0" u="none" strike="noStrike" cap="none">
                          <a:latin typeface="Calibri"/>
                          <a:ea typeface="Calibri"/>
                          <a:cs typeface="Calibri"/>
                          <a:sym typeface="Calibri"/>
                        </a:rPr>
                        <a:t>outdoor living, keeping fit and healthy and preparing for emergencies . To decide which one to t</a:t>
                      </a:r>
                      <a:r>
                        <a:rPr lang="en-GB" sz="1800"/>
                        <a:t>ackle</a:t>
                      </a:r>
                      <a:r>
                        <a:rPr lang="en-GB" sz="1800" b="0" i="0" u="none" strike="noStrike" cap="none">
                          <a:latin typeface="Calibri"/>
                          <a:ea typeface="Calibri"/>
                          <a:cs typeface="Calibri"/>
                          <a:sym typeface="Calibri"/>
                        </a:rPr>
                        <a:t> I needed a way to separate them and so I did 3 separate evaluations/thought showers on each topic and talked about problems, needs and opportunities within each context on Slide 1. And so, after completing my evaluation, the one that stood out the most to me was outdoor living because I felt that it had </a:t>
                      </a:r>
                      <a:r>
                        <a:rPr lang="en-GB" sz="1800"/>
                        <a:t>more potential, </a:t>
                      </a:r>
                      <a:r>
                        <a:rPr lang="en-GB" sz="1800" b="0" i="0" u="none" strike="noStrike" cap="none">
                          <a:latin typeface="Calibri"/>
                          <a:ea typeface="Calibri"/>
                          <a:cs typeface="Calibri"/>
                          <a:sym typeface="Calibri"/>
                        </a:rPr>
                        <a:t>unlike preparing for emergencies, which didn’t offer many problems to solve as many people use phones, which are very intuitive and solve most problems anyway</a:t>
                      </a:r>
                      <a:r>
                        <a:rPr lang="en-GB" sz="1800"/>
                        <a:t>. Furthermore,</a:t>
                      </a:r>
                      <a:r>
                        <a:rPr lang="en-GB" sz="1800" b="0" i="0" u="none" strike="noStrike" cap="none">
                          <a:latin typeface="Calibri"/>
                          <a:ea typeface="Calibri"/>
                          <a:cs typeface="Calibri"/>
                          <a:sym typeface="Calibri"/>
                        </a:rPr>
                        <a:t> I felt it would be more practical for me to make a product in outdoor living rather than keeping fit and healthy because making a product for all types of people (lazy, active, </a:t>
                      </a:r>
                      <a:r>
                        <a:rPr lang="en-GB" sz="1800"/>
                        <a:t>over energetic</a:t>
                      </a:r>
                      <a:r>
                        <a:rPr lang="en-GB" sz="1800" b="0" i="0" u="none" strike="noStrike" cap="none">
                          <a:latin typeface="Calibri"/>
                          <a:ea typeface="Calibri"/>
                          <a:cs typeface="Calibri"/>
                          <a:sym typeface="Calibri"/>
                        </a:rPr>
                        <a:t>) would be a very difficult problem to solve so I chose “Outdoor Living”. The problems I found in outdoor living were that should it rain, the furniture either couldn’t be moved or had no cover or weatherproof material to protect it, </a:t>
                      </a:r>
                      <a:r>
                        <a:rPr lang="en-GB" sz="1800"/>
                        <a:t>and </a:t>
                      </a:r>
                      <a:r>
                        <a:rPr lang="en-GB" sz="1800" b="0" i="0" u="none" strike="noStrike" cap="none">
                          <a:latin typeface="Calibri"/>
                          <a:ea typeface="Calibri"/>
                          <a:cs typeface="Calibri"/>
                          <a:sym typeface="Calibri"/>
                        </a:rPr>
                        <a:t>many outdoor furniture are quite boring, basic and boxy</a:t>
                      </a:r>
                      <a:r>
                        <a:rPr lang="en-GB" sz="1800"/>
                        <a:t> with</a:t>
                      </a:r>
                      <a:r>
                        <a:rPr lang="en-GB" sz="1800" b="0" i="0" u="none" strike="noStrike" cap="none">
                          <a:latin typeface="Calibri"/>
                          <a:ea typeface="Calibri"/>
                          <a:cs typeface="Calibri"/>
                          <a:sym typeface="Calibri"/>
                        </a:rPr>
                        <a:t> no aesthetic appeal to it</a:t>
                      </a:r>
                      <a:r>
                        <a:rPr lang="en-GB" sz="1800"/>
                        <a:t>. F</a:t>
                      </a:r>
                      <a:r>
                        <a:rPr lang="en-GB" sz="1800" b="0" i="0" u="none" strike="noStrike" cap="none">
                          <a:latin typeface="Calibri"/>
                          <a:ea typeface="Calibri"/>
                          <a:cs typeface="Calibri"/>
                          <a:sym typeface="Calibri"/>
                        </a:rPr>
                        <a:t>or this I will investigate different types of chairs because they are easier to move and are easily designed</a:t>
                      </a:r>
                      <a:r>
                        <a:rPr lang="en-GB" sz="1800"/>
                        <a:t> </a:t>
                      </a:r>
                      <a:r>
                        <a:rPr lang="en-GB" sz="1800" b="0" i="0" u="none" strike="noStrike" cap="none">
                          <a:latin typeface="Calibri"/>
                          <a:ea typeface="Calibri"/>
                          <a:cs typeface="Calibri"/>
                          <a:sym typeface="Calibri"/>
                        </a:rPr>
                        <a:t>in terms of trying different patterns/shapes sizes etc. Another problem I found is that many of the materials used are quite hard to clean and naturally</a:t>
                      </a:r>
                      <a:r>
                        <a:rPr lang="en-GB" sz="1800"/>
                        <a:t> outdoor factors </a:t>
                      </a:r>
                      <a:r>
                        <a:rPr lang="en-GB" sz="1800" b="0" i="0" u="none" strike="noStrike" cap="none">
                          <a:latin typeface="Calibri"/>
                          <a:ea typeface="Calibri"/>
                          <a:cs typeface="Calibri"/>
                          <a:sym typeface="Calibri"/>
                        </a:rPr>
                        <a:t>like dirt, grass, mud possibly sand can get on to it and if the furniture wasn’t prepared for that I found that they started to get ruined very quickly and it was almost impossible to clean</a:t>
                      </a:r>
                      <a:r>
                        <a:rPr lang="en-GB" sz="1800"/>
                        <a:t>. F</a:t>
                      </a:r>
                      <a:r>
                        <a:rPr lang="en-GB" sz="1800" b="0" i="0" u="none" strike="noStrike" cap="none">
                          <a:latin typeface="Calibri"/>
                          <a:ea typeface="Calibri"/>
                          <a:cs typeface="Calibri"/>
                          <a:sym typeface="Calibri"/>
                        </a:rPr>
                        <a:t>or this I will investigate tables, mainly because of the requirement  </a:t>
                      </a:r>
                      <a:r>
                        <a:rPr lang="en-GB" sz="1800"/>
                        <a:t>that it</a:t>
                      </a:r>
                      <a:r>
                        <a:rPr lang="en-GB" sz="1800" b="0" i="0" u="none" strike="noStrike" cap="none">
                          <a:latin typeface="Calibri"/>
                          <a:ea typeface="Calibri"/>
                          <a:cs typeface="Calibri"/>
                          <a:sym typeface="Calibri"/>
                        </a:rPr>
                        <a:t> needs to cleaned if it stays in the same position constantly. After identifying these problems, I found that the people affected by these were people like my mum, people who like to spend time outside rather than inside, people who walk around parks etc, so she is my client and the main problem she has it the struggle to clean it as well as the other problems I've talked about. </a:t>
                      </a:r>
                      <a:r>
                        <a:rPr lang="en-GB" sz="1800" b="1" i="0" u="none" strike="noStrike" cap="none">
                          <a:latin typeface="Calibri"/>
                          <a:ea typeface="Calibri"/>
                          <a:cs typeface="Calibri"/>
                          <a:sym typeface="Calibri"/>
                        </a:rPr>
                        <a:t>Therefore, I am going to design an outdoor table and chair/s set that can be resistant to weather, easily moved, aesthetically appealing but </a:t>
                      </a:r>
                      <a:r>
                        <a:rPr lang="en-GB" sz="1800" b="1" i="0" u="sng" strike="noStrike" cap="none">
                          <a:latin typeface="Calibri"/>
                          <a:ea typeface="Calibri"/>
                          <a:cs typeface="Calibri"/>
                          <a:sym typeface="Calibri"/>
                        </a:rPr>
                        <a:t>most importantly easy to clean.</a:t>
                      </a:r>
                      <a:endParaRPr sz="1800" u="none" strike="noStrike" cap="none"/>
                    </a:p>
                    <a:p>
                      <a:pPr marL="0" marR="0" lvl="0" indent="0" algn="l" rtl="0">
                        <a:lnSpc>
                          <a:spcPct val="100000"/>
                        </a:lnSpc>
                        <a:spcBef>
                          <a:spcPts val="0"/>
                        </a:spcBef>
                        <a:spcAft>
                          <a:spcPts val="0"/>
                        </a:spcAft>
                        <a:buClr>
                          <a:schemeClr val="lt1"/>
                        </a:buClr>
                        <a:buSzPts val="1200"/>
                        <a:buFont typeface="Calibri"/>
                        <a:buNone/>
                      </a:pPr>
                      <a:endParaRPr sz="1200" b="1" u="sng" strike="noStrike" cap="none"/>
                    </a:p>
                  </a:txBody>
                  <a:tcPr marL="91450" marR="91450" marT="45725" marB="45725">
                    <a:solidFill>
                      <a:srgbClr val="FA7575"/>
                    </a:solidFill>
                  </a:tcPr>
                </a:tc>
                <a:extLst>
                  <a:ext uri="{0D108BD9-81ED-4DB2-BD59-A6C34878D82A}">
                    <a16:rowId xmlns:a16="http://schemas.microsoft.com/office/drawing/2014/main" val="10001"/>
                  </a:ext>
                </a:extLst>
              </a:tr>
            </a:tbl>
          </a:graphicData>
        </a:graphic>
      </p:graphicFrame>
      <p:sp>
        <p:nvSpPr>
          <p:cNvPr id="388" name="Google Shape;388;p23"/>
          <p:cNvSpPr txBox="1"/>
          <p:nvPr/>
        </p:nvSpPr>
        <p:spPr>
          <a:xfrm>
            <a:off x="-3672" y="6560544"/>
            <a:ext cx="12199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done my design brief that I need to try to meet by the end of my project. I will now do a specification to try and meet and then move on to some development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48135"/>
        </a:solidFill>
        <a:effectLst/>
      </p:bgPr>
    </p:bg>
    <p:spTree>
      <p:nvGrpSpPr>
        <p:cNvPr id="1" name="Shape 392"/>
        <p:cNvGrpSpPr/>
        <p:nvPr/>
      </p:nvGrpSpPr>
      <p:grpSpPr>
        <a:xfrm>
          <a:off x="0" y="0"/>
          <a:ext cx="0" cy="0"/>
          <a:chOff x="0" y="0"/>
          <a:chExt cx="0" cy="0"/>
        </a:xfrm>
      </p:grpSpPr>
      <p:sp>
        <p:nvSpPr>
          <p:cNvPr id="393" name="Google Shape;393;p24"/>
          <p:cNvSpPr txBox="1">
            <a:spLocks noGrp="1"/>
          </p:cNvSpPr>
          <p:nvPr>
            <p:ph type="title"/>
          </p:nvPr>
        </p:nvSpPr>
        <p:spPr>
          <a:xfrm>
            <a:off x="-1732" y="1443"/>
            <a:ext cx="351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Specification</a:t>
            </a:r>
            <a:endParaRPr/>
          </a:p>
        </p:txBody>
      </p:sp>
      <p:sp>
        <p:nvSpPr>
          <p:cNvPr id="394" name="Google Shape;394;p24"/>
          <p:cNvSpPr txBox="1">
            <a:spLocks noGrp="1"/>
          </p:cNvSpPr>
          <p:nvPr>
            <p:ph type="body" idx="1"/>
          </p:nvPr>
        </p:nvSpPr>
        <p:spPr>
          <a:xfrm>
            <a:off x="-16109" y="437394"/>
            <a:ext cx="7617000" cy="58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ACCESS FM and your research to produce a detailed and prioritised specification </a:t>
            </a:r>
            <a:endParaRPr sz="1400"/>
          </a:p>
          <a:p>
            <a:pPr marL="0" lvl="0" indent="0" algn="l" rtl="0">
              <a:lnSpc>
                <a:spcPct val="90000"/>
              </a:lnSpc>
              <a:spcBef>
                <a:spcPts val="1000"/>
              </a:spcBef>
              <a:spcAft>
                <a:spcPts val="0"/>
              </a:spcAft>
              <a:buClr>
                <a:schemeClr val="lt1"/>
              </a:buClr>
              <a:buSzPts val="1400"/>
              <a:buNone/>
            </a:pPr>
            <a:endParaRPr sz="1400"/>
          </a:p>
          <a:p>
            <a:pPr marL="0" lvl="0" indent="0" algn="l" rtl="0">
              <a:lnSpc>
                <a:spcPct val="90000"/>
              </a:lnSpc>
              <a:spcBef>
                <a:spcPts val="1000"/>
              </a:spcBef>
              <a:spcAft>
                <a:spcPts val="0"/>
              </a:spcAft>
              <a:buClr>
                <a:schemeClr val="lt1"/>
              </a:buClr>
              <a:buSzPts val="1400"/>
              <a:buNone/>
            </a:pPr>
            <a:endParaRPr sz="1400"/>
          </a:p>
        </p:txBody>
      </p:sp>
      <p:sp>
        <p:nvSpPr>
          <p:cNvPr id="395" name="Google Shape;395;p24"/>
          <p:cNvSpPr txBox="1"/>
          <p:nvPr/>
        </p:nvSpPr>
        <p:spPr>
          <a:xfrm>
            <a:off x="-12123" y="6586105"/>
            <a:ext cx="12249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now that I've made my specification, I now must try to meet it in order of the priority given by the end of the project. I will now move on to the development stage </a:t>
            </a:r>
            <a:endParaRPr sz="1200" b="0" i="0" u="none" strike="noStrike" cap="none">
              <a:solidFill>
                <a:schemeClr val="lt1"/>
              </a:solidFill>
              <a:latin typeface="Calibri"/>
              <a:ea typeface="Calibri"/>
              <a:cs typeface="Calibri"/>
              <a:sym typeface="Calibri"/>
            </a:endParaRPr>
          </a:p>
        </p:txBody>
      </p:sp>
      <p:graphicFrame>
        <p:nvGraphicFramePr>
          <p:cNvPr id="396" name="Google Shape;396;p24"/>
          <p:cNvGraphicFramePr/>
          <p:nvPr>
            <p:extLst>
              <p:ext uri="{D42A27DB-BD31-4B8C-83A1-F6EECF244321}">
                <p14:modId xmlns:p14="http://schemas.microsoft.com/office/powerpoint/2010/main" val="2251422911"/>
              </p:ext>
            </p:extLst>
          </p:nvPr>
        </p:nvGraphicFramePr>
        <p:xfrm>
          <a:off x="-10160" y="704957"/>
          <a:ext cx="12207625" cy="5886400"/>
        </p:xfrm>
        <a:graphic>
          <a:graphicData uri="http://schemas.openxmlformats.org/drawingml/2006/table">
            <a:tbl>
              <a:tblPr firstRow="1" bandRow="1">
                <a:noFill/>
                <a:tableStyleId>{6F1E9271-874B-438D-8CF5-0D4DF59DA45D}</a:tableStyleId>
              </a:tblPr>
              <a:tblGrid>
                <a:gridCol w="971700">
                  <a:extLst>
                    <a:ext uri="{9D8B030D-6E8A-4147-A177-3AD203B41FA5}">
                      <a16:colId xmlns:a16="http://schemas.microsoft.com/office/drawing/2014/main" val="20000"/>
                    </a:ext>
                  </a:extLst>
                </a:gridCol>
                <a:gridCol w="3437600">
                  <a:extLst>
                    <a:ext uri="{9D8B030D-6E8A-4147-A177-3AD203B41FA5}">
                      <a16:colId xmlns:a16="http://schemas.microsoft.com/office/drawing/2014/main" val="20001"/>
                    </a:ext>
                  </a:extLst>
                </a:gridCol>
                <a:gridCol w="6966850">
                  <a:extLst>
                    <a:ext uri="{9D8B030D-6E8A-4147-A177-3AD203B41FA5}">
                      <a16:colId xmlns:a16="http://schemas.microsoft.com/office/drawing/2014/main" val="20002"/>
                    </a:ext>
                  </a:extLst>
                </a:gridCol>
                <a:gridCol w="831475">
                  <a:extLst>
                    <a:ext uri="{9D8B030D-6E8A-4147-A177-3AD203B41FA5}">
                      <a16:colId xmlns:a16="http://schemas.microsoft.com/office/drawing/2014/main" val="20003"/>
                    </a:ext>
                  </a:extLst>
                </a:gridCol>
              </a:tblGrid>
              <a:tr h="264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ACCESSFM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Point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Explanation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Priority</a:t>
                      </a:r>
                      <a:endParaRPr sz="1400" u="none" strike="noStrike" cap="none"/>
                    </a:p>
                  </a:txBody>
                  <a:tcPr marL="91450" marR="91450" marT="45725" marB="45725"/>
                </a:tc>
                <a:extLst>
                  <a:ext uri="{0D108BD9-81ED-4DB2-BD59-A6C34878D82A}">
                    <a16:rowId xmlns:a16="http://schemas.microsoft.com/office/drawing/2014/main" val="10000"/>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Materials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My product should be made from strong, tough and hard materials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dirty="0"/>
                        <a:t>My product will be used in outdoor public places like gardens, parks etc. so it needs to withstand compression, avoid abrasion and not snap or break under pressure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GB" sz="900" u="none" strike="noStrike" cap="none"/>
                        <a:t>Critical</a:t>
                      </a:r>
                      <a:endParaRPr sz="1400" u="none" strike="noStrike" cap="none"/>
                    </a:p>
                  </a:txBody>
                  <a:tcPr marL="91450" marR="91450" marT="45725" marB="45725">
                    <a:solidFill>
                      <a:srgbClr val="C00000"/>
                    </a:solidFill>
                  </a:tcPr>
                </a:tc>
                <a:extLst>
                  <a:ext uri="{0D108BD9-81ED-4DB2-BD59-A6C34878D82A}">
                    <a16:rowId xmlns:a16="http://schemas.microsoft.com/office/drawing/2014/main" val="10001"/>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p>
                      <a:pPr marL="0" marR="0" lvl="0" indent="0" algn="l" rtl="0">
                        <a:lnSpc>
                          <a:spcPct val="100000"/>
                        </a:lnSpc>
                        <a:spcBef>
                          <a:spcPts val="0"/>
                        </a:spcBef>
                        <a:spcAft>
                          <a:spcPts val="0"/>
                        </a:spcAft>
                        <a:buClr>
                          <a:schemeClr val="lt1"/>
                        </a:buClr>
                        <a:buSzPts val="1050"/>
                        <a:buFont typeface="Calibri"/>
                        <a:buNone/>
                      </a:pPr>
                      <a:r>
                        <a:rPr lang="en-GB" sz="1050" u="none" strike="noStrike" cap="none"/>
                        <a:t>Function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It must hold at least 3 people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So</a:t>
                      </a:r>
                      <a:r>
                        <a:rPr lang="en-GB" sz="1050"/>
                        <a:t> </a:t>
                      </a:r>
                      <a:r>
                        <a:rPr lang="en-GB" sz="1050" u="none" strike="noStrike" cap="none"/>
                        <a:t>it</a:t>
                      </a:r>
                      <a:r>
                        <a:rPr lang="en-GB" sz="1050"/>
                        <a:t>’</a:t>
                      </a:r>
                      <a:r>
                        <a:rPr lang="en-GB" sz="1050" u="none" strike="noStrike" cap="none"/>
                        <a:t>s space efficient and value for money for customers and can be used by more people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GB" sz="900" u="none" strike="noStrike" cap="none"/>
                        <a:t>Bonus</a:t>
                      </a:r>
                      <a:endParaRPr sz="1400" u="none" strike="noStrike" cap="none"/>
                    </a:p>
                  </a:txBody>
                  <a:tcPr marL="91450" marR="91450" marT="45725" marB="45725">
                    <a:solidFill>
                      <a:srgbClr val="FFFF00"/>
                    </a:solidFill>
                  </a:tcPr>
                </a:tc>
                <a:extLst>
                  <a:ext uri="{0D108BD9-81ED-4DB2-BD59-A6C34878D82A}">
                    <a16:rowId xmlns:a16="http://schemas.microsoft.com/office/drawing/2014/main" val="10002"/>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table must be no more than 42 inches off the ground</a:t>
                      </a:r>
                      <a:endParaRPr sz="1400" u="none" strike="noStrike" cap="none"/>
                    </a:p>
                    <a:p>
                      <a:pPr marL="0" marR="0" lvl="0" indent="0" algn="l" rtl="0">
                        <a:lnSpc>
                          <a:spcPct val="100000"/>
                        </a:lnSpc>
                        <a:spcBef>
                          <a:spcPts val="0"/>
                        </a:spcBef>
                        <a:spcAft>
                          <a:spcPts val="0"/>
                        </a:spcAft>
                        <a:buClr>
                          <a:schemeClr val="lt1"/>
                        </a:buClr>
                        <a:buSzPts val="1050"/>
                        <a:buFont typeface="Calibri"/>
                        <a:buNone/>
                      </a:pP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Because that’s the height between my client's </a:t>
                      </a:r>
                      <a:r>
                        <a:rPr lang="en-GB" sz="1050"/>
                        <a:t>midsection</a:t>
                      </a:r>
                      <a:r>
                        <a:rPr lang="en-GB" sz="1050" u="none" strike="noStrike" cap="none"/>
                        <a:t> and the floor when she's sitting down, and she needs the table up to her mid-section when sitting down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GB" sz="900" u="none" strike="noStrike" cap="none"/>
                        <a:t>Important</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3"/>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The table must have a distance underneath the table of 37 inches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Because that’s the height of her foot to knee when sitting down and she needs enough space to be able to put her legs underneath the table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GB" sz="900" u="none" strike="noStrike" cap="none"/>
                        <a:t>Important</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4"/>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table should have at least 5x21 inches of space per person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Because that’s the arm length and width of her chest so she has enough space for herself and doesn’t collide with others when sat at the table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Important</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5"/>
                  </a:ext>
                </a:extLst>
              </a:tr>
              <a:tr h="264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chair must be no more than 21 inches off the ground</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Because that’s the height of her knee to foot so she can keep her feet on the ground when sitting on the chair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Important</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6"/>
                  </a:ext>
                </a:extLst>
              </a:tr>
              <a:tr h="352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chair's seat should be at least 20x21 inches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Because that's the area of her backside so its suited to her so she can be as comfortable as possible when sitting on the chair.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Important</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7"/>
                  </a:ext>
                </a:extLst>
              </a:tr>
              <a:tr h="264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backrest must be 19 ½ inches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Because that’s the height of her back so she can rest on it without any discomfort of being too big or small for 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Important</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8"/>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Materials</a:t>
                      </a:r>
                      <a:endParaRPr sz="1400" u="none" strike="noStrike" cap="none"/>
                    </a:p>
                    <a:p>
                      <a:pPr marL="0" marR="0" lvl="0" indent="0" algn="l" rtl="0">
                        <a:lnSpc>
                          <a:spcPct val="100000"/>
                        </a:lnSpc>
                        <a:spcBef>
                          <a:spcPts val="0"/>
                        </a:spcBef>
                        <a:spcAft>
                          <a:spcPts val="0"/>
                        </a:spcAft>
                        <a:buClr>
                          <a:schemeClr val="lt1"/>
                        </a:buClr>
                        <a:buSzPts val="1050"/>
                        <a:buFont typeface="Calibri"/>
                        <a:buNone/>
                      </a:pPr>
                      <a:r>
                        <a:rPr lang="en-GB" sz="1050" u="none" strike="noStrike" cap="none"/>
                        <a:t>Costs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The product must last as long as possible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So</a:t>
                      </a:r>
                      <a:r>
                        <a:rPr lang="en-GB" sz="1050"/>
                        <a:t> </a:t>
                      </a:r>
                      <a:r>
                        <a:rPr lang="en-GB" sz="1050" u="none" strike="noStrike" cap="none"/>
                        <a:t>it doesn’t get thrown away and require replacement after a few uses and therefore have an impact on the environment if it isn't recycled correctly by the consumer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900"/>
                        <a:buFont typeface="Arial"/>
                        <a:buNone/>
                      </a:pPr>
                      <a:r>
                        <a:rPr lang="en-GB" sz="900" u="none" strike="noStrike" cap="none"/>
                        <a:t>Useful</a:t>
                      </a:r>
                      <a:endParaRPr sz="1400" u="none" strike="noStrike" cap="none"/>
                    </a:p>
                  </a:txBody>
                  <a:tcPr marL="91450" marR="91450" marT="45725" marB="45725">
                    <a:solidFill>
                      <a:srgbClr val="FFC000"/>
                    </a:solidFill>
                  </a:tcPr>
                </a:tc>
                <a:extLst>
                  <a:ext uri="{0D108BD9-81ED-4DB2-BD59-A6C34878D82A}">
                    <a16:rowId xmlns:a16="http://schemas.microsoft.com/office/drawing/2014/main" val="10009"/>
                  </a:ext>
                </a:extLst>
              </a:tr>
              <a:tr h="597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Environment</a:t>
                      </a:r>
                      <a:endParaRPr sz="1400" u="none" strike="noStrike" cap="none"/>
                    </a:p>
                    <a:p>
                      <a:pPr marL="0" marR="0" lvl="0" indent="0" algn="l" rtl="0">
                        <a:lnSpc>
                          <a:spcPct val="100000"/>
                        </a:lnSpc>
                        <a:spcBef>
                          <a:spcPts val="0"/>
                        </a:spcBef>
                        <a:spcAft>
                          <a:spcPts val="0"/>
                        </a:spcAft>
                        <a:buClr>
                          <a:schemeClr val="lt1"/>
                        </a:buClr>
                        <a:buSzPts val="1050"/>
                        <a:buFont typeface="Calibri"/>
                        <a:buNone/>
                      </a:pPr>
                      <a:r>
                        <a:rPr lang="en-GB" sz="1050" u="none" strike="noStrike" cap="none"/>
                        <a:t>Costs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use the minimal amount/type of material (2 to 3 if possible)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So less is wasted, keeps costs down and has less impact on environment if not recycled correctly by the consumer and its simpler to make and can be recycled easier with more effectiveness as the product will be easier to take apart if 2 materials have been glued/bolted together</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Useful</a:t>
                      </a:r>
                      <a:endParaRPr sz="1400" u="none" strike="noStrike" cap="none"/>
                    </a:p>
                  </a:txBody>
                  <a:tcPr marL="91450" marR="91450" marT="45725" marB="45725">
                    <a:solidFill>
                      <a:srgbClr val="FFC000"/>
                    </a:solidFill>
                  </a:tcPr>
                </a:tc>
                <a:extLst>
                  <a:ext uri="{0D108BD9-81ED-4DB2-BD59-A6C34878D82A}">
                    <a16:rowId xmlns:a16="http://schemas.microsoft.com/office/drawing/2014/main" val="10010"/>
                  </a:ext>
                </a:extLst>
              </a:tr>
              <a:tr h="4309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Aesthetics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look unique, unorthodox and stand out (like Alessi) and colourful and/or use bright patterns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So</a:t>
                      </a:r>
                      <a:r>
                        <a:rPr lang="en-GB" sz="1050"/>
                        <a:t> </a:t>
                      </a:r>
                      <a:r>
                        <a:rPr lang="en-GB" sz="1050" u="none" strike="noStrike" cap="none"/>
                        <a:t>it stands out from other products in the market and people would buy it and use it with some level pride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Useful</a:t>
                      </a:r>
                      <a:endParaRPr sz="1400" u="none" strike="noStrike" cap="none"/>
                    </a:p>
                  </a:txBody>
                  <a:tcPr marL="91450" marR="91450" marT="45725" marB="45725">
                    <a:solidFill>
                      <a:srgbClr val="FFC000"/>
                    </a:solidFill>
                  </a:tcPr>
                </a:tc>
                <a:extLst>
                  <a:ext uri="{0D108BD9-81ED-4DB2-BD59-A6C34878D82A}">
                    <a16:rowId xmlns:a16="http://schemas.microsoft.com/office/drawing/2014/main" val="10011"/>
                  </a:ext>
                </a:extLst>
              </a:tr>
              <a:tr h="264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Size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be light/portable and/or weatherproof</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Because it will be outdoors and to prevent damage and/or need for replacement, keeping the customers/client happy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Critical</a:t>
                      </a:r>
                      <a:endParaRPr sz="900" u="none" strike="noStrike" cap="none"/>
                    </a:p>
                  </a:txBody>
                  <a:tcPr marL="91450" marR="91450" marT="45725" marB="45725">
                    <a:solidFill>
                      <a:srgbClr val="C00000"/>
                    </a:solidFill>
                  </a:tcPr>
                </a:tc>
                <a:extLst>
                  <a:ext uri="{0D108BD9-81ED-4DB2-BD59-A6C34878D82A}">
                    <a16:rowId xmlns:a16="http://schemas.microsoft.com/office/drawing/2014/main" val="10012"/>
                  </a:ext>
                </a:extLst>
              </a:tr>
              <a:tr h="597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Aesthetics</a:t>
                      </a:r>
                      <a:endParaRPr sz="1400" u="none" strike="noStrike" cap="none"/>
                    </a:p>
                    <a:p>
                      <a:pPr marL="0" marR="0" lvl="0" indent="0" algn="l" rtl="0">
                        <a:lnSpc>
                          <a:spcPct val="100000"/>
                        </a:lnSpc>
                        <a:spcBef>
                          <a:spcPts val="0"/>
                        </a:spcBef>
                        <a:spcAft>
                          <a:spcPts val="0"/>
                        </a:spcAft>
                        <a:buClr>
                          <a:schemeClr val="lt1"/>
                        </a:buClr>
                        <a:buSzPts val="1050"/>
                        <a:buFont typeface="Calibri"/>
                        <a:buNone/>
                      </a:pPr>
                      <a:r>
                        <a:rPr lang="en-GB" sz="1050" u="none" strike="noStrike" cap="none"/>
                        <a:t>Customer</a:t>
                      </a:r>
                      <a:endParaRPr sz="1400" u="none" strike="noStrike" cap="none"/>
                    </a:p>
                    <a:p>
                      <a:pPr marL="0" marR="0" lvl="0" indent="0" algn="l" rtl="0">
                        <a:lnSpc>
                          <a:spcPct val="100000"/>
                        </a:lnSpc>
                        <a:spcBef>
                          <a:spcPts val="0"/>
                        </a:spcBef>
                        <a:spcAft>
                          <a:spcPts val="0"/>
                        </a:spcAft>
                        <a:buClr>
                          <a:schemeClr val="lt1"/>
                        </a:buClr>
                        <a:buSzPts val="1050"/>
                        <a:buFont typeface="Calibri"/>
                        <a:buNone/>
                      </a:pPr>
                      <a:r>
                        <a:rPr lang="en-GB" sz="1050" u="none" strike="noStrike" cap="none"/>
                        <a:t>Function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should have a second use (multi-purpose) or have a special design feature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So it can be more value for money, possibly preventing other purchases and therefore possibly reducing the customers carbon footprint whilst encouraging them to buy just this 1 product rather than two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a:t>Bonus</a:t>
                      </a:r>
                      <a:endParaRPr sz="1400" u="none" strike="noStrike" cap="none"/>
                    </a:p>
                  </a:txBody>
                  <a:tcPr marL="91450" marR="91450" marT="45725" marB="45725">
                    <a:solidFill>
                      <a:srgbClr val="FFFF00"/>
                    </a:solidFill>
                  </a:tcPr>
                </a:tc>
                <a:extLst>
                  <a:ext uri="{0D108BD9-81ED-4DB2-BD59-A6C34878D82A}">
                    <a16:rowId xmlns:a16="http://schemas.microsoft.com/office/drawing/2014/main" val="10013"/>
                  </a:ext>
                </a:extLst>
              </a:tr>
              <a:tr h="26445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Safety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be secure and have no sharp edges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So it won't collapse and possibly hurt someone and so no one can get hurt whilst using this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900"/>
                        <a:buFont typeface="Calibri"/>
                        <a:buNone/>
                      </a:pPr>
                      <a:r>
                        <a:rPr lang="en-GB" sz="900" u="none" strike="noStrike" cap="none" dirty="0"/>
                        <a:t>Important</a:t>
                      </a:r>
                      <a:endParaRPr sz="1400" u="none" strike="noStrike" cap="none" dirty="0"/>
                    </a:p>
                  </a:txBody>
                  <a:tcPr marL="91450" marR="91450" marT="45725" marB="45725">
                    <a:solidFill>
                      <a:srgbClr val="FFC000"/>
                    </a:solidFill>
                  </a:tcPr>
                </a:tc>
                <a:extLst>
                  <a:ext uri="{0D108BD9-81ED-4DB2-BD59-A6C34878D82A}">
                    <a16:rowId xmlns:a16="http://schemas.microsoft.com/office/drawing/2014/main" val="10014"/>
                  </a:ext>
                </a:extLst>
              </a:tr>
            </a:tbl>
          </a:graphicData>
        </a:graphic>
      </p:graphicFrame>
      <p:sp>
        <p:nvSpPr>
          <p:cNvPr id="397" name="Google Shape;397;p24"/>
          <p:cNvSpPr txBox="1"/>
          <p:nvPr/>
        </p:nvSpPr>
        <p:spPr>
          <a:xfrm>
            <a:off x="7953375" y="28575"/>
            <a:ext cx="4210200" cy="6462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Note-My client is my mum as  my target market is people who spend time outdoors either in their own gardens or public places like gardens, playgrounds etc and my mum fits the criteria</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401"/>
        <p:cNvGrpSpPr/>
        <p:nvPr/>
      </p:nvGrpSpPr>
      <p:grpSpPr>
        <a:xfrm>
          <a:off x="0" y="0"/>
          <a:ext cx="0" cy="0"/>
          <a:chOff x="0" y="0"/>
          <a:chExt cx="0" cy="0"/>
        </a:xfrm>
      </p:grpSpPr>
      <p:sp>
        <p:nvSpPr>
          <p:cNvPr id="402" name="Google Shape;402;p25"/>
          <p:cNvSpPr txBox="1">
            <a:spLocks noGrp="1"/>
          </p:cNvSpPr>
          <p:nvPr>
            <p:ph type="title"/>
          </p:nvPr>
        </p:nvSpPr>
        <p:spPr>
          <a:xfrm>
            <a:off x="-49604" y="-57172"/>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Calibri"/>
              <a:buNone/>
            </a:pPr>
            <a:r>
              <a:rPr lang="en-GB" sz="3600">
                <a:solidFill>
                  <a:srgbClr val="000000"/>
                </a:solidFill>
              </a:rPr>
              <a:t>Concept Sheet</a:t>
            </a:r>
            <a:endParaRPr/>
          </a:p>
        </p:txBody>
      </p:sp>
      <p:sp>
        <p:nvSpPr>
          <p:cNvPr id="403" name="Google Shape;403;p25"/>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1400"/>
              <a:buNone/>
            </a:pPr>
            <a:r>
              <a:rPr lang="en-GB" sz="1400">
                <a:solidFill>
                  <a:srgbClr val="000000"/>
                </a:solidFill>
              </a:rPr>
              <a:t>Aim: Evaluate the effectiveness of a design after it has been produced and during the creation process to keep and reflect on the project on track </a:t>
            </a:r>
            <a:endParaRPr sz="1400">
              <a:solidFill>
                <a:srgbClr val="000000"/>
              </a:solidFill>
            </a:endParaRPr>
          </a:p>
        </p:txBody>
      </p:sp>
      <p:graphicFrame>
        <p:nvGraphicFramePr>
          <p:cNvPr id="404" name="Google Shape;404;p25"/>
          <p:cNvGraphicFramePr/>
          <p:nvPr/>
        </p:nvGraphicFramePr>
        <p:xfrm>
          <a:off x="2771" y="722376"/>
          <a:ext cx="12194150" cy="5660550"/>
        </p:xfrm>
        <a:graphic>
          <a:graphicData uri="http://schemas.openxmlformats.org/drawingml/2006/table">
            <a:tbl>
              <a:tblPr firstRow="1" bandRow="1">
                <a:noFill/>
                <a:tableStyleId>{B2B569FB-23B4-48B0-86E9-3169813D488A}</a:tableStyleId>
              </a:tblPr>
              <a:tblGrid>
                <a:gridCol w="6097075">
                  <a:extLst>
                    <a:ext uri="{9D8B030D-6E8A-4147-A177-3AD203B41FA5}">
                      <a16:colId xmlns:a16="http://schemas.microsoft.com/office/drawing/2014/main" val="20000"/>
                    </a:ext>
                  </a:extLst>
                </a:gridCol>
                <a:gridCol w="6097075">
                  <a:extLst>
                    <a:ext uri="{9D8B030D-6E8A-4147-A177-3AD203B41FA5}">
                      <a16:colId xmlns:a16="http://schemas.microsoft.com/office/drawing/2014/main" val="20001"/>
                    </a:ext>
                  </a:extLst>
                </a:gridCol>
              </a:tblGrid>
              <a:tr h="642675">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a:solidFill>
                            <a:schemeClr val="dk1"/>
                          </a:solidFill>
                        </a:rPr>
                        <a:t>1) I've chosen this idea to be my main one because since the start I've seen something similar at IKEA and have always really liked it and knew that my product would take inspiration from that design.</a:t>
                      </a:r>
                      <a:endParaRPr sz="1400" u="none" strike="noStrike" cap="none"/>
                    </a:p>
                  </a:txBody>
                  <a:tcPr marL="91450" marR="91450" marT="45725" marB="45725">
                    <a:solidFill>
                      <a:srgbClr val="FFD96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a:solidFill>
                            <a:schemeClr val="dk1"/>
                          </a:solidFill>
                        </a:rPr>
                        <a:t>2) I've chosen this design to be my idea two because out of all the initial sketches I did, this was my favourite because of its post-modern, blocky feel that allowed it to look good even if just using the most simplistic shapes.</a:t>
                      </a:r>
                      <a:endParaRPr sz="1400" u="none" strike="noStrike" cap="none"/>
                    </a:p>
                  </a:txBody>
                  <a:tcPr marL="91450" marR="91450" marT="45725" marB="45725">
                    <a:solidFill>
                      <a:srgbClr val="FFD966"/>
                    </a:solidFill>
                  </a:tcPr>
                </a:tc>
                <a:extLst>
                  <a:ext uri="{0D108BD9-81ED-4DB2-BD59-A6C34878D82A}">
                    <a16:rowId xmlns:a16="http://schemas.microsoft.com/office/drawing/2014/main" val="10000"/>
                  </a:ext>
                </a:extLst>
              </a:tr>
              <a:tr h="50178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FFD966"/>
                    </a:solidFill>
                  </a:tcPr>
                </a:tc>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FFD966"/>
                    </a:solidFill>
                  </a:tcPr>
                </a:tc>
                <a:extLst>
                  <a:ext uri="{0D108BD9-81ED-4DB2-BD59-A6C34878D82A}">
                    <a16:rowId xmlns:a16="http://schemas.microsoft.com/office/drawing/2014/main" val="10001"/>
                  </a:ext>
                </a:extLst>
              </a:tr>
            </a:tbl>
          </a:graphicData>
        </a:graphic>
      </p:graphicFrame>
      <p:pic>
        <p:nvPicPr>
          <p:cNvPr id="405" name="Google Shape;405;p25" descr="A picture containing indoor, furniture, table, seat&#10;&#10;Description automatically generated"/>
          <p:cNvPicPr preferRelativeResize="0"/>
          <p:nvPr/>
        </p:nvPicPr>
        <p:blipFill rotWithShape="1">
          <a:blip r:embed="rId3">
            <a:alphaModFix/>
          </a:blip>
          <a:srcRect l="52021" t="15977" r="17776" b="22259"/>
          <a:stretch/>
        </p:blipFill>
        <p:spPr>
          <a:xfrm>
            <a:off x="-4206" y="1389966"/>
            <a:ext cx="2564635" cy="2832789"/>
          </a:xfrm>
          <a:prstGeom prst="rect">
            <a:avLst/>
          </a:prstGeom>
          <a:noFill/>
          <a:ln>
            <a:noFill/>
          </a:ln>
        </p:spPr>
      </p:pic>
      <p:pic>
        <p:nvPicPr>
          <p:cNvPr id="406" name="Google Shape;406;p25" descr="A picture containing furniture, seat, chair&#10;&#10;Description automatically generated"/>
          <p:cNvPicPr preferRelativeResize="0"/>
          <p:nvPr/>
        </p:nvPicPr>
        <p:blipFill rotWithShape="1">
          <a:blip r:embed="rId4">
            <a:alphaModFix/>
          </a:blip>
          <a:srcRect l="58024" t="28426" r="22179" b="27151"/>
          <a:stretch/>
        </p:blipFill>
        <p:spPr>
          <a:xfrm>
            <a:off x="4428047" y="4219442"/>
            <a:ext cx="1623120" cy="2021190"/>
          </a:xfrm>
          <a:prstGeom prst="rect">
            <a:avLst/>
          </a:prstGeom>
          <a:noFill/>
          <a:ln>
            <a:noFill/>
          </a:ln>
        </p:spPr>
      </p:pic>
      <p:sp>
        <p:nvSpPr>
          <p:cNvPr id="407" name="Google Shape;407;p25"/>
          <p:cNvSpPr txBox="1"/>
          <p:nvPr/>
        </p:nvSpPr>
        <p:spPr>
          <a:xfrm>
            <a:off x="2565318" y="1295482"/>
            <a:ext cx="3572100" cy="30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table uses very simple shapes</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not the boring circle and squares</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but does look quite complex. It is not only a table, but it can be used as a storage space with 2 wooden shelves providing ample amounts of space. Furthermore, there is a detachable umbrella implemented into the design which offers protection to most weathers (such as extreme heat or rain). Built-in to the pole for the umbrella is a clear tray which can be used for smaller glasses, mobile phones, candles and chargers. Overall, I am happy with the number of features I have managed to implement into my design.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For the chair, again it uses quite simple shapes but still looks quite nice, but unlike the table there are not any additional features to it, purely because it is important that it is as lightweight as possible for easy movement.</a:t>
            </a:r>
            <a:endParaRPr sz="1400" b="0" i="0" u="none" strike="noStrike" cap="none">
              <a:solidFill>
                <a:srgbClr val="000000"/>
              </a:solidFill>
              <a:latin typeface="Arial"/>
              <a:ea typeface="Arial"/>
              <a:cs typeface="Arial"/>
              <a:sym typeface="Arial"/>
            </a:endParaRPr>
          </a:p>
        </p:txBody>
      </p:sp>
      <p:pic>
        <p:nvPicPr>
          <p:cNvPr id="408" name="Google Shape;408;p25" descr="Graphical user interface, chart&#10;&#10;Description automatically generated"/>
          <p:cNvPicPr preferRelativeResize="0"/>
          <p:nvPr/>
        </p:nvPicPr>
        <p:blipFill rotWithShape="1">
          <a:blip r:embed="rId5">
            <a:alphaModFix/>
          </a:blip>
          <a:srcRect l="31064" t="23758" r="31734" b="18010"/>
          <a:stretch/>
        </p:blipFill>
        <p:spPr>
          <a:xfrm>
            <a:off x="6098307" y="1341222"/>
            <a:ext cx="2407310" cy="2121444"/>
          </a:xfrm>
          <a:prstGeom prst="rect">
            <a:avLst/>
          </a:prstGeom>
          <a:noFill/>
          <a:ln>
            <a:noFill/>
          </a:ln>
        </p:spPr>
      </p:pic>
      <p:pic>
        <p:nvPicPr>
          <p:cNvPr id="409" name="Google Shape;409;p25" descr="A picture containing graphical user interface&#10;&#10;Description automatically generated"/>
          <p:cNvPicPr preferRelativeResize="0"/>
          <p:nvPr/>
        </p:nvPicPr>
        <p:blipFill rotWithShape="1">
          <a:blip r:embed="rId6">
            <a:alphaModFix/>
          </a:blip>
          <a:srcRect l="41124" t="19640" r="29181" b="13941"/>
          <a:stretch/>
        </p:blipFill>
        <p:spPr>
          <a:xfrm>
            <a:off x="10798574" y="3144840"/>
            <a:ext cx="1365648" cy="1731985"/>
          </a:xfrm>
          <a:prstGeom prst="rect">
            <a:avLst/>
          </a:prstGeom>
          <a:noFill/>
          <a:ln>
            <a:noFill/>
          </a:ln>
        </p:spPr>
      </p:pic>
      <p:sp>
        <p:nvSpPr>
          <p:cNvPr id="410" name="Google Shape;410;p25"/>
          <p:cNvSpPr txBox="1"/>
          <p:nvPr/>
        </p:nvSpPr>
        <p:spPr>
          <a:xfrm>
            <a:off x="-20393" y="4215527"/>
            <a:ext cx="43389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In terms of the advantages of this, apart from the fact that it is multi-use, it is my clients preferred option. In addition, although many materials are used, it can be taken apart very easily for recycling purposes and things like dowels and nuts and bolts would be used to put each component together. As a added bonus, all the materials are waterproof, sustainable and recyclable.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However, some of the worries my client has expressed is the fact that if things like glasses can be stored in the storage area, in extreme conditions there is no protection to it, and things could get easily destroyed</a:t>
            </a:r>
            <a:endParaRPr sz="1400" b="0" i="0" u="none" strike="noStrike" cap="none">
              <a:solidFill>
                <a:srgbClr val="000000"/>
              </a:solidFill>
              <a:latin typeface="Arial"/>
              <a:ea typeface="Arial"/>
              <a:cs typeface="Arial"/>
              <a:sym typeface="Arial"/>
            </a:endParaRPr>
          </a:p>
        </p:txBody>
      </p:sp>
      <p:sp>
        <p:nvSpPr>
          <p:cNvPr id="411" name="Google Shape;411;p25"/>
          <p:cNvSpPr txBox="1"/>
          <p:nvPr/>
        </p:nvSpPr>
        <p:spPr>
          <a:xfrm>
            <a:off x="8473271" y="1375473"/>
            <a:ext cx="37845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table also uses very basic shapes, but the slightly unorthodox shaping of it allows it to stand out more than other designs. The main features of this </a:t>
            </a:r>
            <a:r>
              <a:rPr lang="en-GB" sz="1200">
                <a:solidFill>
                  <a:schemeClr val="dk1"/>
                </a:solidFill>
                <a:latin typeface="Calibri"/>
                <a:ea typeface="Calibri"/>
                <a:cs typeface="Calibri"/>
                <a:sym typeface="Calibri"/>
              </a:rPr>
              <a:t>are</a:t>
            </a:r>
            <a:r>
              <a:rPr lang="en-GB" sz="1200" b="0" i="0" u="none" strike="noStrike" cap="none">
                <a:solidFill>
                  <a:schemeClr val="dk1"/>
                </a:solidFill>
                <a:latin typeface="Calibri"/>
                <a:ea typeface="Calibri"/>
                <a:cs typeface="Calibri"/>
                <a:sym typeface="Calibri"/>
              </a:rPr>
              <a:t> that (like idea</a:t>
            </a:r>
            <a:r>
              <a:rPr lang="en-GB" sz="1200">
                <a:solidFill>
                  <a:schemeClr val="dk1"/>
                </a:solidFill>
                <a:latin typeface="Calibri"/>
                <a:ea typeface="Calibri"/>
                <a:cs typeface="Calibri"/>
                <a:sym typeface="Calibri"/>
              </a:rPr>
              <a:t> 1)</a:t>
            </a:r>
            <a:r>
              <a:rPr lang="en-GB" sz="1200" b="0" i="0" u="none" strike="noStrike" cap="none">
                <a:solidFill>
                  <a:schemeClr val="dk1"/>
                </a:solidFill>
                <a:latin typeface="Calibri"/>
                <a:ea typeface="Calibri"/>
                <a:cs typeface="Calibri"/>
                <a:sym typeface="Calibri"/>
              </a:rPr>
              <a:t> there is plenty of storage space to it, but unlike </a:t>
            </a:r>
            <a:r>
              <a:rPr lang="en-GB" sz="1200">
                <a:solidFill>
                  <a:schemeClr val="dk1"/>
                </a:solidFill>
                <a:latin typeface="Calibri"/>
                <a:ea typeface="Calibri"/>
                <a:cs typeface="Calibri"/>
                <a:sym typeface="Calibri"/>
              </a:rPr>
              <a:t>idea 2</a:t>
            </a:r>
            <a:r>
              <a:rPr lang="en-GB" sz="1200" b="0" i="0" u="none" strike="noStrike" cap="none">
                <a:solidFill>
                  <a:schemeClr val="dk1"/>
                </a:solidFill>
                <a:latin typeface="Calibri"/>
                <a:ea typeface="Calibri"/>
                <a:cs typeface="Calibri"/>
                <a:sym typeface="Calibri"/>
              </a:rPr>
              <a:t>, it is covered with backing and see-through doors which </a:t>
            </a:r>
            <a:r>
              <a:rPr lang="en-GB" sz="1200">
                <a:solidFill>
                  <a:schemeClr val="dk1"/>
                </a:solidFill>
                <a:latin typeface="Calibri"/>
                <a:ea typeface="Calibri"/>
                <a:cs typeface="Calibri"/>
                <a:sym typeface="Calibri"/>
              </a:rPr>
              <a:t>ensures the safety for things like glasses</a:t>
            </a:r>
            <a:r>
              <a:rPr lang="en-GB" sz="1200" b="0" i="0" u="none" strike="noStrike" cap="none">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V</a:t>
            </a:r>
            <a:r>
              <a:rPr lang="en-GB" sz="1200" b="0" i="0" u="none" strike="noStrike" cap="none">
                <a:solidFill>
                  <a:schemeClr val="dk1"/>
                </a:solidFill>
                <a:latin typeface="Calibri"/>
                <a:ea typeface="Calibri"/>
                <a:cs typeface="Calibri"/>
                <a:sym typeface="Calibri"/>
              </a:rPr>
              <a:t>ery small indents into the glass have been made for coasters or any sort of design to be fitted into in- see slide on sublimation printing.</a:t>
            </a:r>
            <a:endParaRPr sz="1400" b="0" i="0" u="none" strike="noStrike" cap="none">
              <a:solidFill>
                <a:srgbClr val="000000"/>
              </a:solidFill>
              <a:latin typeface="Arial"/>
              <a:ea typeface="Arial"/>
              <a:cs typeface="Arial"/>
              <a:sym typeface="Arial"/>
            </a:endParaRPr>
          </a:p>
        </p:txBody>
      </p:sp>
      <p:pic>
        <p:nvPicPr>
          <p:cNvPr id="412" name="Google Shape;412;p25" descr="Graphical user interface, application&#10;&#10;Description automatically generated"/>
          <p:cNvPicPr preferRelativeResize="0"/>
          <p:nvPr/>
        </p:nvPicPr>
        <p:blipFill rotWithShape="1">
          <a:blip r:embed="rId7">
            <a:alphaModFix/>
          </a:blip>
          <a:srcRect l="31702" t="27052" r="33020" b="20334"/>
          <a:stretch/>
        </p:blipFill>
        <p:spPr>
          <a:xfrm>
            <a:off x="8798891" y="3143122"/>
            <a:ext cx="2039966" cy="1722098"/>
          </a:xfrm>
          <a:prstGeom prst="rect">
            <a:avLst/>
          </a:prstGeom>
          <a:noFill/>
          <a:ln>
            <a:noFill/>
          </a:ln>
        </p:spPr>
      </p:pic>
      <p:sp>
        <p:nvSpPr>
          <p:cNvPr id="413" name="Google Shape;413;p25"/>
          <p:cNvSpPr txBox="1"/>
          <p:nvPr/>
        </p:nvSpPr>
        <p:spPr>
          <a:xfrm>
            <a:off x="6092962" y="3514307"/>
            <a:ext cx="25539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main advantages of this design are that things that get put into storage are very protected but unfortunately there are more disadvantages than advantages. Because for starters it doesn’t have as many features as the other one, it is very exposed to weathers as there is no protection to it at all apart from a varnish that would go on the wood and its harder to move around because unlike the other one there </a:t>
            </a:r>
            <a:r>
              <a:rPr lang="en-GB" sz="1200">
                <a:solidFill>
                  <a:schemeClr val="dk1"/>
                </a:solidFill>
                <a:latin typeface="Calibri"/>
                <a:ea typeface="Calibri"/>
                <a:cs typeface="Calibri"/>
                <a:sym typeface="Calibri"/>
              </a:rPr>
              <a:t>are</a:t>
            </a:r>
            <a:r>
              <a:rPr lang="en-GB" sz="1200" b="0" i="0" u="none" strike="noStrike" cap="none">
                <a:solidFill>
                  <a:schemeClr val="dk1"/>
                </a:solidFill>
                <a:latin typeface="Calibri"/>
                <a:ea typeface="Calibri"/>
                <a:cs typeface="Calibri"/>
                <a:sym typeface="Calibri"/>
              </a:rPr>
              <a:t> no feet or wheels to help move it from place to place</a:t>
            </a:r>
            <a:endParaRPr sz="1400" b="0" i="0" u="none" strike="noStrike" cap="none">
              <a:solidFill>
                <a:srgbClr val="000000"/>
              </a:solidFill>
              <a:latin typeface="Arial"/>
              <a:ea typeface="Arial"/>
              <a:cs typeface="Arial"/>
              <a:sym typeface="Arial"/>
            </a:endParaRPr>
          </a:p>
        </p:txBody>
      </p:sp>
      <p:sp>
        <p:nvSpPr>
          <p:cNvPr id="414" name="Google Shape;414;p25"/>
          <p:cNvSpPr txBox="1"/>
          <p:nvPr/>
        </p:nvSpPr>
        <p:spPr>
          <a:xfrm>
            <a:off x="8742887" y="4905549"/>
            <a:ext cx="3385200" cy="13851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My Client's opinion</a:t>
            </a:r>
            <a:endParaRPr sz="1800" b="1" i="0" u="sng"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prefer the first design because I've never seen anything like it, its eye-catching, unique, slick, effective and fit for purpose. It looks like a modern design. Idea two looks like a piece of traditional furniture that you would have in the house, it looks dull, traditional, old-fashioned and not attractive."</a:t>
            </a:r>
            <a:endParaRPr sz="1800" b="0" i="0" u="none" strike="noStrike" cap="none">
              <a:solidFill>
                <a:schemeClr val="lt1"/>
              </a:solidFill>
              <a:latin typeface="Calibri"/>
              <a:ea typeface="Calibri"/>
              <a:cs typeface="Calibri"/>
              <a:sym typeface="Calibri"/>
            </a:endParaRPr>
          </a:p>
        </p:txBody>
      </p:sp>
      <p:sp>
        <p:nvSpPr>
          <p:cNvPr id="415" name="Google Shape;415;p25"/>
          <p:cNvSpPr txBox="1"/>
          <p:nvPr/>
        </p:nvSpPr>
        <p:spPr>
          <a:xfrm>
            <a:off x="-942" y="6373586"/>
            <a:ext cx="1223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To conclude I've </a:t>
            </a:r>
            <a:r>
              <a:rPr lang="en-GB" sz="1200">
                <a:solidFill>
                  <a:schemeClr val="dk1"/>
                </a:solidFill>
                <a:latin typeface="Calibri"/>
                <a:ea typeface="Calibri"/>
                <a:cs typeface="Calibri"/>
                <a:sym typeface="Calibri"/>
              </a:rPr>
              <a:t>laid</a:t>
            </a:r>
            <a:r>
              <a:rPr lang="en-GB" sz="1200" b="0" i="0" u="none" strike="noStrike" cap="none">
                <a:solidFill>
                  <a:schemeClr val="dk1"/>
                </a:solidFill>
                <a:latin typeface="Calibri"/>
                <a:ea typeface="Calibri"/>
                <a:cs typeface="Calibri"/>
                <a:sym typeface="Calibri"/>
              </a:rPr>
              <a:t> out 2 main options for me to pursue and I have chosen option 1 because not only is it my clients preferred option, but I also prefer it to 2 for similar reason as her, so now I will take it into the development stage</a:t>
            </a:r>
            <a:endParaRPr sz="1200" b="0" i="0" u="none" strike="noStrike" cap="none">
              <a:solidFill>
                <a:schemeClr val="dk1"/>
              </a:solidFill>
              <a:latin typeface="Calibri"/>
              <a:ea typeface="Calibri"/>
              <a:cs typeface="Calibri"/>
              <a:sym typeface="Calibri"/>
            </a:endParaRPr>
          </a:p>
        </p:txBody>
      </p:sp>
      <p:sp>
        <p:nvSpPr>
          <p:cNvPr id="416" name="Google Shape;416;p25"/>
          <p:cNvSpPr/>
          <p:nvPr/>
        </p:nvSpPr>
        <p:spPr>
          <a:xfrm>
            <a:off x="11439089" y="3710418"/>
            <a:ext cx="165900" cy="1272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7" name="Google Shape;417;p25"/>
          <p:cNvSpPr/>
          <p:nvPr/>
        </p:nvSpPr>
        <p:spPr>
          <a:xfrm rot="-779443">
            <a:off x="10749554" y="3821982"/>
            <a:ext cx="661941" cy="13331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SCAMPER development</a:t>
            </a:r>
            <a:endParaRPr/>
          </a:p>
        </p:txBody>
      </p:sp>
      <p:sp>
        <p:nvSpPr>
          <p:cNvPr id="423" name="Google Shape;423;p26"/>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SCAMPER method to develop my design</a:t>
            </a:r>
            <a:endParaRPr sz="1400"/>
          </a:p>
        </p:txBody>
      </p:sp>
      <p:graphicFrame>
        <p:nvGraphicFramePr>
          <p:cNvPr id="424" name="Google Shape;424;p26"/>
          <p:cNvGraphicFramePr/>
          <p:nvPr/>
        </p:nvGraphicFramePr>
        <p:xfrm>
          <a:off x="2771" y="722376"/>
          <a:ext cx="12193250" cy="570335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645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SCAMPER</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4290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425" name="Google Shape;425;p26"/>
          <p:cNvSpPr txBox="1"/>
          <p:nvPr/>
        </p:nvSpPr>
        <p:spPr>
          <a:xfrm>
            <a:off x="7671759" y="1043796"/>
            <a:ext cx="4526100" cy="23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SCAMPER is a way of developing your ideas by changing different things, each letter in SCAMPER stand for a different thing and as you can see on the page, I chose 4 of them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Substitute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Combine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Adapt</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Modify</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Put to other use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Eliminate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Reverse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Once I was done with the annotations, I asked for my client's opinion on each individual design and to give a brief overview.</a:t>
            </a:r>
            <a:endParaRPr sz="1400" b="0" i="0" u="none" strike="noStrike" cap="none">
              <a:solidFill>
                <a:srgbClr val="000000"/>
              </a:solidFill>
              <a:latin typeface="Arial"/>
              <a:ea typeface="Arial"/>
              <a:cs typeface="Arial"/>
              <a:sym typeface="Arial"/>
            </a:endParaRPr>
          </a:p>
        </p:txBody>
      </p:sp>
      <p:pic>
        <p:nvPicPr>
          <p:cNvPr id="426" name="Google Shape;426;p26" descr="Text&#10;&#10;Description automatically generated"/>
          <p:cNvPicPr preferRelativeResize="0"/>
          <p:nvPr/>
        </p:nvPicPr>
        <p:blipFill rotWithShape="1">
          <a:blip r:embed="rId3">
            <a:alphaModFix/>
          </a:blip>
          <a:srcRect/>
          <a:stretch/>
        </p:blipFill>
        <p:spPr>
          <a:xfrm rot="-5400000">
            <a:off x="1124728" y="-81292"/>
            <a:ext cx="5417388" cy="7653184"/>
          </a:xfrm>
          <a:prstGeom prst="rect">
            <a:avLst/>
          </a:prstGeom>
          <a:noFill/>
          <a:ln>
            <a:noFill/>
          </a:ln>
        </p:spPr>
      </p:pic>
      <p:sp>
        <p:nvSpPr>
          <p:cNvPr id="427" name="Google Shape;427;p26"/>
          <p:cNvSpPr txBox="1"/>
          <p:nvPr/>
        </p:nvSpPr>
        <p:spPr>
          <a:xfrm>
            <a:off x="7710218" y="3323806"/>
            <a:ext cx="4433100" cy="30471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My client's opinion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Adapt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this is very colourful and attractive and there is a good number of shelves, but I think it could be very unstable in extreme weather.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Put to other use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it looks very colourful and easy to make, but it lacks a umbrella and I don’t like the purpose as it doesn’t match the objective.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Combine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Looks nice and could be used in many places, but it looks more like home-furniture and has no umbrella or a protection from the weather.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Eliminate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don’t like anything about this design as it looks like home/office furniture, no umbrella for protection and it looks very expensive</a:t>
            </a:r>
            <a:endParaRPr sz="1400" b="0" i="0" u="none" strike="noStrike" cap="none">
              <a:solidFill>
                <a:srgbClr val="000000"/>
              </a:solidFill>
              <a:latin typeface="Arial"/>
              <a:ea typeface="Arial"/>
              <a:cs typeface="Arial"/>
              <a:sym typeface="Arial"/>
            </a:endParaRPr>
          </a:p>
        </p:txBody>
      </p:sp>
      <p:sp>
        <p:nvSpPr>
          <p:cNvPr id="428" name="Google Shape;428;p26"/>
          <p:cNvSpPr txBox="1"/>
          <p:nvPr/>
        </p:nvSpPr>
        <p:spPr>
          <a:xfrm>
            <a:off x="-7172" y="6419861"/>
            <a:ext cx="121989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done a SCAMPER development sheet to try and improve my design and look at other alternatives that I could have, taken my clients feedback on it and will now do a similar additional development sheet called SCUMPS.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432"/>
        <p:cNvGrpSpPr/>
        <p:nvPr/>
      </p:nvGrpSpPr>
      <p:grpSpPr>
        <a:xfrm>
          <a:off x="0" y="0"/>
          <a:ext cx="0" cy="0"/>
          <a:chOff x="0" y="0"/>
          <a:chExt cx="0" cy="0"/>
        </a:xfrm>
      </p:grpSpPr>
      <p:sp>
        <p:nvSpPr>
          <p:cNvPr id="433" name="Google Shape;433;p27"/>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SCUMPS development</a:t>
            </a:r>
            <a:endParaRPr/>
          </a:p>
        </p:txBody>
      </p:sp>
      <p:sp>
        <p:nvSpPr>
          <p:cNvPr id="434" name="Google Shape;434;p27"/>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SCUMPS method to develop my design </a:t>
            </a:r>
            <a:endParaRPr sz="1400"/>
          </a:p>
        </p:txBody>
      </p:sp>
      <p:graphicFrame>
        <p:nvGraphicFramePr>
          <p:cNvPr id="435" name="Google Shape;435;p27"/>
          <p:cNvGraphicFramePr/>
          <p:nvPr/>
        </p:nvGraphicFramePr>
        <p:xfrm>
          <a:off x="2771" y="722376"/>
          <a:ext cx="12193250" cy="570335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645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SCUMPS</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4290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436" name="Google Shape;436;p27"/>
          <p:cNvSpPr txBox="1"/>
          <p:nvPr/>
        </p:nvSpPr>
        <p:spPr>
          <a:xfrm>
            <a:off x="7671759" y="1043796"/>
            <a:ext cx="4526100" cy="212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SCUMPS is another way of developing your ideas by changing different things, each letter in SCUMPS stand for a different thing and as you can see on the page, I chose 4 of them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Shape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Color</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Uses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Materials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FF0000"/>
              </a:buClr>
              <a:buSzPts val="1200"/>
              <a:buFont typeface="Arial"/>
              <a:buChar char="•"/>
            </a:pPr>
            <a:r>
              <a:rPr lang="en-GB" sz="1200" b="0" i="0" u="none" strike="noStrike" cap="none">
                <a:solidFill>
                  <a:srgbClr val="FF0000"/>
                </a:solidFill>
                <a:latin typeface="Calibri"/>
                <a:ea typeface="Calibri"/>
                <a:cs typeface="Calibri"/>
                <a:sym typeface="Calibri"/>
              </a:rPr>
              <a:t>Parts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Sizes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Once I was done with the annotations, I asked for my client's opinion on each individual design and to give a brief overview</a:t>
            </a:r>
            <a:endParaRPr sz="1400" b="0" i="0" u="none" strike="noStrike" cap="none">
              <a:solidFill>
                <a:srgbClr val="000000"/>
              </a:solidFill>
              <a:latin typeface="Arial"/>
              <a:ea typeface="Arial"/>
              <a:cs typeface="Arial"/>
              <a:sym typeface="Arial"/>
            </a:endParaRPr>
          </a:p>
        </p:txBody>
      </p:sp>
      <p:sp>
        <p:nvSpPr>
          <p:cNvPr id="437" name="Google Shape;437;p27"/>
          <p:cNvSpPr txBox="1"/>
          <p:nvPr/>
        </p:nvSpPr>
        <p:spPr>
          <a:xfrm>
            <a:off x="7741968" y="3171406"/>
            <a:ext cx="4382100" cy="2493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My client's opinion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Colour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it looks very pretty and eye-catching and the material looks quite nice.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Parts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it looks very ambitious, but I think it does have too many shelves, but the contrasting colour makes it eye catching.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Shape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it has lots of storage space and is very colourful, but it has pointed corners, so it is a safety hazard.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rgbClr val="17916F"/>
                </a:solidFill>
                <a:latin typeface="Calibri"/>
                <a:ea typeface="Calibri"/>
                <a:cs typeface="Calibri"/>
                <a:sym typeface="Calibri"/>
              </a:rPr>
              <a:t>Materials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it has a nice shape and looks very futuristic, but it can be destroyed easily and lacks colour.</a:t>
            </a:r>
            <a:endParaRPr sz="1400" b="0" i="0" u="none" strike="noStrike" cap="none">
              <a:solidFill>
                <a:srgbClr val="000000"/>
              </a:solidFill>
              <a:latin typeface="Arial"/>
              <a:ea typeface="Arial"/>
              <a:cs typeface="Arial"/>
              <a:sym typeface="Arial"/>
            </a:endParaRPr>
          </a:p>
        </p:txBody>
      </p:sp>
      <p:sp>
        <p:nvSpPr>
          <p:cNvPr id="438" name="Google Shape;438;p27"/>
          <p:cNvSpPr txBox="1"/>
          <p:nvPr/>
        </p:nvSpPr>
        <p:spPr>
          <a:xfrm>
            <a:off x="2009" y="6391275"/>
            <a:ext cx="121902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done a SCUMPS development sheet to try and improve my design and look at other alternatives that I could have, taken my clients feedback on it and will now do lots of experimenting with different materials and manufacturing processes for my design.</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pic>
        <p:nvPicPr>
          <p:cNvPr id="439" name="Google Shape;439;p27" descr="Text, letter&#10;&#10;Description automatically generated"/>
          <p:cNvPicPr preferRelativeResize="0"/>
          <p:nvPr/>
        </p:nvPicPr>
        <p:blipFill rotWithShape="1">
          <a:blip r:embed="rId3">
            <a:alphaModFix/>
          </a:blip>
          <a:srcRect/>
          <a:stretch/>
        </p:blipFill>
        <p:spPr>
          <a:xfrm>
            <a:off x="-5751" y="1037749"/>
            <a:ext cx="7689009" cy="54438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443"/>
        <p:cNvGrpSpPr/>
        <p:nvPr/>
      </p:nvGrpSpPr>
      <p:grpSpPr>
        <a:xfrm>
          <a:off x="0" y="0"/>
          <a:ext cx="0" cy="0"/>
          <a:chOff x="0" y="0"/>
          <a:chExt cx="0" cy="0"/>
        </a:xfrm>
      </p:grpSpPr>
      <p:sp>
        <p:nvSpPr>
          <p:cNvPr id="444" name="Google Shape;444;p28"/>
          <p:cNvSpPr txBox="1">
            <a:spLocks noGrp="1"/>
          </p:cNvSpPr>
          <p:nvPr>
            <p:ph type="title"/>
          </p:nvPr>
        </p:nvSpPr>
        <p:spPr>
          <a:xfrm>
            <a:off x="-39824" y="-65225"/>
            <a:ext cx="92028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sublimation printing</a:t>
            </a:r>
            <a:endParaRPr/>
          </a:p>
        </p:txBody>
      </p:sp>
      <p:sp>
        <p:nvSpPr>
          <p:cNvPr id="445" name="Google Shape;445;p28"/>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sublimation printer and  to come up with new possible design features to implement in my own design </a:t>
            </a:r>
            <a:endParaRPr sz="1400"/>
          </a:p>
        </p:txBody>
      </p:sp>
      <p:graphicFrame>
        <p:nvGraphicFramePr>
          <p:cNvPr id="446" name="Google Shape;446;p28"/>
          <p:cNvGraphicFramePr/>
          <p:nvPr/>
        </p:nvGraphicFramePr>
        <p:xfrm>
          <a:off x="2771" y="722376"/>
          <a:ext cx="12193250" cy="61565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901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coasters and keyrings</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64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447" name="Google Shape;447;p28"/>
          <p:cNvPicPr preferRelativeResize="0"/>
          <p:nvPr/>
        </p:nvPicPr>
        <p:blipFill rotWithShape="1">
          <a:blip r:embed="rId3">
            <a:alphaModFix/>
          </a:blip>
          <a:srcRect/>
          <a:stretch/>
        </p:blipFill>
        <p:spPr>
          <a:xfrm>
            <a:off x="3236785" y="1096683"/>
            <a:ext cx="2958811" cy="2230581"/>
          </a:xfrm>
          <a:prstGeom prst="rect">
            <a:avLst/>
          </a:prstGeom>
          <a:noFill/>
          <a:ln>
            <a:noFill/>
          </a:ln>
        </p:spPr>
      </p:pic>
      <p:pic>
        <p:nvPicPr>
          <p:cNvPr id="448" name="Google Shape;448;p28"/>
          <p:cNvPicPr preferRelativeResize="0"/>
          <p:nvPr/>
        </p:nvPicPr>
        <p:blipFill rotWithShape="1">
          <a:blip r:embed="rId4">
            <a:alphaModFix/>
          </a:blip>
          <a:srcRect/>
          <a:stretch/>
        </p:blipFill>
        <p:spPr>
          <a:xfrm>
            <a:off x="3237299" y="3365159"/>
            <a:ext cx="2958811" cy="2230581"/>
          </a:xfrm>
          <a:prstGeom prst="rect">
            <a:avLst/>
          </a:prstGeom>
          <a:noFill/>
          <a:ln>
            <a:noFill/>
          </a:ln>
        </p:spPr>
      </p:pic>
      <p:pic>
        <p:nvPicPr>
          <p:cNvPr id="449" name="Google Shape;449;p28" descr="A picture containing text, display, desk&#10;&#10;Description automatically generated"/>
          <p:cNvPicPr preferRelativeResize="0"/>
          <p:nvPr/>
        </p:nvPicPr>
        <p:blipFill rotWithShape="1">
          <a:blip r:embed="rId5">
            <a:alphaModFix/>
          </a:blip>
          <a:srcRect/>
          <a:stretch/>
        </p:blipFill>
        <p:spPr>
          <a:xfrm>
            <a:off x="10027065" y="3025726"/>
            <a:ext cx="1974272" cy="2654012"/>
          </a:xfrm>
          <a:prstGeom prst="rect">
            <a:avLst/>
          </a:prstGeom>
          <a:noFill/>
          <a:ln>
            <a:noFill/>
          </a:ln>
        </p:spPr>
      </p:pic>
      <p:sp>
        <p:nvSpPr>
          <p:cNvPr id="450" name="Google Shape;450;p28"/>
          <p:cNvSpPr txBox="1"/>
          <p:nvPr/>
        </p:nvSpPr>
        <p:spPr>
          <a:xfrm>
            <a:off x="0" y="1012248"/>
            <a:ext cx="3238200" cy="471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Friday 14th January, I experimented with sublimation printing. It involves printing on sublimation paper and using a heat press to transfer it on a coaster or keychain. So firstly, I got some pictures off the internet and resized it to the size of things I was going to print on, but I had to ensure that the picture was slightly bigger so the whole coaster or keyring was fully designed. Another thing I had to ensure was that the pictures were flipped horizontally so when its pressed it would be the right way around. Once it is printed, I used heat-proof tape to stick the coaster and key ring to the sublimation paper. Then I put the coaster and keyring upside down on the heat press, so the paper was on top. Then I pulled down the lever on the heat press, so it was clamped down. The heat press goes to about 170 degrees so the solid on the paper turns to gas, and then it fuses onto the coaster and key ring, and then takes the form of a solid on the coaster and keyring so the design is printed on. After the 90 seconds, it is done and obviously it is very hot, so precaution must be taken when taking off the tape and removing the coasters and keychain from the sublimation printer.  </a:t>
            </a:r>
            <a:endParaRPr sz="1400" b="0" i="0" u="none" strike="noStrike" cap="none">
              <a:solidFill>
                <a:srgbClr val="000000"/>
              </a:solidFill>
              <a:latin typeface="Arial"/>
              <a:ea typeface="Arial"/>
              <a:cs typeface="Arial"/>
              <a:sym typeface="Arial"/>
            </a:endParaRPr>
          </a:p>
        </p:txBody>
      </p:sp>
      <p:sp>
        <p:nvSpPr>
          <p:cNvPr id="451" name="Google Shape;451;p28"/>
          <p:cNvSpPr txBox="1"/>
          <p:nvPr/>
        </p:nvSpPr>
        <p:spPr>
          <a:xfrm>
            <a:off x="51955" y="5785294"/>
            <a:ext cx="12141900" cy="10158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a:t>
            </a:r>
            <a:endParaRPr sz="1800" b="1"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a:solidFill>
                  <a:srgbClr val="17916F"/>
                </a:solidFill>
                <a:latin typeface="Calibri"/>
                <a:ea typeface="Calibri"/>
                <a:cs typeface="Calibri"/>
                <a:sym typeface="Calibri"/>
              </a:rPr>
              <a:t>The first thing</a:t>
            </a:r>
            <a:r>
              <a:rPr lang="en-GB" sz="1200" b="0" i="0" u="none" strike="noStrike" cap="none">
                <a:solidFill>
                  <a:srgbClr val="17916F"/>
                </a:solidFill>
                <a:latin typeface="Calibri"/>
                <a:ea typeface="Calibri"/>
                <a:cs typeface="Calibri"/>
                <a:sym typeface="Calibri"/>
              </a:rPr>
              <a:t> I've learned from this </a:t>
            </a:r>
            <a:r>
              <a:rPr lang="en-GB" sz="1200">
                <a:solidFill>
                  <a:srgbClr val="17916F"/>
                </a:solidFill>
                <a:latin typeface="Calibri"/>
                <a:ea typeface="Calibri"/>
                <a:cs typeface="Calibri"/>
                <a:sym typeface="Calibri"/>
              </a:rPr>
              <a:t>is</a:t>
            </a:r>
            <a:r>
              <a:rPr lang="en-GB" sz="1200" b="0" i="0" u="none" strike="noStrike" cap="none">
                <a:solidFill>
                  <a:srgbClr val="17916F"/>
                </a:solidFill>
                <a:latin typeface="Calibri"/>
                <a:ea typeface="Calibri"/>
                <a:cs typeface="Calibri"/>
                <a:sym typeface="Calibri"/>
              </a:rPr>
              <a:t> that sublimation printing can produce high quality images and I can use it to make colourful, imaginative designs that I may want to incorporate in my product to make it look more attractive and pretty </a:t>
            </a:r>
            <a:endParaRPr sz="18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 have learned that when doing it double sided, you should always take the tape off, or it will ruin the design as it will print on the tape, so when you take the tape off, it leaves the white stripes on the design, not only ruining the looks of it, but always wasting valuable resources which isn't good for the environment</a:t>
            </a:r>
            <a:endParaRPr sz="1200" b="0" i="0" u="none" strike="noStrike" cap="none">
              <a:solidFill>
                <a:srgbClr val="17916F"/>
              </a:solidFill>
              <a:latin typeface="Calibri"/>
              <a:ea typeface="Calibri"/>
              <a:cs typeface="Calibri"/>
              <a:sym typeface="Calibri"/>
            </a:endParaRPr>
          </a:p>
        </p:txBody>
      </p:sp>
      <p:sp>
        <p:nvSpPr>
          <p:cNvPr id="452" name="Google Shape;452;p28"/>
          <p:cNvSpPr txBox="1"/>
          <p:nvPr/>
        </p:nvSpPr>
        <p:spPr>
          <a:xfrm>
            <a:off x="6264853" y="1039124"/>
            <a:ext cx="5926200" cy="19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This went very successfully, and I was delighted by the quality of the image. So, to challenge myself I then even tried to do it double sided- by putting the same keyring on a new sheet of sublimation paper, and I was surprised to see that it worked very well. But I made a crucial mistake with some of the designs. I didn’t take the tape off when I was putting the keyrings on the paper the second time round and forgot to flip images, which made it look very wrong and odd, not only wasting materials but ruining the looks of it. So, if I would like to use these as accessories and  possibly implement a few into my product, I must be more careful to avoid making the same mistakes again.</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I could use my skills with the router (Slide 28) to make indents into my product where these coasters could possibly slide in and out of or just be a part of a design feature.</a:t>
            </a:r>
            <a:endParaRPr sz="1400" b="0" i="0" u="none" strike="noStrike" cap="none">
              <a:solidFill>
                <a:srgbClr val="000000"/>
              </a:solidFill>
              <a:latin typeface="Arial"/>
              <a:ea typeface="Arial"/>
              <a:cs typeface="Arial"/>
              <a:sym typeface="Arial"/>
            </a:endParaRPr>
          </a:p>
        </p:txBody>
      </p:sp>
      <p:pic>
        <p:nvPicPr>
          <p:cNvPr id="453" name="Google Shape;453;p28"/>
          <p:cNvPicPr preferRelativeResize="0"/>
          <p:nvPr/>
        </p:nvPicPr>
        <p:blipFill rotWithShape="1">
          <a:blip r:embed="rId6">
            <a:alphaModFix/>
          </a:blip>
          <a:srcRect/>
          <a:stretch/>
        </p:blipFill>
        <p:spPr>
          <a:xfrm rot="-5400000">
            <a:off x="6785473" y="2570276"/>
            <a:ext cx="2651393" cy="3571955"/>
          </a:xfrm>
          <a:prstGeom prst="rect">
            <a:avLst/>
          </a:prstGeom>
          <a:noFill/>
          <a:ln>
            <a:noFill/>
          </a:ln>
        </p:spPr>
      </p:pic>
      <p:sp>
        <p:nvSpPr>
          <p:cNvPr id="454" name="Google Shape;454;p28"/>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458"/>
        <p:cNvGrpSpPr/>
        <p:nvPr/>
      </p:nvGrpSpPr>
      <p:grpSpPr>
        <a:xfrm>
          <a:off x="0" y="0"/>
          <a:ext cx="0" cy="0"/>
          <a:chOff x="0" y="0"/>
          <a:chExt cx="0" cy="0"/>
        </a:xfrm>
      </p:grpSpPr>
      <p:sp>
        <p:nvSpPr>
          <p:cNvPr id="459" name="Google Shape;459;p29"/>
          <p:cNvSpPr txBox="1">
            <a:spLocks noGrp="1"/>
          </p:cNvSpPr>
          <p:nvPr>
            <p:ph type="title"/>
          </p:nvPr>
        </p:nvSpPr>
        <p:spPr>
          <a:xfrm>
            <a:off x="-1732" y="1443"/>
            <a:ext cx="76167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router</a:t>
            </a:r>
            <a:endParaRPr/>
          </a:p>
        </p:txBody>
      </p:sp>
      <p:sp>
        <p:nvSpPr>
          <p:cNvPr id="460" name="Google Shape;460;p29"/>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router to come up with new possible design features to implement in my own design </a:t>
            </a:r>
            <a:endParaRPr sz="1400"/>
          </a:p>
        </p:txBody>
      </p:sp>
      <p:graphicFrame>
        <p:nvGraphicFramePr>
          <p:cNvPr id="461" name="Google Shape;461;p29"/>
          <p:cNvGraphicFramePr/>
          <p:nvPr/>
        </p:nvGraphicFramePr>
        <p:xfrm>
          <a:off x="2771" y="722376"/>
          <a:ext cx="12193250" cy="61483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a cheeseboard</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589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462" name="Google Shape;462;p29" descr="A picture containing person&#10;&#10;Description automatically generated"/>
          <p:cNvPicPr preferRelativeResize="0"/>
          <p:nvPr/>
        </p:nvPicPr>
        <p:blipFill rotWithShape="1">
          <a:blip r:embed="rId3">
            <a:alphaModFix/>
          </a:blip>
          <a:srcRect/>
          <a:stretch/>
        </p:blipFill>
        <p:spPr>
          <a:xfrm rot="5400000">
            <a:off x="4710588" y="1506357"/>
            <a:ext cx="2378452" cy="1629932"/>
          </a:xfrm>
          <a:prstGeom prst="rect">
            <a:avLst/>
          </a:prstGeom>
          <a:noFill/>
          <a:ln>
            <a:noFill/>
          </a:ln>
        </p:spPr>
      </p:pic>
      <p:pic>
        <p:nvPicPr>
          <p:cNvPr id="463" name="Google Shape;463;p29" descr="A picture containing stone&#10;&#10;Description automatically generated"/>
          <p:cNvPicPr preferRelativeResize="0"/>
          <p:nvPr/>
        </p:nvPicPr>
        <p:blipFill rotWithShape="1">
          <a:blip r:embed="rId4">
            <a:alphaModFix/>
          </a:blip>
          <a:srcRect/>
          <a:stretch/>
        </p:blipFill>
        <p:spPr>
          <a:xfrm>
            <a:off x="6808841" y="4052317"/>
            <a:ext cx="2237115" cy="1658350"/>
          </a:xfrm>
          <a:prstGeom prst="rect">
            <a:avLst/>
          </a:prstGeom>
          <a:noFill/>
          <a:ln>
            <a:noFill/>
          </a:ln>
        </p:spPr>
      </p:pic>
      <p:pic>
        <p:nvPicPr>
          <p:cNvPr id="464" name="Google Shape;464;p29" descr="A picture containing person, person&#10;&#10;Description automatically generated"/>
          <p:cNvPicPr preferRelativeResize="0"/>
          <p:nvPr/>
        </p:nvPicPr>
        <p:blipFill rotWithShape="1">
          <a:blip r:embed="rId5">
            <a:alphaModFix/>
          </a:blip>
          <a:srcRect/>
          <a:stretch/>
        </p:blipFill>
        <p:spPr>
          <a:xfrm>
            <a:off x="66674" y="3526848"/>
            <a:ext cx="2180357" cy="2180357"/>
          </a:xfrm>
          <a:prstGeom prst="rect">
            <a:avLst/>
          </a:prstGeom>
          <a:noFill/>
          <a:ln>
            <a:noFill/>
          </a:ln>
        </p:spPr>
      </p:pic>
      <p:pic>
        <p:nvPicPr>
          <p:cNvPr id="465" name="Google Shape;465;p29" descr="A picture containing person, indoor, computer, working&#10;&#10;Description automatically generated"/>
          <p:cNvPicPr preferRelativeResize="0"/>
          <p:nvPr/>
        </p:nvPicPr>
        <p:blipFill rotWithShape="1">
          <a:blip r:embed="rId6">
            <a:alphaModFix/>
          </a:blip>
          <a:srcRect/>
          <a:stretch/>
        </p:blipFill>
        <p:spPr>
          <a:xfrm>
            <a:off x="9509934" y="4040539"/>
            <a:ext cx="2230543" cy="1685895"/>
          </a:xfrm>
          <a:prstGeom prst="rect">
            <a:avLst/>
          </a:prstGeom>
          <a:noFill/>
          <a:ln>
            <a:noFill/>
          </a:ln>
        </p:spPr>
      </p:pic>
      <p:pic>
        <p:nvPicPr>
          <p:cNvPr id="466" name="Google Shape;466;p29"/>
          <p:cNvPicPr preferRelativeResize="0"/>
          <p:nvPr/>
        </p:nvPicPr>
        <p:blipFill rotWithShape="1">
          <a:blip r:embed="rId7">
            <a:alphaModFix/>
          </a:blip>
          <a:srcRect/>
          <a:stretch/>
        </p:blipFill>
        <p:spPr>
          <a:xfrm>
            <a:off x="10086974" y="1100899"/>
            <a:ext cx="2007177" cy="2705100"/>
          </a:xfrm>
          <a:prstGeom prst="rect">
            <a:avLst/>
          </a:prstGeom>
          <a:noFill/>
          <a:ln>
            <a:noFill/>
          </a:ln>
        </p:spPr>
      </p:pic>
      <p:sp>
        <p:nvSpPr>
          <p:cNvPr id="467" name="Google Shape;467;p29"/>
          <p:cNvSpPr txBox="1"/>
          <p:nvPr/>
        </p:nvSpPr>
        <p:spPr>
          <a:xfrm>
            <a:off x="30740" y="1036061"/>
            <a:ext cx="50919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Thursday 6th January, I started a little project that involved making a cheeseboard. I practised many skills throughout this project, and I will go through all the steps I took in the project. </a:t>
            </a:r>
            <a:r>
              <a:rPr lang="en-GB" sz="1200">
                <a:solidFill>
                  <a:schemeClr val="dk1"/>
                </a:solidFill>
                <a:latin typeface="Calibri"/>
                <a:ea typeface="Calibri"/>
                <a:cs typeface="Calibri"/>
                <a:sym typeface="Calibri"/>
              </a:rPr>
              <a:t>I first</a:t>
            </a:r>
            <a:r>
              <a:rPr lang="en-GB" sz="1200" b="0" i="0" u="none" strike="noStrike" cap="none">
                <a:solidFill>
                  <a:schemeClr val="dk1"/>
                </a:solidFill>
                <a:latin typeface="Calibri"/>
                <a:ea typeface="Calibri"/>
                <a:cs typeface="Calibri"/>
                <a:sym typeface="Calibri"/>
              </a:rPr>
              <a:t> stuck an mdf template to a scrap piece of wood and used a router on that scrap cuboid piece of wood. This was done to make a rounded rectangle by slowly moving the router around the wood. Once that was done,  I made the hole in the upper middle of the rounded rectangle for the handle. One thing I noticed here was how easy it was the make small or big incisions using the router</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I liked this quite a bit and </a:t>
            </a:r>
            <a:r>
              <a:rPr lang="en-GB" sz="1200" b="0" i="0" u="none" strike="noStrike" cap="none">
                <a:solidFill>
                  <a:srgbClr val="FF0000"/>
                </a:solidFill>
                <a:latin typeface="Calibri"/>
                <a:ea typeface="Calibri"/>
                <a:cs typeface="Calibri"/>
                <a:sym typeface="Calibri"/>
              </a:rPr>
              <a:t>want to do something similar for a shelf for my table</a:t>
            </a:r>
            <a:r>
              <a:rPr lang="en-GB" sz="1200">
                <a:solidFill>
                  <a:srgbClr val="FF0000"/>
                </a:solidFill>
                <a:latin typeface="Calibri"/>
                <a:ea typeface="Calibri"/>
                <a:cs typeface="Calibri"/>
                <a:sym typeface="Calibri"/>
              </a:rPr>
              <a:t>-</a:t>
            </a:r>
            <a:r>
              <a:rPr lang="en-GB" sz="1200" b="0" i="0" u="none" strike="noStrike" cap="none">
                <a:solidFill>
                  <a:srgbClr val="FF0000"/>
                </a:solidFill>
                <a:latin typeface="Calibri"/>
                <a:ea typeface="Calibri"/>
                <a:cs typeface="Calibri"/>
                <a:sym typeface="Calibri"/>
              </a:rPr>
              <a:t> for example maybe I could incorporate the sublimation printing (see slide 23) and slot the design into the incision</a:t>
            </a:r>
            <a:r>
              <a:rPr lang="en-GB" sz="1200" b="0" i="0" u="none" strike="noStrike" cap="none">
                <a:solidFill>
                  <a:schemeClr val="dk1"/>
                </a:solidFill>
                <a:latin typeface="Calibri"/>
                <a:ea typeface="Calibri"/>
                <a:cs typeface="Calibri"/>
                <a:sym typeface="Calibri"/>
              </a:rPr>
              <a:t>. Once the main shape was made, I used a different type of router to make the edges for the chopping board which were </a:t>
            </a:r>
            <a:r>
              <a:rPr lang="en-GB" sz="1200" b="0" i="0" u="none" strike="noStrike" cap="none">
                <a:solidFill>
                  <a:srgbClr val="FF0000"/>
                </a:solidFill>
                <a:latin typeface="Calibri"/>
                <a:ea typeface="Calibri"/>
                <a:cs typeface="Calibri"/>
                <a:sym typeface="Calibri"/>
              </a:rPr>
              <a:t>quite stylish and quite smooth which I liked a lot and could use for my own wooden shelves</a:t>
            </a:r>
            <a:endParaRPr sz="1400" b="0" i="0" u="none" strike="noStrike" cap="none">
              <a:solidFill>
                <a:srgbClr val="000000"/>
              </a:solidFill>
              <a:latin typeface="Arial"/>
              <a:ea typeface="Arial"/>
              <a:cs typeface="Arial"/>
              <a:sym typeface="Arial"/>
            </a:endParaRPr>
          </a:p>
        </p:txBody>
      </p:sp>
      <p:sp>
        <p:nvSpPr>
          <p:cNvPr id="468" name="Google Shape;468;p29"/>
          <p:cNvSpPr txBox="1"/>
          <p:nvPr/>
        </p:nvSpPr>
        <p:spPr>
          <a:xfrm>
            <a:off x="2230060" y="3509353"/>
            <a:ext cx="4440900" cy="23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Before this however I used a scalpel and after some perseverance got the template off the cheeseboard, so I could now start using the shaping router to make the smoother, nicer edges. Unfortunately, when I was using the shaping router, i made a slight mistake because of a slight lapse in concentration, which led to a chip in the wood, which ruined the look of the design. This meant that when I had finished pushing the router all the way around the edges, it didn’t look that great. So, in order to fix that I used a file to try and shave a few bits off around the chip to minimise the damage to the overall look of the design. Once complete I gave the whole thing a thorough sanding to make it smoother and when I was satisfied, I moved on to the oiling stage</a:t>
            </a:r>
            <a:endParaRPr sz="1400" b="0" i="0" u="none" strike="noStrike" cap="none">
              <a:solidFill>
                <a:srgbClr val="000000"/>
              </a:solidFill>
              <a:latin typeface="Arial"/>
              <a:ea typeface="Arial"/>
              <a:cs typeface="Arial"/>
              <a:sym typeface="Arial"/>
            </a:endParaRPr>
          </a:p>
        </p:txBody>
      </p:sp>
      <p:sp>
        <p:nvSpPr>
          <p:cNvPr id="469" name="Google Shape;469;p29"/>
          <p:cNvSpPr txBox="1"/>
          <p:nvPr/>
        </p:nvSpPr>
        <p:spPr>
          <a:xfrm>
            <a:off x="63644" y="5780809"/>
            <a:ext cx="120357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a:t>
            </a:r>
            <a:endParaRPr sz="1800" b="1"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although I made a few mistakes along the way, I liked how this turned out and the potential it offers and will definitely learn and take a few things from this experience, </a:t>
            </a:r>
            <a:r>
              <a:rPr lang="en-GB" sz="1200">
                <a:solidFill>
                  <a:srgbClr val="17916F"/>
                </a:solidFill>
                <a:latin typeface="Calibri"/>
                <a:ea typeface="Calibri"/>
                <a:cs typeface="Calibri"/>
                <a:sym typeface="Calibri"/>
              </a:rPr>
              <a:t>such as </a:t>
            </a:r>
            <a:r>
              <a:rPr lang="en-GB" sz="1200" b="0" i="0" u="none" strike="noStrike" cap="none">
                <a:solidFill>
                  <a:srgbClr val="17916F"/>
                </a:solidFill>
                <a:latin typeface="Calibri"/>
                <a:ea typeface="Calibri"/>
                <a:cs typeface="Calibri"/>
                <a:sym typeface="Calibri"/>
              </a:rPr>
              <a:t>using the router </a:t>
            </a:r>
            <a:r>
              <a:rPr lang="en-GB" sz="1200">
                <a:solidFill>
                  <a:srgbClr val="17916F"/>
                </a:solidFill>
                <a:latin typeface="Calibri"/>
                <a:ea typeface="Calibri"/>
                <a:cs typeface="Calibri"/>
                <a:sym typeface="Calibri"/>
              </a:rPr>
              <a:t>with full concentration</a:t>
            </a:r>
            <a:r>
              <a:rPr lang="en-GB" sz="1200" b="0" i="0" u="none" strike="noStrike" cap="none">
                <a:solidFill>
                  <a:srgbClr val="17916F"/>
                </a:solidFill>
                <a:latin typeface="Calibri"/>
                <a:ea typeface="Calibri"/>
                <a:cs typeface="Calibri"/>
                <a:sym typeface="Calibri"/>
              </a:rPr>
              <a:t> and precision because </a:t>
            </a:r>
            <a:r>
              <a:rPr lang="en-GB" sz="1200">
                <a:solidFill>
                  <a:srgbClr val="17916F"/>
                </a:solidFill>
                <a:latin typeface="Calibri"/>
                <a:ea typeface="Calibri"/>
                <a:cs typeface="Calibri"/>
                <a:sym typeface="Calibri"/>
              </a:rPr>
              <a:t>one</a:t>
            </a:r>
            <a:r>
              <a:rPr lang="en-GB" sz="1200" b="0" i="0" u="none" strike="noStrike" cap="none">
                <a:solidFill>
                  <a:srgbClr val="17916F"/>
                </a:solidFill>
                <a:latin typeface="Calibri"/>
                <a:ea typeface="Calibri"/>
                <a:cs typeface="Calibri"/>
                <a:sym typeface="Calibri"/>
              </a:rPr>
              <a:t> wrong movement c</a:t>
            </a:r>
            <a:r>
              <a:rPr lang="en-GB" sz="1200">
                <a:solidFill>
                  <a:srgbClr val="17916F"/>
                </a:solidFill>
                <a:latin typeface="Calibri"/>
                <a:ea typeface="Calibri"/>
                <a:cs typeface="Calibri"/>
                <a:sym typeface="Calibri"/>
              </a:rPr>
              <a:t>ould</a:t>
            </a:r>
            <a:r>
              <a:rPr lang="en-GB" sz="1200" b="0" i="0" u="none" strike="noStrike" cap="none">
                <a:solidFill>
                  <a:srgbClr val="17916F"/>
                </a:solidFill>
                <a:latin typeface="Calibri"/>
                <a:ea typeface="Calibri"/>
                <a:cs typeface="Calibri"/>
                <a:sym typeface="Calibri"/>
              </a:rPr>
              <a:t> ruin the design, so if I use it again in the future, I need to use my full attention.</a:t>
            </a:r>
            <a:endParaRPr sz="18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The second thing I learn</a:t>
            </a:r>
            <a:r>
              <a:rPr lang="en-GB" sz="1200">
                <a:solidFill>
                  <a:srgbClr val="17916F"/>
                </a:solidFill>
                <a:latin typeface="Calibri"/>
                <a:ea typeface="Calibri"/>
                <a:cs typeface="Calibri"/>
                <a:sym typeface="Calibri"/>
              </a:rPr>
              <a:t>t</a:t>
            </a:r>
            <a:r>
              <a:rPr lang="en-GB" sz="1200" b="0" i="0" u="none" strike="noStrike" cap="none">
                <a:solidFill>
                  <a:srgbClr val="17916F"/>
                </a:solidFill>
                <a:latin typeface="Calibri"/>
                <a:ea typeface="Calibri"/>
                <a:cs typeface="Calibri"/>
                <a:sym typeface="Calibri"/>
              </a:rPr>
              <a:t> is that I can use the router</a:t>
            </a:r>
            <a:r>
              <a:rPr lang="en-GB" sz="1200">
                <a:solidFill>
                  <a:srgbClr val="17916F"/>
                </a:solidFill>
                <a:latin typeface="Calibri"/>
                <a:ea typeface="Calibri"/>
                <a:cs typeface="Calibri"/>
                <a:sym typeface="Calibri"/>
              </a:rPr>
              <a:t> </a:t>
            </a:r>
            <a:r>
              <a:rPr lang="en-GB" sz="1200" b="0" i="0" u="none" strike="noStrike" cap="none">
                <a:solidFill>
                  <a:srgbClr val="17916F"/>
                </a:solidFill>
                <a:latin typeface="Calibri"/>
                <a:ea typeface="Calibri"/>
                <a:cs typeface="Calibri"/>
                <a:sym typeface="Calibri"/>
              </a:rPr>
              <a:t>to make small slots and incisions into wood, which I could use on my shelves in my product </a:t>
            </a:r>
            <a:r>
              <a:rPr lang="en-GB" sz="1200">
                <a:solidFill>
                  <a:srgbClr val="17916F"/>
                </a:solidFill>
                <a:latin typeface="Calibri"/>
                <a:ea typeface="Calibri"/>
                <a:cs typeface="Calibri"/>
                <a:sym typeface="Calibri"/>
              </a:rPr>
              <a:t>for use</a:t>
            </a:r>
            <a:r>
              <a:rPr lang="en-GB" sz="1200" b="0" i="0" u="none" strike="noStrike" cap="none">
                <a:solidFill>
                  <a:srgbClr val="17916F"/>
                </a:solidFill>
                <a:latin typeface="Calibri"/>
                <a:ea typeface="Calibri"/>
                <a:cs typeface="Calibri"/>
                <a:sym typeface="Calibri"/>
              </a:rPr>
              <a:t> for things like coasters or other designs.</a:t>
            </a:r>
            <a:endParaRPr sz="1800" b="0" i="0" u="none" strike="noStrike" cap="none">
              <a:solidFill>
                <a:srgbClr val="17916F"/>
              </a:solidFill>
              <a:latin typeface="Calibri"/>
              <a:ea typeface="Calibri"/>
              <a:cs typeface="Calibri"/>
              <a:sym typeface="Calibri"/>
            </a:endParaRPr>
          </a:p>
        </p:txBody>
      </p:sp>
      <p:sp>
        <p:nvSpPr>
          <p:cNvPr id="470" name="Google Shape;470;p29"/>
          <p:cNvSpPr txBox="1"/>
          <p:nvPr/>
        </p:nvSpPr>
        <p:spPr>
          <a:xfrm>
            <a:off x="6672695" y="1061605"/>
            <a:ext cx="3453300" cy="33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 So, why do I need to oil the wooden board? I oiled the wood to make </a:t>
            </a:r>
            <a:r>
              <a:rPr lang="en-GB" sz="1200" b="0" i="0" u="none" strike="noStrike" cap="none">
                <a:solidFill>
                  <a:srgbClr val="FF0000"/>
                </a:solidFill>
                <a:latin typeface="Calibri"/>
                <a:ea typeface="Calibri"/>
                <a:cs typeface="Calibri"/>
                <a:sym typeface="Calibri"/>
              </a:rPr>
              <a:t>it waterproof, so it can be washed and reused as it is a chopping board, but also it makes it feel much better when holding it and gives it a nice look, a nice finish, which I could use as a finish on my final product.</a:t>
            </a:r>
            <a:endParaRPr sz="12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One thing I learned here was that you only need a dab of the Danish oil, as I had used too much initially which meant I had to rub it in for much longer to get it to dry out, but I also learned that when done, it is important to not leave them rags in a pile in case they spontaneously combust, so I put out the rags flat on the table to avoid that after a warning from my teacher. I also put a second layer the next day as the first layer can get easily absorbed into the wood and there wouldn’t be much on the top to protect it.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p29"/>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59156" y="-711304"/>
            <a:ext cx="11502300" cy="2431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GB" sz="3600" b="1"/>
              <a:t>Initial Thoughts</a:t>
            </a:r>
            <a:br>
              <a:rPr lang="en-GB" sz="3600" b="1"/>
            </a:br>
            <a:r>
              <a:rPr lang="en-GB" sz="1400"/>
              <a:t>Aim: To evaluate and analyse 3 main areas that I could choose from, find a need or problem in that area and find a way to solve or fill than need or problem with some sort of physical product for my NEA.</a:t>
            </a:r>
            <a:endParaRPr/>
          </a:p>
          <a:p>
            <a:pPr marL="0" lvl="0" indent="0" algn="l" rtl="0">
              <a:lnSpc>
                <a:spcPct val="90000"/>
              </a:lnSpc>
              <a:spcBef>
                <a:spcPts val="0"/>
              </a:spcBef>
              <a:spcAft>
                <a:spcPts val="0"/>
              </a:spcAft>
              <a:buClr>
                <a:schemeClr val="lt1"/>
              </a:buClr>
              <a:buSzPts val="1400"/>
              <a:buFont typeface="Calibri"/>
              <a:buNone/>
            </a:pPr>
            <a:endParaRPr sz="1400" b="1"/>
          </a:p>
        </p:txBody>
      </p:sp>
      <p:sp>
        <p:nvSpPr>
          <p:cNvPr id="110" name="Google Shape;110;p3"/>
          <p:cNvSpPr txBox="1"/>
          <p:nvPr/>
        </p:nvSpPr>
        <p:spPr>
          <a:xfrm>
            <a:off x="4088448" y="1059158"/>
            <a:ext cx="3640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111" name="Google Shape;111;p3"/>
          <p:cNvSpPr txBox="1"/>
          <p:nvPr/>
        </p:nvSpPr>
        <p:spPr>
          <a:xfrm>
            <a:off x="7939500" y="1056488"/>
            <a:ext cx="3864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aphicFrame>
        <p:nvGraphicFramePr>
          <p:cNvPr id="112" name="Google Shape;112;p3"/>
          <p:cNvGraphicFramePr/>
          <p:nvPr/>
        </p:nvGraphicFramePr>
        <p:xfrm>
          <a:off x="0" y="1129085"/>
          <a:ext cx="12212100" cy="5092240"/>
        </p:xfrm>
        <a:graphic>
          <a:graphicData uri="http://schemas.openxmlformats.org/drawingml/2006/table">
            <a:tbl>
              <a:tblPr firstRow="1" bandRow="1">
                <a:noFill/>
                <a:tableStyleId>{B2B569FB-23B4-48B0-86E9-3169813D488A}</a:tableStyleId>
              </a:tblPr>
              <a:tblGrid>
                <a:gridCol w="2863050">
                  <a:extLst>
                    <a:ext uri="{9D8B030D-6E8A-4147-A177-3AD203B41FA5}">
                      <a16:colId xmlns:a16="http://schemas.microsoft.com/office/drawing/2014/main" val="20000"/>
                    </a:ext>
                  </a:extLst>
                </a:gridCol>
                <a:gridCol w="5199125">
                  <a:extLst>
                    <a:ext uri="{9D8B030D-6E8A-4147-A177-3AD203B41FA5}">
                      <a16:colId xmlns:a16="http://schemas.microsoft.com/office/drawing/2014/main" val="20001"/>
                    </a:ext>
                  </a:extLst>
                </a:gridCol>
                <a:gridCol w="4149925">
                  <a:extLst>
                    <a:ext uri="{9D8B030D-6E8A-4147-A177-3AD203B41FA5}">
                      <a16:colId xmlns:a16="http://schemas.microsoft.com/office/drawing/2014/main" val="20002"/>
                    </a:ext>
                  </a:extLst>
                </a:gridCol>
              </a:tblGrid>
              <a:tr h="245750">
                <a:tc>
                  <a:txBody>
                    <a:bodyPr/>
                    <a:lstStyle/>
                    <a:p>
                      <a:pPr marL="0" marR="0" lvl="0" indent="0" algn="l" rtl="0">
                        <a:lnSpc>
                          <a:spcPct val="100000"/>
                        </a:lnSpc>
                        <a:spcBef>
                          <a:spcPts val="0"/>
                        </a:spcBef>
                        <a:spcAft>
                          <a:spcPts val="0"/>
                        </a:spcAft>
                        <a:buClr>
                          <a:schemeClr val="lt1"/>
                        </a:buClr>
                        <a:buSzPts val="1100"/>
                        <a:buFont typeface="Calibri"/>
                        <a:buNone/>
                      </a:pPr>
                      <a:r>
                        <a:rPr lang="en-GB" sz="1100" b="0" i="0" u="none" strike="noStrike" cap="none">
                          <a:latin typeface="Calibri"/>
                          <a:ea typeface="Calibri"/>
                          <a:cs typeface="Calibri"/>
                          <a:sym typeface="Calibri"/>
                        </a:rPr>
                        <a:t>Outdoor Living</a:t>
                      </a:r>
                      <a:endParaRPr sz="1100" u="none" strike="noStrike" cap="none"/>
                    </a:p>
                  </a:txBody>
                  <a:tcPr marL="91450" marR="91450" marT="45725" marB="45725">
                    <a:solidFill>
                      <a:srgbClr val="1E4E79"/>
                    </a:solidFill>
                  </a:tcPr>
                </a:tc>
                <a:tc>
                  <a:txBody>
                    <a:bodyPr/>
                    <a:lstStyle/>
                    <a:p>
                      <a:pPr marL="0" marR="0" lvl="0" indent="0" algn="l" rtl="0">
                        <a:lnSpc>
                          <a:spcPct val="100000"/>
                        </a:lnSpc>
                        <a:spcBef>
                          <a:spcPts val="0"/>
                        </a:spcBef>
                        <a:spcAft>
                          <a:spcPts val="0"/>
                        </a:spcAft>
                        <a:buClr>
                          <a:schemeClr val="lt1"/>
                        </a:buClr>
                        <a:buSzPts val="1100"/>
                        <a:buFont typeface="Calibri"/>
                        <a:buNone/>
                      </a:pPr>
                      <a:r>
                        <a:rPr lang="en-GB" sz="1100" b="0" i="0" u="none" strike="noStrike" cap="none">
                          <a:latin typeface="Calibri"/>
                          <a:ea typeface="Calibri"/>
                          <a:cs typeface="Calibri"/>
                          <a:sym typeface="Calibri"/>
                        </a:rPr>
                        <a:t>Keeping fit and healthy</a:t>
                      </a:r>
                      <a:endParaRPr sz="1100" u="none" strike="noStrike" cap="none"/>
                    </a:p>
                  </a:txBody>
                  <a:tcPr marL="91450" marR="91450" marT="45725" marB="45725">
                    <a:solidFill>
                      <a:srgbClr val="1E4E79"/>
                    </a:solidFill>
                  </a:tcPr>
                </a:tc>
                <a:tc>
                  <a:txBody>
                    <a:bodyPr/>
                    <a:lstStyle/>
                    <a:p>
                      <a:pPr marL="0" marR="0" lvl="0" indent="0" algn="l" rtl="0">
                        <a:lnSpc>
                          <a:spcPct val="100000"/>
                        </a:lnSpc>
                        <a:spcBef>
                          <a:spcPts val="0"/>
                        </a:spcBef>
                        <a:spcAft>
                          <a:spcPts val="0"/>
                        </a:spcAft>
                        <a:buClr>
                          <a:schemeClr val="lt1"/>
                        </a:buClr>
                        <a:buSzPts val="1100"/>
                        <a:buFont typeface="Calibri"/>
                        <a:buNone/>
                      </a:pPr>
                      <a:r>
                        <a:rPr lang="en-GB" sz="1100" b="0" i="0" u="none" strike="noStrike" cap="none">
                          <a:latin typeface="Calibri"/>
                          <a:ea typeface="Calibri"/>
                          <a:cs typeface="Calibri"/>
                          <a:sym typeface="Calibri"/>
                        </a:rPr>
                        <a:t>Preparing for emergencies</a:t>
                      </a:r>
                      <a:endParaRPr sz="1100" u="none" strike="noStrike" cap="none"/>
                    </a:p>
                  </a:txBody>
                  <a:tcPr marL="91450" marR="91450" marT="45725" marB="45725">
                    <a:solidFill>
                      <a:srgbClr val="1E4E79"/>
                    </a:solidFill>
                  </a:tcPr>
                </a:tc>
                <a:extLst>
                  <a:ext uri="{0D108BD9-81ED-4DB2-BD59-A6C34878D82A}">
                    <a16:rowId xmlns:a16="http://schemas.microsoft.com/office/drawing/2014/main" val="10000"/>
                  </a:ext>
                </a:extLst>
              </a:tr>
              <a:tr h="4833150">
                <a:tc>
                  <a:txBody>
                    <a:bodyPr/>
                    <a:lstStyle/>
                    <a:p>
                      <a:pPr marL="0" marR="0" lvl="0" indent="0" algn="l" rtl="0">
                        <a:lnSpc>
                          <a:spcPct val="100000"/>
                        </a:lnSpc>
                        <a:spcBef>
                          <a:spcPts val="0"/>
                        </a:spcBef>
                        <a:spcAft>
                          <a:spcPts val="0"/>
                        </a:spcAft>
                        <a:buClr>
                          <a:schemeClr val="lt1"/>
                        </a:buClr>
                        <a:buSzPts val="1100"/>
                        <a:buFont typeface="Calibri"/>
                        <a:buNone/>
                      </a:pPr>
                      <a:r>
                        <a:rPr lang="en-GB" sz="1100" b="0" i="0" u="none" strike="noStrike" cap="none">
                          <a:latin typeface="Calibri"/>
                          <a:ea typeface="Calibri"/>
                          <a:cs typeface="Calibri"/>
                          <a:sym typeface="Calibri"/>
                        </a:rPr>
                        <a:t>A product in outdoor living needs to be </a:t>
                      </a:r>
                      <a:r>
                        <a:rPr lang="en-GB" sz="1100" b="0" i="0" u="none" strike="noStrike" cap="none">
                          <a:solidFill>
                            <a:srgbClr val="C00000"/>
                          </a:solidFill>
                          <a:latin typeface="Calibri"/>
                          <a:ea typeface="Calibri"/>
                          <a:cs typeface="Calibri"/>
                          <a:sym typeface="Calibri"/>
                        </a:rPr>
                        <a:t>weatherproof</a:t>
                      </a:r>
                      <a:r>
                        <a:rPr lang="en-GB" sz="1100" b="0" i="0" u="none" strike="noStrike" cap="none">
                          <a:latin typeface="Calibri"/>
                          <a:ea typeface="Calibri"/>
                          <a:cs typeface="Calibri"/>
                          <a:sym typeface="Calibri"/>
                        </a:rPr>
                        <a:t>, </a:t>
                      </a:r>
                      <a:r>
                        <a:rPr lang="en-GB" sz="1100" b="0" i="0" u="none" strike="noStrike" cap="none">
                          <a:solidFill>
                            <a:srgbClr val="C00000"/>
                          </a:solidFill>
                          <a:latin typeface="Calibri"/>
                          <a:ea typeface="Calibri"/>
                          <a:cs typeface="Calibri"/>
                          <a:sym typeface="Calibri"/>
                        </a:rPr>
                        <a:t>durable</a:t>
                      </a:r>
                      <a:r>
                        <a:rPr lang="en-GB" sz="1100" b="0" i="0" u="none" strike="noStrike" cap="none">
                          <a:latin typeface="Calibri"/>
                          <a:ea typeface="Calibri"/>
                          <a:cs typeface="Calibri"/>
                          <a:sym typeface="Calibri"/>
                        </a:rPr>
                        <a:t> and </a:t>
                      </a:r>
                      <a:r>
                        <a:rPr lang="en-GB" sz="1100" b="0" i="0" u="none" strike="noStrike" cap="none">
                          <a:solidFill>
                            <a:srgbClr val="C00000"/>
                          </a:solidFill>
                          <a:latin typeface="Calibri"/>
                          <a:ea typeface="Calibri"/>
                          <a:cs typeface="Calibri"/>
                          <a:sym typeface="Calibri"/>
                        </a:rPr>
                        <a:t>attractive</a:t>
                      </a:r>
                      <a:r>
                        <a:rPr lang="en-GB" sz="1100" b="0" i="0" u="none" strike="noStrike" cap="none">
                          <a:latin typeface="Calibri"/>
                          <a:ea typeface="Calibri"/>
                          <a:cs typeface="Calibri"/>
                          <a:sym typeface="Calibri"/>
                        </a:rPr>
                        <a:t> to suit the household and </a:t>
                      </a:r>
                      <a:r>
                        <a:rPr lang="en-GB" sz="1100" b="0" i="0" u="none" strike="noStrike" cap="none">
                          <a:solidFill>
                            <a:srgbClr val="C00000"/>
                          </a:solidFill>
                          <a:latin typeface="Calibri"/>
                          <a:ea typeface="Calibri"/>
                          <a:cs typeface="Calibri"/>
                          <a:sym typeface="Calibri"/>
                        </a:rPr>
                        <a:t>last as long as possible</a:t>
                      </a:r>
                      <a:r>
                        <a:rPr lang="en-GB" sz="1100" b="0" i="0" u="none" strike="noStrike" cap="none">
                          <a:solidFill>
                            <a:schemeClr val="dk1"/>
                          </a:solidFill>
                          <a:latin typeface="Calibri"/>
                          <a:ea typeface="Calibri"/>
                          <a:cs typeface="Calibri"/>
                          <a:sym typeface="Calibri"/>
                        </a:rPr>
                        <a:t> so the user doesn’t have to replace or throw it away after only a few years. If this isn't done properly, then the waste could have a negative impact on the environment, which is something I obviously need to avoid. </a:t>
                      </a:r>
                      <a:r>
                        <a:rPr lang="en-GB" sz="1100" b="0" i="0" u="none" strike="noStrike" cap="none">
                          <a:latin typeface="Calibri"/>
                          <a:ea typeface="Calibri"/>
                          <a:cs typeface="Calibri"/>
                          <a:sym typeface="Calibri"/>
                        </a:rPr>
                        <a:t>Many problems with current outdoor living products is that </a:t>
                      </a:r>
                      <a:r>
                        <a:rPr lang="en-GB" sz="1100"/>
                        <a:t>they're not</a:t>
                      </a:r>
                      <a:r>
                        <a:rPr lang="en-GB" sz="1100" b="0" i="0" u="none" strike="noStrike" cap="none">
                          <a:solidFill>
                            <a:srgbClr val="08D104"/>
                          </a:solidFill>
                          <a:latin typeface="Calibri"/>
                          <a:ea typeface="Calibri"/>
                          <a:cs typeface="Calibri"/>
                          <a:sym typeface="Calibri"/>
                        </a:rPr>
                        <a:t> suitable in bad weather, not portable/practical</a:t>
                      </a:r>
                      <a:r>
                        <a:rPr lang="en-GB" sz="1100" b="0" i="0" u="none" strike="noStrike" cap="none">
                          <a:latin typeface="Calibri"/>
                          <a:ea typeface="Calibri"/>
                          <a:cs typeface="Calibri"/>
                          <a:sym typeface="Calibri"/>
                        </a:rPr>
                        <a:t> ,to protect </a:t>
                      </a:r>
                      <a:r>
                        <a:rPr lang="en-GB" sz="1100"/>
                        <a:t>them </a:t>
                      </a:r>
                      <a:r>
                        <a:rPr lang="en-GB" sz="1100" b="0" i="0" u="none" strike="noStrike" cap="none">
                          <a:latin typeface="Calibri"/>
                          <a:ea typeface="Calibri"/>
                          <a:cs typeface="Calibri"/>
                          <a:sym typeface="Calibri"/>
                        </a:rPr>
                        <a:t>from weather or move </a:t>
                      </a:r>
                      <a:r>
                        <a:rPr lang="en-GB" sz="1100"/>
                        <a:t>them</a:t>
                      </a:r>
                      <a:r>
                        <a:rPr lang="en-GB" sz="1100" b="0" i="0" u="none" strike="noStrike" cap="none">
                          <a:latin typeface="Calibri"/>
                          <a:ea typeface="Calibri"/>
                          <a:cs typeface="Calibri"/>
                          <a:sym typeface="Calibri"/>
                        </a:rPr>
                        <a:t> around the garden for aesthetic reasons, and a lot of the time </a:t>
                      </a:r>
                      <a:r>
                        <a:rPr lang="en-GB" sz="1100"/>
                        <a:t>they</a:t>
                      </a:r>
                      <a:r>
                        <a:rPr lang="en-GB" sz="1100" b="0" i="0" u="none" strike="noStrike" cap="none">
                          <a:latin typeface="Calibri"/>
                          <a:ea typeface="Calibri"/>
                          <a:cs typeface="Calibri"/>
                          <a:sym typeface="Calibri"/>
                        </a:rPr>
                        <a:t> can </a:t>
                      </a:r>
                      <a:r>
                        <a:rPr lang="en-GB" sz="1100" b="0" i="0" u="none" strike="noStrike" cap="none">
                          <a:solidFill>
                            <a:srgbClr val="08D104"/>
                          </a:solidFill>
                          <a:latin typeface="Calibri"/>
                          <a:ea typeface="Calibri"/>
                          <a:cs typeface="Calibri"/>
                          <a:sym typeface="Calibri"/>
                        </a:rPr>
                        <a:t>look very boring and dull, </a:t>
                      </a:r>
                      <a:r>
                        <a:rPr lang="en-GB" sz="1100" b="0" i="0" u="none" strike="noStrike" cap="none">
                          <a:solidFill>
                            <a:schemeClr val="dk1"/>
                          </a:solidFill>
                          <a:latin typeface="Calibri"/>
                          <a:ea typeface="Calibri"/>
                          <a:cs typeface="Calibri"/>
                          <a:sym typeface="Calibri"/>
                        </a:rPr>
                        <a:t>or </a:t>
                      </a:r>
                      <a:r>
                        <a:rPr lang="en-GB" sz="1100">
                          <a:solidFill>
                            <a:srgbClr val="08D104"/>
                          </a:solidFill>
                        </a:rPr>
                        <a:t>they </a:t>
                      </a:r>
                      <a:r>
                        <a:rPr lang="en-GB" sz="1100" b="0" i="0" u="none" strike="noStrike" cap="none">
                          <a:solidFill>
                            <a:srgbClr val="08D104"/>
                          </a:solidFill>
                          <a:latin typeface="Calibri"/>
                          <a:ea typeface="Calibri"/>
                          <a:cs typeface="Calibri"/>
                          <a:sym typeface="Calibri"/>
                        </a:rPr>
                        <a:t>don’t really stand or pop out</a:t>
                      </a:r>
                      <a:r>
                        <a:rPr lang="en-GB" sz="1100" b="0" i="0" u="none" strike="noStrike" cap="none">
                          <a:latin typeface="Calibri"/>
                          <a:ea typeface="Calibri"/>
                          <a:cs typeface="Calibri"/>
                          <a:sym typeface="Calibri"/>
                        </a:rPr>
                        <a:t>. There is an opportunity in this area to produce some sort of </a:t>
                      </a:r>
                      <a:r>
                        <a:rPr lang="en-GB" sz="1100" b="0" i="0" u="none" strike="noStrike" cap="none">
                          <a:solidFill>
                            <a:srgbClr val="7030A0"/>
                          </a:solidFill>
                          <a:latin typeface="Calibri"/>
                          <a:ea typeface="Calibri"/>
                          <a:cs typeface="Calibri"/>
                          <a:sym typeface="Calibri"/>
                        </a:rPr>
                        <a:t>kid and adult friendly</a:t>
                      </a:r>
                      <a:r>
                        <a:rPr lang="en-GB" sz="1100" b="0" i="0" u="none" strike="noStrike" cap="none">
                          <a:latin typeface="Calibri"/>
                          <a:ea typeface="Calibri"/>
                          <a:cs typeface="Calibri"/>
                          <a:sym typeface="Calibri"/>
                        </a:rPr>
                        <a:t>, </a:t>
                      </a:r>
                      <a:r>
                        <a:rPr lang="en-GB" sz="1100" b="0" i="0" u="none" strike="noStrike" cap="none">
                          <a:solidFill>
                            <a:srgbClr val="7030A0"/>
                          </a:solidFill>
                          <a:latin typeface="Calibri"/>
                          <a:ea typeface="Calibri"/>
                          <a:cs typeface="Calibri"/>
                          <a:sym typeface="Calibri"/>
                        </a:rPr>
                        <a:t>weatherproof</a:t>
                      </a:r>
                      <a:r>
                        <a:rPr lang="en-GB" sz="1100" b="0" i="0" u="none" strike="noStrike" cap="none">
                          <a:latin typeface="Calibri"/>
                          <a:ea typeface="Calibri"/>
                          <a:cs typeface="Calibri"/>
                          <a:sym typeface="Calibri"/>
                        </a:rPr>
                        <a:t>, </a:t>
                      </a:r>
                      <a:r>
                        <a:rPr lang="en-GB" sz="1100" b="0" i="0" u="none" strike="noStrike" cap="none">
                          <a:solidFill>
                            <a:srgbClr val="7030A0"/>
                          </a:solidFill>
                          <a:latin typeface="Calibri"/>
                          <a:ea typeface="Calibri"/>
                          <a:cs typeface="Calibri"/>
                          <a:sym typeface="Calibri"/>
                        </a:rPr>
                        <a:t>portable</a:t>
                      </a:r>
                      <a:r>
                        <a:rPr lang="en-GB" sz="1100" b="0" i="0" u="none" strike="noStrike" cap="none">
                          <a:latin typeface="Calibri"/>
                          <a:ea typeface="Calibri"/>
                          <a:cs typeface="Calibri"/>
                          <a:sym typeface="Calibri"/>
                        </a:rPr>
                        <a:t> piece of furniture to </a:t>
                      </a:r>
                      <a:r>
                        <a:rPr lang="en-GB" sz="1100" b="0" i="0" u="none" strike="noStrike" cap="none">
                          <a:solidFill>
                            <a:srgbClr val="7030A0"/>
                          </a:solidFill>
                          <a:latin typeface="Calibri"/>
                          <a:ea typeface="Calibri"/>
                          <a:cs typeface="Calibri"/>
                          <a:sym typeface="Calibri"/>
                        </a:rPr>
                        <a:t>suit as many circumstances as possible</a:t>
                      </a:r>
                      <a:r>
                        <a:rPr lang="en-GB" sz="1100" b="0" i="0" u="none" strike="noStrike" cap="none">
                          <a:latin typeface="Calibri"/>
                          <a:ea typeface="Calibri"/>
                          <a:cs typeface="Calibri"/>
                          <a:sym typeface="Calibri"/>
                        </a:rPr>
                        <a:t>. There </a:t>
                      </a:r>
                      <a:r>
                        <a:rPr lang="en-GB" sz="1100"/>
                        <a:t>are</a:t>
                      </a:r>
                      <a:r>
                        <a:rPr lang="en-GB" sz="1100" b="0" i="0" u="none" strike="noStrike" cap="none">
                          <a:latin typeface="Calibri"/>
                          <a:ea typeface="Calibri"/>
                          <a:cs typeface="Calibri"/>
                          <a:sym typeface="Calibri"/>
                        </a:rPr>
                        <a:t> a lot of different variables, and it could be quite tough </a:t>
                      </a:r>
                      <a:endParaRPr sz="14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lt1"/>
                        </a:buClr>
                        <a:buSzPts val="1100"/>
                        <a:buFont typeface="Calibri"/>
                        <a:buNone/>
                      </a:pPr>
                      <a:r>
                        <a:rPr lang="en-GB" sz="1100"/>
                        <a:t>K</a:t>
                      </a:r>
                      <a:r>
                        <a:rPr lang="en-GB" sz="1100" b="0" i="0" u="none" strike="noStrike" cap="none">
                          <a:latin typeface="Calibri"/>
                          <a:ea typeface="Calibri"/>
                          <a:cs typeface="Calibri"/>
                          <a:sym typeface="Calibri"/>
                        </a:rPr>
                        <a:t>eeping fit and healthy is becoming of more importance to the average person as things like obesity continue to rise. Struggling with this myself, I know that it needs to be </a:t>
                      </a:r>
                      <a:r>
                        <a:rPr lang="en-GB" sz="1100" b="0" i="0" u="none" strike="noStrike" cap="none">
                          <a:solidFill>
                            <a:srgbClr val="C00000"/>
                          </a:solidFill>
                          <a:latin typeface="Calibri"/>
                          <a:ea typeface="Calibri"/>
                          <a:cs typeface="Calibri"/>
                          <a:sym typeface="Calibri"/>
                        </a:rPr>
                        <a:t>fun and engaging</a:t>
                      </a:r>
                      <a:r>
                        <a:rPr lang="en-GB" sz="1100" b="0" i="0" u="none" strike="noStrike" cap="none">
                          <a:latin typeface="Calibri"/>
                          <a:ea typeface="Calibri"/>
                          <a:cs typeface="Calibri"/>
                          <a:sym typeface="Calibri"/>
                        </a:rPr>
                        <a:t> to stop people just quitting after 5 mins</a:t>
                      </a:r>
                      <a:r>
                        <a:rPr lang="en-GB" sz="1100"/>
                        <a:t>. I</a:t>
                      </a:r>
                      <a:r>
                        <a:rPr lang="en-GB" sz="1100" b="0" i="0" u="none" strike="noStrike" cap="none">
                          <a:latin typeface="Calibri"/>
                          <a:ea typeface="Calibri"/>
                          <a:cs typeface="Calibri"/>
                          <a:sym typeface="Calibri"/>
                        </a:rPr>
                        <a:t>t needs to be </a:t>
                      </a:r>
                      <a:r>
                        <a:rPr lang="en-GB" sz="1100" b="0" i="0" u="none" strike="noStrike" cap="none">
                          <a:solidFill>
                            <a:srgbClr val="C00000"/>
                          </a:solidFill>
                          <a:latin typeface="Calibri"/>
                          <a:ea typeface="Calibri"/>
                          <a:cs typeface="Calibri"/>
                          <a:sym typeface="Calibri"/>
                        </a:rPr>
                        <a:t>cheap and affordable</a:t>
                      </a:r>
                      <a:r>
                        <a:rPr lang="en-GB" sz="1100" b="0" i="0" u="none" strike="noStrike" cap="none">
                          <a:solidFill>
                            <a:schemeClr val="dk1"/>
                          </a:solidFill>
                          <a:latin typeface="Calibri"/>
                          <a:ea typeface="Calibri"/>
                          <a:cs typeface="Calibri"/>
                          <a:sym typeface="Calibri"/>
                        </a:rPr>
                        <a:t> so everyone can buy it</a:t>
                      </a:r>
                      <a:r>
                        <a:rPr lang="en-GB" sz="1100" b="0" i="0" u="none" strike="noStrike" cap="none">
                          <a:latin typeface="Calibri"/>
                          <a:ea typeface="Calibri"/>
                          <a:cs typeface="Calibri"/>
                          <a:sym typeface="Calibri"/>
                        </a:rPr>
                        <a:t> but more importantly it needs to be </a:t>
                      </a:r>
                      <a:r>
                        <a:rPr lang="en-GB" sz="1100" b="0" i="0" u="none" strike="noStrike" cap="none">
                          <a:solidFill>
                            <a:srgbClr val="C00000"/>
                          </a:solidFill>
                          <a:latin typeface="Calibri"/>
                          <a:ea typeface="Calibri"/>
                          <a:cs typeface="Calibri"/>
                          <a:sym typeface="Calibri"/>
                        </a:rPr>
                        <a:t>portable and practical</a:t>
                      </a:r>
                      <a:r>
                        <a:rPr lang="en-GB" sz="1100" b="0" i="0" u="none" strike="noStrike" cap="none">
                          <a:solidFill>
                            <a:schemeClr val="dk1"/>
                          </a:solidFill>
                          <a:latin typeface="Calibri"/>
                          <a:ea typeface="Calibri"/>
                          <a:cs typeface="Calibri"/>
                          <a:sym typeface="Calibri"/>
                        </a:rPr>
                        <a:t> so it can be done at any time</a:t>
                      </a:r>
                      <a:r>
                        <a:rPr lang="en-GB" sz="1100" b="0" i="0" u="none" strike="noStrike" cap="none">
                          <a:latin typeface="Calibri"/>
                          <a:ea typeface="Calibri"/>
                          <a:cs typeface="Calibri"/>
                          <a:sym typeface="Calibri"/>
                        </a:rPr>
                        <a:t>. The main problem now is that many people</a:t>
                      </a:r>
                      <a:r>
                        <a:rPr lang="en-GB" sz="1100" b="0" i="0" u="none" strike="noStrike" cap="none">
                          <a:solidFill>
                            <a:srgbClr val="FF6B6B"/>
                          </a:solidFill>
                          <a:latin typeface="Calibri"/>
                          <a:ea typeface="Calibri"/>
                          <a:cs typeface="Calibri"/>
                          <a:sym typeface="Calibri"/>
                        </a:rPr>
                        <a:t> </a:t>
                      </a:r>
                      <a:r>
                        <a:rPr lang="en-GB" sz="1100" b="0" i="0" u="none" strike="noStrike" cap="none">
                          <a:solidFill>
                            <a:srgbClr val="08D104"/>
                          </a:solidFill>
                          <a:latin typeface="Calibri"/>
                          <a:ea typeface="Calibri"/>
                          <a:cs typeface="Calibri"/>
                          <a:sym typeface="Calibri"/>
                        </a:rPr>
                        <a:t>don’t find current exercises engaging enough</a:t>
                      </a:r>
                      <a:r>
                        <a:rPr lang="en-GB" sz="1100" b="0" i="0" u="none" strike="noStrike" cap="none">
                          <a:solidFill>
                            <a:srgbClr val="1F3864"/>
                          </a:solidFill>
                          <a:latin typeface="Calibri"/>
                          <a:ea typeface="Calibri"/>
                          <a:cs typeface="Calibri"/>
                          <a:sym typeface="Calibri"/>
                        </a:rPr>
                        <a:t> </a:t>
                      </a:r>
                      <a:r>
                        <a:rPr lang="en-GB" sz="1100" b="0" i="0" u="none" strike="noStrike" cap="none">
                          <a:latin typeface="Calibri"/>
                          <a:ea typeface="Calibri"/>
                          <a:cs typeface="Calibri"/>
                          <a:sym typeface="Calibri"/>
                        </a:rPr>
                        <a:t>so they either get bored after a few minutes or don’t really encourage themselves to do it, and ultimately whatever the product is, it just sorts of gets tossed to the side and never used or looked at again. One opportunity in this market, could be some sort of </a:t>
                      </a:r>
                      <a:r>
                        <a:rPr lang="en-GB" sz="1100" b="0" i="0" u="none" strike="noStrike" cap="none">
                          <a:solidFill>
                            <a:srgbClr val="7030A0"/>
                          </a:solidFill>
                          <a:latin typeface="Calibri"/>
                          <a:ea typeface="Calibri"/>
                          <a:cs typeface="Calibri"/>
                          <a:sym typeface="Calibri"/>
                        </a:rPr>
                        <a:t>sport/exercise equipment</a:t>
                      </a:r>
                      <a:r>
                        <a:rPr lang="en-GB" sz="1100" b="0" i="0" u="none" strike="noStrike" cap="none">
                          <a:latin typeface="Calibri"/>
                          <a:ea typeface="Calibri"/>
                          <a:cs typeface="Calibri"/>
                          <a:sym typeface="Calibri"/>
                        </a:rPr>
                        <a:t> that could be carried around with you. The problem with this is that there are already</a:t>
                      </a:r>
                      <a:r>
                        <a:rPr lang="en-GB" sz="1100" b="0" i="0" u="none" strike="noStrike" cap="none">
                          <a:solidFill>
                            <a:srgbClr val="00FF1A"/>
                          </a:solidFill>
                          <a:latin typeface="Calibri"/>
                          <a:ea typeface="Calibri"/>
                          <a:cs typeface="Calibri"/>
                          <a:sym typeface="Calibri"/>
                        </a:rPr>
                        <a:t> </a:t>
                      </a:r>
                      <a:r>
                        <a:rPr lang="en-GB" sz="1100" b="0" i="0" u="none" strike="noStrike" cap="none">
                          <a:solidFill>
                            <a:srgbClr val="08D104"/>
                          </a:solidFill>
                          <a:latin typeface="Calibri"/>
                          <a:ea typeface="Calibri"/>
                          <a:cs typeface="Calibri"/>
                          <a:sym typeface="Calibri"/>
                        </a:rPr>
                        <a:t>so many similar products on the market already </a:t>
                      </a:r>
                      <a:r>
                        <a:rPr lang="en-GB" sz="1100" b="0" i="0" u="none" strike="noStrike" cap="none">
                          <a:solidFill>
                            <a:schemeClr val="dk1"/>
                          </a:solidFill>
                          <a:latin typeface="Calibri"/>
                          <a:ea typeface="Calibri"/>
                          <a:cs typeface="Calibri"/>
                          <a:sym typeface="Calibri"/>
                        </a:rPr>
                        <a:t>so whatever I make would have to really stand out from everything else.</a:t>
                      </a:r>
                      <a:r>
                        <a:rPr lang="en-GB" sz="1100" b="0" i="0" u="none" strike="noStrike" cap="none">
                          <a:latin typeface="Calibri"/>
                          <a:ea typeface="Calibri"/>
                          <a:cs typeface="Calibri"/>
                          <a:sym typeface="Calibri"/>
                        </a:rPr>
                        <a:t> Another opportunity that I don’t think has been exploited enough are </a:t>
                      </a:r>
                      <a:r>
                        <a:rPr lang="en-GB" sz="1100" b="0" i="0" u="none" strike="noStrike" cap="none">
                          <a:solidFill>
                            <a:srgbClr val="7030A0"/>
                          </a:solidFill>
                          <a:latin typeface="Calibri"/>
                          <a:ea typeface="Calibri"/>
                          <a:cs typeface="Calibri"/>
                          <a:sym typeface="Calibri"/>
                        </a:rPr>
                        <a:t>interactive games</a:t>
                      </a:r>
                      <a:r>
                        <a:rPr lang="en-GB" sz="1100" b="0" i="0" u="none" strike="noStrike" cap="none">
                          <a:latin typeface="Calibri"/>
                          <a:ea typeface="Calibri"/>
                          <a:cs typeface="Calibri"/>
                          <a:sym typeface="Calibri"/>
                        </a:rPr>
                        <a:t> that encourage people to walk/run to different destinations in the local area. This type of thing will not only encourage adults but will encourage </a:t>
                      </a:r>
                      <a:r>
                        <a:rPr lang="en-GB" sz="1100"/>
                        <a:t>children </a:t>
                      </a:r>
                      <a:r>
                        <a:rPr lang="en-GB" sz="1100" b="0" i="0" u="none" strike="noStrike" cap="none">
                          <a:latin typeface="Calibri"/>
                          <a:ea typeface="Calibri"/>
                          <a:cs typeface="Calibri"/>
                          <a:sym typeface="Calibri"/>
                        </a:rPr>
                        <a:t>to exercise more frequently even if it is only walking/running. Something like Pokémon GO but with the inclusion of  </a:t>
                      </a:r>
                      <a:endParaRPr sz="1400" u="none" strike="noStrike" cap="none"/>
                    </a:p>
                  </a:txBody>
                  <a:tcPr marL="91450" marR="91450" marT="45725" marB="45725">
                    <a:solidFill>
                      <a:srgbClr val="8DA9DB"/>
                    </a:solidFill>
                  </a:tcPr>
                </a:tc>
                <a:tc>
                  <a:txBody>
                    <a:bodyPr/>
                    <a:lstStyle/>
                    <a:p>
                      <a:pPr marL="0" marR="0" lvl="0" indent="0" algn="l" rtl="0">
                        <a:lnSpc>
                          <a:spcPct val="100000"/>
                        </a:lnSpc>
                        <a:spcBef>
                          <a:spcPts val="0"/>
                        </a:spcBef>
                        <a:spcAft>
                          <a:spcPts val="0"/>
                        </a:spcAft>
                        <a:buClr>
                          <a:schemeClr val="lt1"/>
                        </a:buClr>
                        <a:buSzPts val="1100"/>
                        <a:buFont typeface="Calibri"/>
                        <a:buNone/>
                      </a:pPr>
                      <a:r>
                        <a:rPr lang="en-GB" sz="1100" b="0" i="0" u="none" strike="noStrike" cap="none">
                          <a:latin typeface="Calibri"/>
                          <a:ea typeface="Calibri"/>
                          <a:cs typeface="Calibri"/>
                          <a:sym typeface="Calibri"/>
                        </a:rPr>
                        <a:t>This is easily the toughest one out of the three because not only are there multiple emergencies to think about but making something to prepare for all of these emergencies is going to be extremely difficult. But anyway, what are the current problems with preparation currently? One could argue that </a:t>
                      </a:r>
                      <a:r>
                        <a:rPr lang="en-GB" sz="1100" b="0" i="0" u="none" strike="noStrike" cap="none">
                          <a:solidFill>
                            <a:srgbClr val="00FF1A"/>
                          </a:solidFill>
                          <a:latin typeface="Calibri"/>
                          <a:ea typeface="Calibri"/>
                          <a:cs typeface="Calibri"/>
                          <a:sym typeface="Calibri"/>
                        </a:rPr>
                        <a:t>few are multi-purpose</a:t>
                      </a:r>
                      <a:r>
                        <a:rPr lang="en-GB" sz="1100" b="0" i="0" u="none" strike="noStrike" cap="none">
                          <a:latin typeface="Calibri"/>
                          <a:ea typeface="Calibri"/>
                          <a:cs typeface="Calibri"/>
                          <a:sym typeface="Calibri"/>
                        </a:rPr>
                        <a:t> so you would have to buy many product to solve all the problems, instead of having a 10 in 1 product for example, so that could be one issue I tackle. Also, it needs to be </a:t>
                      </a:r>
                      <a:r>
                        <a:rPr lang="en-GB" sz="1100" b="0" i="0" u="none" strike="noStrike" cap="none">
                          <a:solidFill>
                            <a:srgbClr val="C00000"/>
                          </a:solidFill>
                          <a:latin typeface="Calibri"/>
                          <a:ea typeface="Calibri"/>
                          <a:cs typeface="Calibri"/>
                          <a:sym typeface="Calibri"/>
                        </a:rPr>
                        <a:t>cheap</a:t>
                      </a:r>
                      <a:r>
                        <a:rPr lang="en-GB" sz="1100" b="0" i="0" u="none" strike="noStrike" cap="none">
                          <a:latin typeface="Calibri"/>
                          <a:ea typeface="Calibri"/>
                          <a:cs typeface="Calibri"/>
                          <a:sym typeface="Calibri"/>
                        </a:rPr>
                        <a:t>, </a:t>
                      </a:r>
                      <a:r>
                        <a:rPr lang="en-GB" sz="1100" b="0" i="0" u="none" strike="noStrike" cap="none">
                          <a:solidFill>
                            <a:srgbClr val="C00000"/>
                          </a:solidFill>
                          <a:latin typeface="Calibri"/>
                          <a:ea typeface="Calibri"/>
                          <a:cs typeface="Calibri"/>
                          <a:sym typeface="Calibri"/>
                        </a:rPr>
                        <a:t>affordable</a:t>
                      </a:r>
                      <a:r>
                        <a:rPr lang="en-GB" sz="1100" b="0" i="0" u="none" strike="noStrike" cap="none">
                          <a:latin typeface="Calibri"/>
                          <a:ea typeface="Calibri"/>
                          <a:cs typeface="Calibri"/>
                          <a:sym typeface="Calibri"/>
                        </a:rPr>
                        <a:t>, </a:t>
                      </a:r>
                      <a:r>
                        <a:rPr lang="en-GB" sz="1100" b="0" i="0" u="none" strike="noStrike" cap="none">
                          <a:solidFill>
                            <a:srgbClr val="C00000"/>
                          </a:solidFill>
                          <a:latin typeface="Calibri"/>
                          <a:ea typeface="Calibri"/>
                          <a:cs typeface="Calibri"/>
                          <a:sym typeface="Calibri"/>
                        </a:rPr>
                        <a:t>portable</a:t>
                      </a:r>
                      <a:r>
                        <a:rPr lang="en-GB" sz="1100" b="0" i="0" u="none" strike="noStrike" cap="none">
                          <a:latin typeface="Calibri"/>
                          <a:ea typeface="Calibri"/>
                          <a:cs typeface="Calibri"/>
                          <a:sym typeface="Calibri"/>
                        </a:rPr>
                        <a:t> and </a:t>
                      </a:r>
                      <a:r>
                        <a:rPr lang="en-GB" sz="1100" b="0" i="0" u="none" strike="noStrike" cap="none">
                          <a:solidFill>
                            <a:srgbClr val="C00000"/>
                          </a:solidFill>
                          <a:latin typeface="Calibri"/>
                          <a:ea typeface="Calibri"/>
                          <a:cs typeface="Calibri"/>
                          <a:sym typeface="Calibri"/>
                        </a:rPr>
                        <a:t>easy to use</a:t>
                      </a:r>
                      <a:r>
                        <a:rPr lang="en-GB" sz="1100" b="0" i="0" u="none" strike="noStrike" cap="none">
                          <a:latin typeface="Calibri"/>
                          <a:ea typeface="Calibri"/>
                          <a:cs typeface="Calibri"/>
                          <a:sym typeface="Calibri"/>
                        </a:rPr>
                        <a:t> as people will probably be panicking in emergencies and it needs to be available for everyone as money shouldn’t stop someone being able to save themselves. So, an obvious opportunity in the market is a </a:t>
                      </a:r>
                      <a:r>
                        <a:rPr lang="en-GB" sz="1100" b="0" i="0" u="none" strike="noStrike" cap="none">
                          <a:solidFill>
                            <a:srgbClr val="7030A0"/>
                          </a:solidFill>
                          <a:latin typeface="Calibri"/>
                          <a:ea typeface="Calibri"/>
                          <a:cs typeface="Calibri"/>
                          <a:sym typeface="Calibri"/>
                        </a:rPr>
                        <a:t>cheap (to make and sell),</a:t>
                      </a:r>
                      <a:r>
                        <a:rPr lang="en-GB" sz="1100" b="0" i="0" u="none" strike="noStrike" cap="none">
                          <a:latin typeface="Calibri"/>
                          <a:ea typeface="Calibri"/>
                          <a:cs typeface="Calibri"/>
                          <a:sym typeface="Calibri"/>
                        </a:rPr>
                        <a:t> </a:t>
                      </a:r>
                      <a:r>
                        <a:rPr lang="en-GB" sz="1100" b="0" i="0" u="none" strike="noStrike" cap="none">
                          <a:solidFill>
                            <a:srgbClr val="7030A0"/>
                          </a:solidFill>
                          <a:latin typeface="Calibri"/>
                          <a:ea typeface="Calibri"/>
                          <a:cs typeface="Calibri"/>
                          <a:sym typeface="Calibri"/>
                        </a:rPr>
                        <a:t>multi-problem-solving tool</a:t>
                      </a:r>
                      <a:r>
                        <a:rPr lang="en-GB" sz="1100" b="0" i="0" u="none" strike="noStrike" cap="none">
                          <a:latin typeface="Calibri"/>
                          <a:ea typeface="Calibri"/>
                          <a:cs typeface="Calibri"/>
                          <a:sym typeface="Calibri"/>
                        </a:rPr>
                        <a:t> that is </a:t>
                      </a:r>
                      <a:r>
                        <a:rPr lang="en-GB" sz="1100" b="0" i="0" u="none" strike="noStrike" cap="none">
                          <a:solidFill>
                            <a:srgbClr val="7030A0"/>
                          </a:solidFill>
                          <a:latin typeface="Calibri"/>
                          <a:ea typeface="Calibri"/>
                          <a:cs typeface="Calibri"/>
                          <a:sym typeface="Calibri"/>
                        </a:rPr>
                        <a:t>very simple and straightforward for the user to understand</a:t>
                      </a:r>
                      <a:r>
                        <a:rPr lang="en-GB" sz="1100" b="0" i="0" u="none" strike="noStrike" cap="none">
                          <a:latin typeface="Calibri"/>
                          <a:ea typeface="Calibri"/>
                          <a:cs typeface="Calibri"/>
                          <a:sym typeface="Calibri"/>
                        </a:rPr>
                        <a:t>. But again, creating something like this could be near impossible as mobile apps already offer services with information on most situations like the NHS or Red Cross. But perhaps, a book or guide with </a:t>
                      </a:r>
                      <a:endParaRPr sz="1400" u="none" strike="noStrike" cap="none"/>
                    </a:p>
                  </a:txBody>
                  <a:tcPr marL="91450" marR="91450" marT="45725" marB="45725">
                    <a:solidFill>
                      <a:srgbClr val="8DA9DB"/>
                    </a:solidFill>
                  </a:tcPr>
                </a:tc>
                <a:extLst>
                  <a:ext uri="{0D108BD9-81ED-4DB2-BD59-A6C34878D82A}">
                    <a16:rowId xmlns:a16="http://schemas.microsoft.com/office/drawing/2014/main" val="10001"/>
                  </a:ext>
                </a:extLst>
              </a:tr>
            </a:tbl>
          </a:graphicData>
        </a:graphic>
      </p:graphicFrame>
      <p:sp>
        <p:nvSpPr>
          <p:cNvPr id="113" name="Google Shape;113;p3"/>
          <p:cNvSpPr txBox="1"/>
          <p:nvPr/>
        </p:nvSpPr>
        <p:spPr>
          <a:xfrm>
            <a:off x="-60455" y="6214050"/>
            <a:ext cx="12258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FFFF"/>
                </a:solidFill>
                <a:latin typeface="Calibri"/>
                <a:ea typeface="Calibri"/>
                <a:cs typeface="Calibri"/>
                <a:sym typeface="Calibri"/>
              </a:rPr>
              <a:t>To conclude I think out of the three topics initially I will scrap "preparing for emergencies" because not only is it limited in ideas but it will be very unpractical to design and make solutions for</a:t>
            </a:r>
            <a:r>
              <a:rPr lang="en-GB" sz="1200">
                <a:solidFill>
                  <a:srgbClr val="FFFFFF"/>
                </a:solidFill>
                <a:latin typeface="Calibri"/>
                <a:ea typeface="Calibri"/>
                <a:cs typeface="Calibri"/>
                <a:sym typeface="Calibri"/>
              </a:rPr>
              <a:t>. </a:t>
            </a:r>
            <a:r>
              <a:rPr lang="en-GB" sz="1200" b="0" i="0" u="none" strike="noStrike" cap="none">
                <a:solidFill>
                  <a:srgbClr val="FFFFFF"/>
                </a:solidFill>
                <a:latin typeface="Calibri"/>
                <a:ea typeface="Calibri"/>
                <a:cs typeface="Calibri"/>
                <a:sym typeface="Calibri"/>
              </a:rPr>
              <a:t>This leaves me with two topics to choose from which are very similar, but I think I will choose "outdoor living" because I feel as though there are more innovative and exciting opportunities in "outdoor living" than "keeping fit for emergencies"</a:t>
            </a:r>
            <a:endParaRPr sz="1200" b="0" i="0" u="none" strike="noStrike" cap="none">
              <a:solidFill>
                <a:srgbClr val="FFFFFF"/>
              </a:solidFill>
              <a:latin typeface="Calibri"/>
              <a:ea typeface="Calibri"/>
              <a:cs typeface="Calibri"/>
              <a:sym typeface="Calibri"/>
            </a:endParaRPr>
          </a:p>
        </p:txBody>
      </p:sp>
      <p:sp>
        <p:nvSpPr>
          <p:cNvPr id="114" name="Google Shape;114;p3"/>
          <p:cNvSpPr txBox="1"/>
          <p:nvPr/>
        </p:nvSpPr>
        <p:spPr>
          <a:xfrm>
            <a:off x="9812593" y="4915"/>
            <a:ext cx="2384100" cy="4617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C00000"/>
                </a:solidFill>
                <a:latin typeface="Calibri"/>
                <a:ea typeface="Calibri"/>
                <a:cs typeface="Calibri"/>
                <a:sym typeface="Calibri"/>
              </a:rPr>
              <a:t>needs</a:t>
            </a:r>
            <a:r>
              <a:rPr lang="en-GB" sz="1200" b="0" i="0" u="none" strike="noStrike" cap="none">
                <a:solidFill>
                  <a:srgbClr val="833C0B"/>
                </a:solidFill>
                <a:latin typeface="Calibri"/>
                <a:ea typeface="Calibri"/>
                <a:cs typeface="Calibri"/>
                <a:sym typeface="Calibri"/>
              </a:rPr>
              <a:t> </a:t>
            </a:r>
            <a:r>
              <a:rPr lang="en-GB" sz="1200" b="0" i="0" u="none" strike="noStrike" cap="none">
                <a:solidFill>
                  <a:srgbClr val="00B050"/>
                </a:solidFill>
                <a:latin typeface="Calibri"/>
                <a:ea typeface="Calibri"/>
                <a:cs typeface="Calibri"/>
                <a:sym typeface="Calibri"/>
              </a:rPr>
              <a:t>problems</a:t>
            </a:r>
            <a:r>
              <a:rPr lang="en-GB" sz="1200" b="0" i="0" u="none" strike="noStrike" cap="none">
                <a:solidFill>
                  <a:schemeClr val="lt1"/>
                </a:solidFill>
                <a:latin typeface="Calibri"/>
                <a:ea typeface="Calibri"/>
                <a:cs typeface="Calibri"/>
                <a:sym typeface="Calibri"/>
              </a:rPr>
              <a:t> </a:t>
            </a:r>
            <a:r>
              <a:rPr lang="en-GB" sz="1200" b="0" i="0" u="none" strike="noStrike" cap="none">
                <a:solidFill>
                  <a:srgbClr val="7030A0"/>
                </a:solidFill>
                <a:latin typeface="Calibri"/>
                <a:ea typeface="Calibri"/>
                <a:cs typeface="Calibri"/>
                <a:sym typeface="Calibri"/>
              </a:rPr>
              <a:t>opportunities</a:t>
            </a:r>
            <a:endParaRPr sz="1400" b="0" i="0" u="none" strike="noStrike" cap="none">
              <a:solidFill>
                <a:srgbClr val="000000"/>
              </a:solidFill>
              <a:latin typeface="Arial"/>
              <a:ea typeface="Arial"/>
              <a:cs typeface="Arial"/>
              <a:sym typeface="Arial"/>
            </a:endParaRPr>
          </a:p>
        </p:txBody>
      </p:sp>
      <p:pic>
        <p:nvPicPr>
          <p:cNvPr id="115" name="Google Shape;115;p3" descr="A picture containing text, whiteboard&#10;&#10;Description automatically generated"/>
          <p:cNvPicPr preferRelativeResize="0"/>
          <p:nvPr/>
        </p:nvPicPr>
        <p:blipFill rotWithShape="1">
          <a:blip r:embed="rId3">
            <a:alphaModFix/>
          </a:blip>
          <a:srcRect t="15825" r="73657" b="-320"/>
          <a:stretch/>
        </p:blipFill>
        <p:spPr>
          <a:xfrm>
            <a:off x="6562103" y="4276992"/>
            <a:ext cx="1473810" cy="1948512"/>
          </a:xfrm>
          <a:prstGeom prst="rect">
            <a:avLst/>
          </a:prstGeom>
          <a:noFill/>
          <a:ln>
            <a:noFill/>
          </a:ln>
        </p:spPr>
      </p:pic>
      <p:pic>
        <p:nvPicPr>
          <p:cNvPr id="116" name="Google Shape;116;p3" descr="A picture containing text, whiteboard&#10;&#10;Description automatically generated"/>
          <p:cNvPicPr preferRelativeResize="0"/>
          <p:nvPr/>
        </p:nvPicPr>
        <p:blipFill rotWithShape="1">
          <a:blip r:embed="rId3">
            <a:alphaModFix/>
          </a:blip>
          <a:srcRect l="28516" t="-1264" r="37211" b="942"/>
          <a:stretch/>
        </p:blipFill>
        <p:spPr>
          <a:xfrm>
            <a:off x="10564550" y="4220519"/>
            <a:ext cx="1640305" cy="2019447"/>
          </a:xfrm>
          <a:prstGeom prst="rect">
            <a:avLst/>
          </a:prstGeom>
          <a:noFill/>
          <a:ln>
            <a:noFill/>
          </a:ln>
        </p:spPr>
      </p:pic>
      <p:pic>
        <p:nvPicPr>
          <p:cNvPr id="117" name="Google Shape;117;p3" descr="A picture containing text, whiteboard&#10;&#10;Description automatically generated"/>
          <p:cNvPicPr preferRelativeResize="0"/>
          <p:nvPr/>
        </p:nvPicPr>
        <p:blipFill rotWithShape="1">
          <a:blip r:embed="rId3">
            <a:alphaModFix/>
          </a:blip>
          <a:srcRect l="62403" t="16136" r="2174" b="-311"/>
          <a:stretch/>
        </p:blipFill>
        <p:spPr>
          <a:xfrm>
            <a:off x="1490185" y="4942334"/>
            <a:ext cx="1349099" cy="1277971"/>
          </a:xfrm>
          <a:prstGeom prst="rect">
            <a:avLst/>
          </a:prstGeom>
          <a:noFill/>
          <a:ln>
            <a:noFill/>
          </a:ln>
        </p:spPr>
      </p:pic>
      <p:sp>
        <p:nvSpPr>
          <p:cNvPr id="118" name="Google Shape;118;p3"/>
          <p:cNvSpPr txBox="1"/>
          <p:nvPr/>
        </p:nvSpPr>
        <p:spPr>
          <a:xfrm>
            <a:off x="-63258" y="856892"/>
            <a:ext cx="124335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Calibri"/>
                <a:ea typeface="Calibri"/>
                <a:cs typeface="Calibri"/>
                <a:sym typeface="Calibri"/>
              </a:rPr>
              <a:t>Out of these 3 contexts I need to choose one. So, I'm going to do this is by looking at the needs, problems and opportunities within each one, before evaluating them and making a final decision</a:t>
            </a:r>
            <a:endParaRPr sz="1400" b="0" i="0" u="none" strike="noStrike" cap="none">
              <a:solidFill>
                <a:srgbClr val="000000"/>
              </a:solidFill>
              <a:latin typeface="Arial"/>
              <a:ea typeface="Arial"/>
              <a:cs typeface="Arial"/>
              <a:sym typeface="Arial"/>
            </a:endParaRPr>
          </a:p>
        </p:txBody>
      </p:sp>
      <p:sp>
        <p:nvSpPr>
          <p:cNvPr id="119" name="Google Shape;119;p3"/>
          <p:cNvSpPr txBox="1"/>
          <p:nvPr/>
        </p:nvSpPr>
        <p:spPr>
          <a:xfrm>
            <a:off x="2898440" y="4175764"/>
            <a:ext cx="37353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Calibri"/>
                <a:ea typeface="Calibri"/>
                <a:cs typeface="Calibri"/>
                <a:sym typeface="Calibri"/>
              </a:rPr>
              <a:t>e</a:t>
            </a:r>
            <a:r>
              <a:rPr lang="en-GB" sz="1100" b="0" i="0" u="none" strike="noStrike" cap="none">
                <a:solidFill>
                  <a:schemeClr val="dk1"/>
                </a:solidFill>
                <a:latin typeface="Calibri"/>
                <a:ea typeface="Calibri"/>
                <a:cs typeface="Calibri"/>
                <a:sym typeface="Calibri"/>
              </a:rPr>
              <a:t>ncouraging a wider variety of exercises and not just walking could be a possible route here. However, making something like this is not practical for me with the materials and skills that I have access to</a:t>
            </a:r>
            <a:r>
              <a:rPr lang="en-GB" sz="1100">
                <a:solidFill>
                  <a:schemeClr val="dk1"/>
                </a:solidFill>
                <a:latin typeface="Calibri"/>
                <a:ea typeface="Calibri"/>
                <a:cs typeface="Calibri"/>
                <a:sym typeface="Calibri"/>
              </a:rPr>
              <a:t> </a:t>
            </a:r>
            <a:r>
              <a:rPr lang="en-GB" sz="1100" b="0" i="0" u="none" strike="noStrike" cap="none">
                <a:solidFill>
                  <a:schemeClr val="dk1"/>
                </a:solidFill>
                <a:latin typeface="Calibri"/>
                <a:ea typeface="Calibri"/>
                <a:cs typeface="Calibri"/>
                <a:sym typeface="Calibri"/>
              </a:rPr>
              <a:t>and therefore would be extremely difficult, so alternatives could include some type of interactive board game that encourages exercise for rewards or in game currency for example. There </a:t>
            </a:r>
            <a:r>
              <a:rPr lang="en-GB" sz="1100">
                <a:solidFill>
                  <a:schemeClr val="dk1"/>
                </a:solidFill>
                <a:latin typeface="Calibri"/>
                <a:ea typeface="Calibri"/>
                <a:cs typeface="Calibri"/>
                <a:sym typeface="Calibri"/>
              </a:rPr>
              <a:t>are </a:t>
            </a:r>
            <a:r>
              <a:rPr lang="en-GB" sz="1100" b="0" i="0" u="none" strike="noStrike" cap="none">
                <a:solidFill>
                  <a:schemeClr val="dk1"/>
                </a:solidFill>
                <a:latin typeface="Calibri"/>
                <a:ea typeface="Calibri"/>
                <a:cs typeface="Calibri"/>
                <a:sym typeface="Calibri"/>
              </a:rPr>
              <a:t>a lot of different variables, and it could be quite tough to design and make, but there are many ideas and possibilities for this type of design, so I will do a quick sketch of one possible idea now</a:t>
            </a:r>
            <a:endParaRPr sz="1100" b="0" i="0" u="none" strike="noStrike" cap="none">
              <a:solidFill>
                <a:schemeClr val="dk1"/>
              </a:solidFill>
              <a:latin typeface="Calibri"/>
              <a:ea typeface="Calibri"/>
              <a:cs typeface="Calibri"/>
              <a:sym typeface="Calibri"/>
            </a:endParaRPr>
          </a:p>
        </p:txBody>
      </p:sp>
      <p:sp>
        <p:nvSpPr>
          <p:cNvPr id="120" name="Google Shape;120;p3"/>
          <p:cNvSpPr txBox="1"/>
          <p:nvPr/>
        </p:nvSpPr>
        <p:spPr>
          <a:xfrm>
            <a:off x="8043772" y="4176263"/>
            <a:ext cx="2613900" cy="195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alibri"/>
                <a:ea typeface="Calibri"/>
                <a:cs typeface="Calibri"/>
                <a:sym typeface="Calibri"/>
              </a:rPr>
              <a:t>information and diagrams in it could possibly be a solution, but with physical equipment in some sort of box or bundle that accompanies it, which could separate this idea from others already there in the market. There </a:t>
            </a:r>
            <a:r>
              <a:rPr lang="en-GB" sz="1100">
                <a:solidFill>
                  <a:schemeClr val="dk1"/>
                </a:solidFill>
                <a:latin typeface="Calibri"/>
                <a:ea typeface="Calibri"/>
                <a:cs typeface="Calibri"/>
                <a:sym typeface="Calibri"/>
              </a:rPr>
              <a:t>are</a:t>
            </a:r>
            <a:r>
              <a:rPr lang="en-GB" sz="1100" b="0" i="0" u="none" strike="noStrike" cap="none">
                <a:solidFill>
                  <a:schemeClr val="dk1"/>
                </a:solidFill>
                <a:latin typeface="Calibri"/>
                <a:ea typeface="Calibri"/>
                <a:cs typeface="Calibri"/>
                <a:sym typeface="Calibri"/>
              </a:rPr>
              <a:t> a lot of different variables, and it could be quite tough to design and make, </a:t>
            </a:r>
            <a:r>
              <a:rPr lang="en-GB" sz="1100">
                <a:solidFill>
                  <a:schemeClr val="dk1"/>
                </a:solidFill>
                <a:latin typeface="Calibri"/>
                <a:ea typeface="Calibri"/>
                <a:cs typeface="Calibri"/>
                <a:sym typeface="Calibri"/>
              </a:rPr>
              <a:t>however </a:t>
            </a:r>
            <a:r>
              <a:rPr lang="en-GB" sz="1100" b="0" i="0" u="none" strike="noStrike" cap="none">
                <a:solidFill>
                  <a:schemeClr val="dk1"/>
                </a:solidFill>
                <a:latin typeface="Calibri"/>
                <a:ea typeface="Calibri"/>
                <a:cs typeface="Calibri"/>
                <a:sym typeface="Calibri"/>
              </a:rPr>
              <a:t>there are many ideas and possibilities for this type of design, so I will do a quick sketch of one possible idea now</a:t>
            </a:r>
            <a:endParaRPr sz="1100" b="0" i="0" u="none" strike="noStrike" cap="none">
              <a:solidFill>
                <a:schemeClr val="dk1"/>
              </a:solidFill>
              <a:latin typeface="Calibri"/>
              <a:ea typeface="Calibri"/>
              <a:cs typeface="Calibri"/>
              <a:sym typeface="Calibri"/>
            </a:endParaRPr>
          </a:p>
        </p:txBody>
      </p:sp>
      <p:sp>
        <p:nvSpPr>
          <p:cNvPr id="121" name="Google Shape;121;p3"/>
          <p:cNvSpPr txBox="1"/>
          <p:nvPr/>
        </p:nvSpPr>
        <p:spPr>
          <a:xfrm>
            <a:off x="20308" y="4865478"/>
            <a:ext cx="1463700" cy="1277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Calibri"/>
                <a:ea typeface="Calibri"/>
                <a:cs typeface="Calibri"/>
                <a:sym typeface="Calibri"/>
              </a:rPr>
              <a:t>to design and make, but there are many ideas and possibilities for this type of design, so I will do a quick sketch of one possible idea now</a:t>
            </a:r>
            <a:endParaRPr sz="1100" b="0"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475"/>
        <p:cNvGrpSpPr/>
        <p:nvPr/>
      </p:nvGrpSpPr>
      <p:grpSpPr>
        <a:xfrm>
          <a:off x="0" y="0"/>
          <a:ext cx="0" cy="0"/>
          <a:chOff x="0" y="0"/>
          <a:chExt cx="0" cy="0"/>
        </a:xfrm>
      </p:grpSpPr>
      <p:sp>
        <p:nvSpPr>
          <p:cNvPr id="476" name="Google Shape;476;p30"/>
          <p:cNvSpPr txBox="1">
            <a:spLocks noGrp="1"/>
          </p:cNvSpPr>
          <p:nvPr>
            <p:ph type="title"/>
          </p:nvPr>
        </p:nvSpPr>
        <p:spPr>
          <a:xfrm>
            <a:off x="-63734" y="-46182"/>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wood lathe</a:t>
            </a:r>
            <a:endParaRPr/>
          </a:p>
        </p:txBody>
      </p:sp>
      <p:sp>
        <p:nvSpPr>
          <p:cNvPr id="477" name="Google Shape;477;p30"/>
          <p:cNvSpPr txBox="1">
            <a:spLocks noGrp="1"/>
          </p:cNvSpPr>
          <p:nvPr>
            <p:ph type="body" idx="1"/>
          </p:nvPr>
        </p:nvSpPr>
        <p:spPr>
          <a:xfrm>
            <a:off x="-3515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wood lathe to experiment with different woods and try shaping them </a:t>
            </a:r>
            <a:endParaRPr/>
          </a:p>
        </p:txBody>
      </p:sp>
      <p:graphicFrame>
        <p:nvGraphicFramePr>
          <p:cNvPr id="478" name="Google Shape;478;p30"/>
          <p:cNvGraphicFramePr/>
          <p:nvPr/>
        </p:nvGraphicFramePr>
        <p:xfrm>
          <a:off x="2771" y="722376"/>
          <a:ext cx="12193250" cy="61813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758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part of a umbrella pole or part of a chair leg</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905500">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479" name="Google Shape;479;p30"/>
          <p:cNvSpPr txBox="1"/>
          <p:nvPr/>
        </p:nvSpPr>
        <p:spPr>
          <a:xfrm>
            <a:off x="-2042" y="1022588"/>
            <a:ext cx="3612600" cy="341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Monday 14th February, I experimented with the wood lathe, to try to make </a:t>
            </a:r>
            <a:r>
              <a:rPr lang="en-GB" sz="1200" b="0" i="0" u="none" strike="noStrike" cap="none">
                <a:solidFill>
                  <a:srgbClr val="FF0000"/>
                </a:solidFill>
                <a:latin typeface="Calibri"/>
                <a:ea typeface="Calibri"/>
                <a:cs typeface="Calibri"/>
                <a:sym typeface="Calibri"/>
              </a:rPr>
              <a:t>part of a table or chair leg.</a:t>
            </a:r>
            <a:r>
              <a:rPr lang="en-GB" sz="1200" b="0" i="0" u="none" strike="noStrike" cap="none">
                <a:solidFill>
                  <a:schemeClr val="dk1"/>
                </a:solidFill>
                <a:latin typeface="Calibri"/>
                <a:ea typeface="Calibri"/>
                <a:cs typeface="Calibri"/>
                <a:sym typeface="Calibri"/>
              </a:rPr>
              <a:t> Now I initially decided to go with curved steel tubing for legs, but this </a:t>
            </a:r>
            <a:r>
              <a:rPr lang="en-GB" sz="1200" b="0" i="0" u="none" strike="noStrike" cap="none">
                <a:solidFill>
                  <a:srgbClr val="FF0000"/>
                </a:solidFill>
                <a:latin typeface="Calibri"/>
                <a:ea typeface="Calibri"/>
                <a:cs typeface="Calibri"/>
                <a:sym typeface="Calibri"/>
              </a:rPr>
              <a:t>could also be used as the umbrella</a:t>
            </a:r>
            <a:r>
              <a:rPr lang="en-GB" sz="1200" b="0" i="0" u="none" strike="noStrike" cap="none">
                <a:solidFill>
                  <a:schemeClr val="dk1"/>
                </a:solidFill>
                <a:latin typeface="Calibri"/>
                <a:ea typeface="Calibri"/>
                <a:cs typeface="Calibri"/>
                <a:sym typeface="Calibri"/>
              </a:rPr>
              <a:t> pole, and if it isn't, I just wanted to experiment with a different material. So, a few safety precautions here</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the lathe is very dangerous as essentially is a super-fast wood spinning machine that allows the user to create different groves that could fit into hands nicely with things with tools like gauges. It’s a wasting technique that allows you the shave off bits of wood in ways that files and saws can't. Also aprons and </a:t>
            </a:r>
            <a:r>
              <a:rPr lang="en-GB" sz="1200">
                <a:solidFill>
                  <a:schemeClr val="dk1"/>
                </a:solidFill>
                <a:latin typeface="Calibri"/>
                <a:ea typeface="Calibri"/>
                <a:cs typeface="Calibri"/>
                <a:sym typeface="Calibri"/>
              </a:rPr>
              <a:t>goggles</a:t>
            </a:r>
            <a:r>
              <a:rPr lang="en-GB" sz="1200" b="0" i="0" u="none" strike="noStrike" cap="none">
                <a:solidFill>
                  <a:schemeClr val="dk1"/>
                </a:solidFill>
                <a:latin typeface="Calibri"/>
                <a:ea typeface="Calibri"/>
                <a:cs typeface="Calibri"/>
                <a:sym typeface="Calibri"/>
              </a:rPr>
              <a:t> must be worn because as its spinning very fast, you will be sprayed with wood shavings. There are also 3 emergency off buttons so it's easy to shut it off if you're in trouble, one by the foot, knee and hand.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480" name="Google Shape;480;p30" descr="Diagram&#10;&#10;Description automatically generated"/>
          <p:cNvPicPr preferRelativeResize="0"/>
          <p:nvPr/>
        </p:nvPicPr>
        <p:blipFill rotWithShape="1">
          <a:blip r:embed="rId3">
            <a:alphaModFix/>
          </a:blip>
          <a:srcRect/>
          <a:stretch/>
        </p:blipFill>
        <p:spPr>
          <a:xfrm>
            <a:off x="3608032" y="1223488"/>
            <a:ext cx="3002972" cy="2601274"/>
          </a:xfrm>
          <a:prstGeom prst="rect">
            <a:avLst/>
          </a:prstGeom>
          <a:noFill/>
          <a:ln>
            <a:noFill/>
          </a:ln>
        </p:spPr>
      </p:pic>
      <p:sp>
        <p:nvSpPr>
          <p:cNvPr id="481" name="Google Shape;481;p30"/>
          <p:cNvSpPr txBox="1"/>
          <p:nvPr/>
        </p:nvSpPr>
        <p:spPr>
          <a:xfrm>
            <a:off x="73652" y="5658274"/>
            <a:ext cx="12051600" cy="12006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I've learned that the wood lathe can make ergonomic handles, table legs and even an umbrella pole and that it is a really useful machine so if I do choose to make those things out of wood, this is a machine I can definitely use to make it feel as comfortable to hold as possible.</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However, the problem with this is that if I wanted to make 4 legs for a chair, it's very hard to get them to be identical to each other, which is obviously very important</a:t>
            </a:r>
            <a:r>
              <a:rPr lang="en-GB" sz="1200">
                <a:solidFill>
                  <a:srgbClr val="17916F"/>
                </a:solidFill>
                <a:latin typeface="Calibri"/>
                <a:ea typeface="Calibri"/>
                <a:cs typeface="Calibri"/>
                <a:sym typeface="Calibri"/>
              </a:rPr>
              <a:t>, especially</a:t>
            </a:r>
            <a:r>
              <a:rPr lang="en-GB" sz="1200" b="0" i="0" u="none" strike="noStrike" cap="none">
                <a:solidFill>
                  <a:srgbClr val="17916F"/>
                </a:solidFill>
                <a:latin typeface="Calibri"/>
                <a:ea typeface="Calibri"/>
                <a:cs typeface="Calibri"/>
                <a:sym typeface="Calibri"/>
              </a:rPr>
              <a:t> if you wanted to make it for a chair. If I were to use it was a umbrella pole I would possibly have to make 2 separate ones and slot the tray in the middle before finding a way to glue it all together, so if I do use this machine somehow, I need to find a way to combat this problem.</a:t>
            </a:r>
            <a:endParaRPr sz="1200" b="0" i="0" u="none" strike="noStrike" cap="none">
              <a:solidFill>
                <a:srgbClr val="17916F"/>
              </a:solidFill>
              <a:latin typeface="Calibri"/>
              <a:ea typeface="Calibri"/>
              <a:cs typeface="Calibri"/>
              <a:sym typeface="Calibri"/>
            </a:endParaRPr>
          </a:p>
        </p:txBody>
      </p:sp>
      <p:pic>
        <p:nvPicPr>
          <p:cNvPr id="482" name="Google Shape;482;p30"/>
          <p:cNvPicPr preferRelativeResize="0"/>
          <p:nvPr/>
        </p:nvPicPr>
        <p:blipFill rotWithShape="1">
          <a:blip r:embed="rId4">
            <a:alphaModFix/>
          </a:blip>
          <a:srcRect/>
          <a:stretch/>
        </p:blipFill>
        <p:spPr>
          <a:xfrm>
            <a:off x="9552298" y="2734546"/>
            <a:ext cx="2155740" cy="2871267"/>
          </a:xfrm>
          <a:prstGeom prst="rect">
            <a:avLst/>
          </a:prstGeom>
          <a:noFill/>
          <a:ln>
            <a:noFill/>
          </a:ln>
        </p:spPr>
      </p:pic>
      <p:pic>
        <p:nvPicPr>
          <p:cNvPr id="483" name="Google Shape;483;p30" descr="A picture containing indoor&#10;&#10;Description automatically generated"/>
          <p:cNvPicPr preferRelativeResize="0"/>
          <p:nvPr/>
        </p:nvPicPr>
        <p:blipFill rotWithShape="1">
          <a:blip r:embed="rId5">
            <a:alphaModFix/>
          </a:blip>
          <a:srcRect/>
          <a:stretch/>
        </p:blipFill>
        <p:spPr>
          <a:xfrm>
            <a:off x="7262777" y="2734709"/>
            <a:ext cx="1608983" cy="2875121"/>
          </a:xfrm>
          <a:prstGeom prst="rect">
            <a:avLst/>
          </a:prstGeom>
          <a:noFill/>
          <a:ln>
            <a:noFill/>
          </a:ln>
        </p:spPr>
      </p:pic>
      <p:pic>
        <p:nvPicPr>
          <p:cNvPr id="484" name="Google Shape;484;p30" descr="A picture containing dirty&#10;&#10;Description automatically generated"/>
          <p:cNvPicPr preferRelativeResize="0"/>
          <p:nvPr/>
        </p:nvPicPr>
        <p:blipFill rotWithShape="1">
          <a:blip r:embed="rId6">
            <a:alphaModFix/>
          </a:blip>
          <a:srcRect r="288" b="32409"/>
          <a:stretch/>
        </p:blipFill>
        <p:spPr>
          <a:xfrm>
            <a:off x="69436" y="4033828"/>
            <a:ext cx="1304582" cy="1568138"/>
          </a:xfrm>
          <a:prstGeom prst="rect">
            <a:avLst/>
          </a:prstGeom>
          <a:noFill/>
          <a:ln>
            <a:noFill/>
          </a:ln>
        </p:spPr>
      </p:pic>
      <p:sp>
        <p:nvSpPr>
          <p:cNvPr id="485" name="Google Shape;485;p30"/>
          <p:cNvSpPr txBox="1"/>
          <p:nvPr/>
        </p:nvSpPr>
        <p:spPr>
          <a:xfrm>
            <a:off x="1373333" y="3979718"/>
            <a:ext cx="52110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solidFill>
                  <a:schemeClr val="dk1"/>
                </a:solidFill>
                <a:latin typeface="Calibri"/>
                <a:ea typeface="Calibri"/>
                <a:cs typeface="Calibri"/>
                <a:sym typeface="Calibri"/>
              </a:rPr>
              <a:t>I</a:t>
            </a:r>
            <a:r>
              <a:rPr lang="en-GB" sz="1200" b="0" i="0" u="none" strike="noStrike" cap="none">
                <a:solidFill>
                  <a:schemeClr val="dk1"/>
                </a:solidFill>
                <a:latin typeface="Calibri"/>
                <a:ea typeface="Calibri"/>
                <a:cs typeface="Calibri"/>
                <a:sym typeface="Calibri"/>
              </a:rPr>
              <a:t>n order to start I first needed to get a cube piece of wood and hammer in 2 holes for the taper centre to lock into the wood. When that was done, I rested the wood on the tool rest and locked it into place. When it start</a:t>
            </a:r>
            <a:r>
              <a:rPr lang="en-GB" sz="1200">
                <a:solidFill>
                  <a:schemeClr val="dk1"/>
                </a:solidFill>
                <a:latin typeface="Calibri"/>
                <a:ea typeface="Calibri"/>
                <a:cs typeface="Calibri"/>
                <a:sym typeface="Calibri"/>
              </a:rPr>
              <a:t>ed</a:t>
            </a:r>
            <a:r>
              <a:rPr lang="en-GB" sz="1200" b="0" i="0" u="none" strike="noStrike" cap="none">
                <a:solidFill>
                  <a:schemeClr val="dk1"/>
                </a:solidFill>
                <a:latin typeface="Calibri"/>
                <a:ea typeface="Calibri"/>
                <a:cs typeface="Calibri"/>
                <a:sym typeface="Calibri"/>
              </a:rPr>
              <a:t> to spin, I used different shaped gauges to shape it by pushing it at different angles and in different places on the wooden block, side to side. Eventually you end up with a cylinder and it's at that point when you start to make the individual incisions to make it how you want. So, at certain angles and intensities you can easily make the ergonomic indents into the wood</a:t>
            </a:r>
            <a:endParaRPr sz="1200" b="0" i="0" u="none" strike="noStrike" cap="none">
              <a:solidFill>
                <a:schemeClr val="dk1"/>
              </a:solidFill>
              <a:latin typeface="Calibri"/>
              <a:ea typeface="Calibri"/>
              <a:cs typeface="Calibri"/>
              <a:sym typeface="Calibri"/>
            </a:endParaRPr>
          </a:p>
        </p:txBody>
      </p:sp>
      <p:sp>
        <p:nvSpPr>
          <p:cNvPr id="486" name="Google Shape;486;p30"/>
          <p:cNvSpPr txBox="1"/>
          <p:nvPr/>
        </p:nvSpPr>
        <p:spPr>
          <a:xfrm>
            <a:off x="6652405" y="1022639"/>
            <a:ext cx="55380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Once I was happy with the shape and design it was time to sand it. Now instead of taking it off and doing it by band I took advantage of the fact it spins and </a:t>
            </a:r>
            <a:r>
              <a:rPr lang="en-GB" sz="1200" b="0" i="0" u="none" strike="noStrike" cap="none">
                <a:solidFill>
                  <a:srgbClr val="FF0000"/>
                </a:solidFill>
                <a:latin typeface="Calibri"/>
                <a:ea typeface="Calibri"/>
                <a:cs typeface="Calibri"/>
                <a:sym typeface="Calibri"/>
              </a:rPr>
              <a:t>simply push</a:t>
            </a:r>
            <a:r>
              <a:rPr lang="en-GB" sz="1200">
                <a:solidFill>
                  <a:srgbClr val="FF0000"/>
                </a:solidFill>
                <a:latin typeface="Calibri"/>
                <a:ea typeface="Calibri"/>
                <a:cs typeface="Calibri"/>
                <a:sym typeface="Calibri"/>
              </a:rPr>
              <a:t>ed </a:t>
            </a:r>
            <a:r>
              <a:rPr lang="en-GB" sz="1200" b="0" i="0" u="none" strike="noStrike" cap="none">
                <a:solidFill>
                  <a:srgbClr val="FF0000"/>
                </a:solidFill>
                <a:latin typeface="Calibri"/>
                <a:ea typeface="Calibri"/>
                <a:cs typeface="Calibri"/>
                <a:sym typeface="Calibri"/>
              </a:rPr>
              <a:t>sandpaper over each section to sand it efficiently. </a:t>
            </a:r>
            <a:r>
              <a:rPr lang="en-GB" sz="1200">
                <a:solidFill>
                  <a:srgbClr val="FF0000"/>
                </a:solidFill>
                <a:latin typeface="Calibri"/>
                <a:ea typeface="Calibri"/>
                <a:cs typeface="Calibri"/>
                <a:sym typeface="Calibri"/>
              </a:rPr>
              <a:t>W</a:t>
            </a:r>
            <a:r>
              <a:rPr lang="en-GB" sz="1200" b="0" i="0" u="none" strike="noStrike" cap="none">
                <a:solidFill>
                  <a:srgbClr val="FF0000"/>
                </a:solidFill>
                <a:latin typeface="Calibri"/>
                <a:ea typeface="Calibri"/>
                <a:cs typeface="Calibri"/>
                <a:sym typeface="Calibri"/>
              </a:rPr>
              <a:t>hen that was completed I applied varnish on a rag in a similar fashion. I used Danish oil, so it becomes waterproof, and it generally has a nice finish to it</a:t>
            </a:r>
            <a:r>
              <a:rPr lang="en-GB" sz="1200">
                <a:solidFill>
                  <a:srgbClr val="FF0000"/>
                </a:solidFill>
                <a:latin typeface="Calibri"/>
                <a:ea typeface="Calibri"/>
                <a:cs typeface="Calibri"/>
                <a:sym typeface="Calibri"/>
              </a:rPr>
              <a:t>- </a:t>
            </a:r>
            <a:r>
              <a:rPr lang="en-GB" sz="1200" b="0" i="0" u="none" strike="noStrike" cap="none">
                <a:solidFill>
                  <a:srgbClr val="FF0000"/>
                </a:solidFill>
                <a:latin typeface="Calibri"/>
                <a:ea typeface="Calibri"/>
                <a:cs typeface="Calibri"/>
                <a:sym typeface="Calibri"/>
              </a:rPr>
              <a:t>I could use this same finish again in my final product. These are two tricks I could take advantage of if I decide to use the lathe for my own product</a:t>
            </a:r>
            <a:r>
              <a:rPr lang="en-GB" sz="1200" b="0" i="0" u="none" strike="noStrike" cap="none">
                <a:solidFill>
                  <a:schemeClr val="dk1"/>
                </a:solidFill>
                <a:latin typeface="Calibri"/>
                <a:ea typeface="Calibri"/>
                <a:cs typeface="Calibri"/>
                <a:sym typeface="Calibri"/>
              </a:rPr>
              <a: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When </a:t>
            </a:r>
            <a:r>
              <a:rPr lang="en-GB" sz="1200">
                <a:solidFill>
                  <a:schemeClr val="dk1"/>
                </a:solidFill>
                <a:latin typeface="Calibri"/>
                <a:ea typeface="Calibri"/>
                <a:cs typeface="Calibri"/>
                <a:sym typeface="Calibri"/>
              </a:rPr>
              <a:t>it</a:t>
            </a:r>
            <a:r>
              <a:rPr lang="en-GB" sz="1200" b="0" i="0" u="none" strike="noStrike" cap="none">
                <a:solidFill>
                  <a:schemeClr val="dk1"/>
                </a:solidFill>
                <a:latin typeface="Calibri"/>
                <a:ea typeface="Calibri"/>
                <a:cs typeface="Calibri"/>
                <a:sym typeface="Calibri"/>
              </a:rPr>
              <a:t> was complete, I moved the tailstock lock and pushed the </a:t>
            </a:r>
            <a:r>
              <a:rPr lang="en-GB" sz="1200">
                <a:solidFill>
                  <a:schemeClr val="dk1"/>
                </a:solidFill>
                <a:latin typeface="Calibri"/>
                <a:ea typeface="Calibri"/>
                <a:cs typeface="Calibri"/>
                <a:sym typeface="Calibri"/>
              </a:rPr>
              <a:t>tailstock</a:t>
            </a:r>
            <a:r>
              <a:rPr lang="en-GB" sz="1200" b="0" i="0" u="none" strike="noStrike" cap="none">
                <a:solidFill>
                  <a:schemeClr val="dk1"/>
                </a:solidFill>
                <a:latin typeface="Calibri"/>
                <a:ea typeface="Calibri"/>
                <a:cs typeface="Calibri"/>
                <a:sym typeface="Calibri"/>
              </a:rPr>
              <a:t> out the way to unlock it. </a:t>
            </a:r>
            <a:r>
              <a:rPr lang="en-GB" sz="1200">
                <a:solidFill>
                  <a:schemeClr val="dk1"/>
                </a:solidFill>
                <a:latin typeface="Calibri"/>
                <a:ea typeface="Calibri"/>
                <a:cs typeface="Calibri"/>
                <a:sym typeface="Calibri"/>
              </a:rPr>
              <a:t>I then</a:t>
            </a:r>
            <a:r>
              <a:rPr lang="en-GB" sz="1200" b="0" i="0" u="none" strike="noStrike" cap="none">
                <a:solidFill>
                  <a:schemeClr val="dk1"/>
                </a:solidFill>
                <a:latin typeface="Calibri"/>
                <a:ea typeface="Calibri"/>
                <a:cs typeface="Calibri"/>
                <a:sym typeface="Calibri"/>
              </a:rPr>
              <a:t> pulled the design off and was finished</a:t>
            </a:r>
            <a:endParaRPr sz="1400" b="0" i="0" u="none" strike="noStrike" cap="none">
              <a:solidFill>
                <a:schemeClr val="dk1"/>
              </a:solidFill>
              <a:latin typeface="Calibri"/>
              <a:ea typeface="Calibri"/>
              <a:cs typeface="Calibri"/>
              <a:sym typeface="Calibri"/>
            </a:endParaRPr>
          </a:p>
        </p:txBody>
      </p:sp>
      <p:sp>
        <p:nvSpPr>
          <p:cNvPr id="487" name="Google Shape;487;p30"/>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491"/>
        <p:cNvGrpSpPr/>
        <p:nvPr/>
      </p:nvGrpSpPr>
      <p:grpSpPr>
        <a:xfrm>
          <a:off x="0" y="0"/>
          <a:ext cx="0" cy="0"/>
          <a:chOff x="0" y="0"/>
          <a:chExt cx="0" cy="0"/>
        </a:xfrm>
      </p:grpSpPr>
      <p:sp>
        <p:nvSpPr>
          <p:cNvPr id="492" name="Google Shape;492;p31"/>
          <p:cNvSpPr txBox="1">
            <a:spLocks noGrp="1"/>
          </p:cNvSpPr>
          <p:nvPr>
            <p:ph type="title"/>
          </p:nvPr>
        </p:nvSpPr>
        <p:spPr>
          <a:xfrm>
            <a:off x="-16109" y="-65232"/>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vinyl stickers 1</a:t>
            </a:r>
            <a:endParaRPr/>
          </a:p>
        </p:txBody>
      </p:sp>
      <p:sp>
        <p:nvSpPr>
          <p:cNvPr id="493" name="Google Shape;493;p31"/>
          <p:cNvSpPr txBox="1">
            <a:spLocks noGrp="1"/>
          </p:cNvSpPr>
          <p:nvPr>
            <p:ph type="body" idx="1"/>
          </p:nvPr>
        </p:nvSpPr>
        <p:spPr>
          <a:xfrm>
            <a:off x="2941" y="40950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vinyl cutter to make different stickers that I could use in my product </a:t>
            </a:r>
            <a:endParaRPr/>
          </a:p>
        </p:txBody>
      </p:sp>
      <p:graphicFrame>
        <p:nvGraphicFramePr>
          <p:cNvPr id="494" name="Google Shape;494;p31"/>
          <p:cNvGraphicFramePr/>
          <p:nvPr/>
        </p:nvGraphicFramePr>
        <p:xfrm>
          <a:off x="2771" y="722376"/>
          <a:ext cx="12193250" cy="61483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a sticker for my DT folder</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589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495" name="Google Shape;495;p31"/>
          <p:cNvSpPr txBox="1"/>
          <p:nvPr/>
        </p:nvSpPr>
        <p:spPr>
          <a:xfrm>
            <a:off x="35258" y="1026479"/>
            <a:ext cx="2824800" cy="4155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Friday 11th February </a:t>
            </a:r>
            <a:r>
              <a:rPr lang="en-GB" sz="1200">
                <a:solidFill>
                  <a:schemeClr val="dk1"/>
                </a:solidFill>
                <a:latin typeface="Calibri"/>
                <a:ea typeface="Calibri"/>
                <a:cs typeface="Calibri"/>
                <a:sym typeface="Calibri"/>
              </a:rPr>
              <a:t>I</a:t>
            </a:r>
            <a:r>
              <a:rPr lang="en-GB" sz="1200" b="0" i="0" u="none" strike="noStrike" cap="none">
                <a:solidFill>
                  <a:schemeClr val="dk1"/>
                </a:solidFill>
                <a:latin typeface="Calibri"/>
                <a:ea typeface="Calibri"/>
                <a:cs typeface="Calibri"/>
                <a:sym typeface="Calibri"/>
              </a:rPr>
              <a:t> experimented with vinyl stickers, using many different steps in order to make it work. So first on </a:t>
            </a:r>
            <a:r>
              <a:rPr lang="en-GB" sz="1200">
                <a:solidFill>
                  <a:schemeClr val="dk1"/>
                </a:solidFill>
                <a:latin typeface="Calibri"/>
                <a:ea typeface="Calibri"/>
                <a:cs typeface="Calibri"/>
                <a:sym typeface="Calibri"/>
              </a:rPr>
              <a:t>a </a:t>
            </a:r>
            <a:r>
              <a:rPr lang="en-GB" sz="1200" b="0" i="0" u="none" strike="noStrike" cap="none">
                <a:solidFill>
                  <a:schemeClr val="dk1"/>
                </a:solidFill>
                <a:latin typeface="Calibri"/>
                <a:ea typeface="Calibri"/>
                <a:cs typeface="Calibri"/>
                <a:sym typeface="Calibri"/>
              </a:rPr>
              <a:t>software</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I typed the letters I wanted to print off within the grey boundaries so it would cut off properly</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in this case "Leon" to stick on my folder. Then I placed a piece of the vinyl into the vinyl cutter and clamped it into place by the rollers so it would roll the vinyl when it was cutting,</a:t>
            </a:r>
            <a:r>
              <a:rPr lang="en-GB" sz="1200">
                <a:solidFill>
                  <a:schemeClr val="dk1"/>
                </a:solidFill>
                <a:latin typeface="Calibri"/>
                <a:ea typeface="Calibri"/>
                <a:cs typeface="Calibri"/>
                <a:sym typeface="Calibri"/>
              </a:rPr>
              <a:t> which </a:t>
            </a:r>
            <a:r>
              <a:rPr lang="en-GB" sz="1200" b="0" i="0" u="none" strike="noStrike" cap="none">
                <a:solidFill>
                  <a:schemeClr val="dk1"/>
                </a:solidFill>
                <a:latin typeface="Calibri"/>
                <a:ea typeface="Calibri"/>
                <a:cs typeface="Calibri"/>
                <a:sym typeface="Calibri"/>
              </a:rPr>
              <a:t>was very fiddly as it had to be put in perfectly. Then I exported it from the computer to the vinyl cutter and after many failed attempt it finally cut</a:t>
            </a:r>
            <a:r>
              <a:rPr lang="en-GB" sz="1200">
                <a:solidFill>
                  <a:schemeClr val="dk1"/>
                </a:solidFill>
                <a:latin typeface="Calibri"/>
                <a:ea typeface="Calibri"/>
                <a:cs typeface="Calibri"/>
                <a:sym typeface="Calibri"/>
              </a:rPr>
              <a:t>. I then </a:t>
            </a:r>
            <a:r>
              <a:rPr lang="en-GB" sz="1200" b="0" i="0" u="none" strike="noStrike" cap="none">
                <a:solidFill>
                  <a:schemeClr val="dk1"/>
                </a:solidFill>
                <a:latin typeface="Calibri"/>
                <a:ea typeface="Calibri"/>
                <a:cs typeface="Calibri"/>
                <a:sym typeface="Calibri"/>
              </a:rPr>
              <a:t>peeled off the excess from the vinyl, so it left me with the letters. I then realised that instead of wasting material I could use  it as a sticker on another folder as it still would show the "leon", but it would be inverted. I really liked this and might consider this if I decided to make one for my design. </a:t>
            </a:r>
            <a:endParaRPr sz="1400" b="0" i="0" u="none" strike="noStrike" cap="none">
              <a:solidFill>
                <a:srgbClr val="000000"/>
              </a:solidFill>
              <a:latin typeface="Arial"/>
              <a:ea typeface="Arial"/>
              <a:cs typeface="Arial"/>
              <a:sym typeface="Arial"/>
            </a:endParaRPr>
          </a:p>
        </p:txBody>
      </p:sp>
      <p:sp>
        <p:nvSpPr>
          <p:cNvPr id="496" name="Google Shape;496;p31"/>
          <p:cNvSpPr txBox="1"/>
          <p:nvPr/>
        </p:nvSpPr>
        <p:spPr>
          <a:xfrm>
            <a:off x="85414" y="5770516"/>
            <a:ext cx="12017100" cy="10158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 </a:t>
            </a:r>
            <a:endParaRPr sz="1200" b="1"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vinyl stickers can be used to decorate and label things and they usually come out at quite a high quality, so I can use them for my own product somehow, maybe to label different shelves, compartments or wine racks etc.</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I've learned that when exporting the file to the vinyl cutter you have to keep within the boundaries, I learned this the hard way and had to waste some material, which is never a good thing, so if I do it again, I need to double check I do it right to make sure I don’t waste any more material</a:t>
            </a:r>
            <a:endParaRPr sz="1200" b="0" i="0" u="none" strike="noStrike" cap="none">
              <a:solidFill>
                <a:srgbClr val="17916F"/>
              </a:solidFill>
              <a:latin typeface="Calibri"/>
              <a:ea typeface="Calibri"/>
              <a:cs typeface="Calibri"/>
              <a:sym typeface="Calibri"/>
            </a:endParaRPr>
          </a:p>
        </p:txBody>
      </p:sp>
      <p:pic>
        <p:nvPicPr>
          <p:cNvPr id="497" name="Google Shape;497;p31" descr="A picture containing text&#10;&#10;Description automatically generated"/>
          <p:cNvPicPr preferRelativeResize="0"/>
          <p:nvPr/>
        </p:nvPicPr>
        <p:blipFill rotWithShape="1">
          <a:blip r:embed="rId3">
            <a:alphaModFix/>
          </a:blip>
          <a:srcRect/>
          <a:stretch/>
        </p:blipFill>
        <p:spPr>
          <a:xfrm>
            <a:off x="2869836" y="1105177"/>
            <a:ext cx="3118138" cy="2309378"/>
          </a:xfrm>
          <a:prstGeom prst="rect">
            <a:avLst/>
          </a:prstGeom>
          <a:noFill/>
          <a:ln>
            <a:noFill/>
          </a:ln>
        </p:spPr>
      </p:pic>
      <p:pic>
        <p:nvPicPr>
          <p:cNvPr id="498" name="Google Shape;498;p31" descr="A picture containing text&#10;&#10;Description automatically generated"/>
          <p:cNvPicPr preferRelativeResize="0"/>
          <p:nvPr/>
        </p:nvPicPr>
        <p:blipFill rotWithShape="1">
          <a:blip r:embed="rId4">
            <a:alphaModFix/>
          </a:blip>
          <a:srcRect/>
          <a:stretch/>
        </p:blipFill>
        <p:spPr>
          <a:xfrm rot="-5400000">
            <a:off x="3236023" y="2905328"/>
            <a:ext cx="2393025" cy="3104264"/>
          </a:xfrm>
          <a:prstGeom prst="rect">
            <a:avLst/>
          </a:prstGeom>
          <a:noFill/>
          <a:ln>
            <a:noFill/>
          </a:ln>
        </p:spPr>
      </p:pic>
      <p:pic>
        <p:nvPicPr>
          <p:cNvPr id="499" name="Google Shape;499;p31"/>
          <p:cNvPicPr preferRelativeResize="0"/>
          <p:nvPr/>
        </p:nvPicPr>
        <p:blipFill rotWithShape="1">
          <a:blip r:embed="rId5">
            <a:alphaModFix/>
          </a:blip>
          <a:srcRect/>
          <a:stretch/>
        </p:blipFill>
        <p:spPr>
          <a:xfrm rot="10800000">
            <a:off x="6121483" y="2915974"/>
            <a:ext cx="3544164" cy="2635825"/>
          </a:xfrm>
          <a:prstGeom prst="rect">
            <a:avLst/>
          </a:prstGeom>
          <a:noFill/>
          <a:ln>
            <a:noFill/>
          </a:ln>
        </p:spPr>
      </p:pic>
      <p:pic>
        <p:nvPicPr>
          <p:cNvPr id="500" name="Google Shape;500;p31" descr="A picture containing text, indoor&#10;&#10;Description automatically generated"/>
          <p:cNvPicPr preferRelativeResize="0"/>
          <p:nvPr/>
        </p:nvPicPr>
        <p:blipFill rotWithShape="1">
          <a:blip r:embed="rId6">
            <a:alphaModFix/>
          </a:blip>
          <a:srcRect l="-240" t="15404" r="-160"/>
          <a:stretch/>
        </p:blipFill>
        <p:spPr>
          <a:xfrm rot="-5400000">
            <a:off x="9201355" y="2781232"/>
            <a:ext cx="2696911" cy="2978422"/>
          </a:xfrm>
          <a:prstGeom prst="rect">
            <a:avLst/>
          </a:prstGeom>
          <a:noFill/>
          <a:ln>
            <a:noFill/>
          </a:ln>
        </p:spPr>
      </p:pic>
      <p:sp>
        <p:nvSpPr>
          <p:cNvPr id="501" name="Google Shape;501;p31"/>
          <p:cNvSpPr txBox="1"/>
          <p:nvPr/>
        </p:nvSpPr>
        <p:spPr>
          <a:xfrm>
            <a:off x="6092535" y="1026968"/>
            <a:ext cx="60684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Then I wrapped around sticky </a:t>
            </a:r>
            <a:r>
              <a:rPr lang="en-GB" sz="1200">
                <a:solidFill>
                  <a:schemeClr val="dk1"/>
                </a:solidFill>
                <a:latin typeface="Calibri"/>
                <a:ea typeface="Calibri"/>
                <a:cs typeface="Calibri"/>
                <a:sym typeface="Calibri"/>
              </a:rPr>
              <a:t>cling film</a:t>
            </a:r>
            <a:r>
              <a:rPr lang="en-GB" sz="1200" b="0" i="0" u="none" strike="noStrike" cap="none">
                <a:solidFill>
                  <a:schemeClr val="dk1"/>
                </a:solidFill>
                <a:latin typeface="Calibri"/>
                <a:ea typeface="Calibri"/>
                <a:cs typeface="Calibri"/>
                <a:sym typeface="Calibri"/>
              </a:rPr>
              <a:t> and used a rag to press it down so the sticker would be stuck to the clingfilm. </a:t>
            </a:r>
            <a:r>
              <a:rPr lang="en-GB" sz="1200">
                <a:solidFill>
                  <a:schemeClr val="dk1"/>
                </a:solidFill>
                <a:latin typeface="Calibri"/>
                <a:ea typeface="Calibri"/>
                <a:cs typeface="Calibri"/>
                <a:sym typeface="Calibri"/>
              </a:rPr>
              <a:t>T</a:t>
            </a:r>
            <a:r>
              <a:rPr lang="en-GB" sz="1200" b="0" i="0" u="none" strike="noStrike" cap="none">
                <a:solidFill>
                  <a:schemeClr val="dk1"/>
                </a:solidFill>
                <a:latin typeface="Calibri"/>
                <a:ea typeface="Calibri"/>
                <a:cs typeface="Calibri"/>
                <a:sym typeface="Calibri"/>
              </a:rPr>
              <a:t>he reason I did this and not just peel it off straight away is </a:t>
            </a:r>
            <a:r>
              <a:rPr lang="en-GB" sz="1200">
                <a:solidFill>
                  <a:schemeClr val="dk1"/>
                </a:solidFill>
                <a:latin typeface="Calibri"/>
                <a:ea typeface="Calibri"/>
                <a:cs typeface="Calibri"/>
                <a:sym typeface="Calibri"/>
              </a:rPr>
              <a:t>to allow the clingfilm </a:t>
            </a:r>
            <a:r>
              <a:rPr lang="en-GB" sz="1200" b="0" i="0" u="none" strike="noStrike" cap="none">
                <a:solidFill>
                  <a:schemeClr val="dk1"/>
                </a:solidFill>
                <a:latin typeface="Calibri"/>
                <a:ea typeface="Calibri"/>
                <a:cs typeface="Calibri"/>
                <a:sym typeface="Calibri"/>
              </a:rPr>
              <a:t>to be straight when I finally stuck it on. Now that the letter were stuck to the clingfilm, I wrapped the clingfilm around my folder and used the rag to press it down once again so the sticker would be stuck on the folder Then I had to carefully peel the clingfilm off without taking the letters</a:t>
            </a:r>
            <a:r>
              <a:rPr lang="en-GB" sz="1200">
                <a:solidFill>
                  <a:schemeClr val="dk1"/>
                </a:solidFill>
                <a:latin typeface="Calibri"/>
                <a:ea typeface="Calibri"/>
                <a:cs typeface="Calibri"/>
                <a:sym typeface="Calibri"/>
              </a:rPr>
              <a:t> off</a:t>
            </a:r>
            <a:r>
              <a:rPr lang="en-GB" sz="1200" b="0" i="0" u="none" strike="noStrike" cap="none">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which</a:t>
            </a:r>
            <a:r>
              <a:rPr lang="en-GB" sz="1200" b="0" i="0" u="none" strike="noStrike" cap="none">
                <a:solidFill>
                  <a:schemeClr val="dk1"/>
                </a:solidFill>
                <a:latin typeface="Calibri"/>
                <a:ea typeface="Calibri"/>
                <a:cs typeface="Calibri"/>
                <a:sym typeface="Calibri"/>
              </a:rPr>
              <a:t> took many attempts as absolute precision was required but eventually, I managed to do it and used the rag to ensure its flat. Overall, I was very happy with how the turned out and now will try </a:t>
            </a:r>
            <a:r>
              <a:rPr lang="en-GB" sz="1200" b="0" i="0" u="none" strike="noStrike" cap="none">
                <a:solidFill>
                  <a:srgbClr val="FF0000"/>
                </a:solidFill>
                <a:latin typeface="Calibri"/>
                <a:ea typeface="Calibri"/>
                <a:cs typeface="Calibri"/>
                <a:sym typeface="Calibri"/>
              </a:rPr>
              <a:t>2 other things which I could use for my own final product</a:t>
            </a:r>
            <a:r>
              <a:rPr lang="en-GB" sz="1200">
                <a:solidFill>
                  <a:srgbClr val="FF0000"/>
                </a:solidFill>
                <a:latin typeface="Calibri"/>
                <a:ea typeface="Calibri"/>
                <a:cs typeface="Calibri"/>
                <a:sym typeface="Calibri"/>
              </a:rPr>
              <a:t>:</a:t>
            </a:r>
            <a:r>
              <a:rPr lang="en-GB" sz="1200" b="0" i="0" u="none" strike="noStrike" cap="none">
                <a:solidFill>
                  <a:srgbClr val="FF0000"/>
                </a:solidFill>
                <a:latin typeface="Calibri"/>
                <a:ea typeface="Calibri"/>
                <a:cs typeface="Calibri"/>
                <a:sym typeface="Calibri"/>
              </a:rPr>
              <a:t> labels for different compartments and to see if 2 different colours could be used.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2" name="Google Shape;502;p31"/>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506"/>
        <p:cNvGrpSpPr/>
        <p:nvPr/>
      </p:nvGrpSpPr>
      <p:grpSpPr>
        <a:xfrm>
          <a:off x="0" y="0"/>
          <a:ext cx="0" cy="0"/>
          <a:chOff x="0" y="0"/>
          <a:chExt cx="0" cy="0"/>
        </a:xfrm>
      </p:grpSpPr>
      <p:sp>
        <p:nvSpPr>
          <p:cNvPr id="507" name="Google Shape;507;p32"/>
          <p:cNvSpPr txBox="1">
            <a:spLocks noGrp="1"/>
          </p:cNvSpPr>
          <p:nvPr>
            <p:ph type="title"/>
          </p:nvPr>
        </p:nvSpPr>
        <p:spPr>
          <a:xfrm>
            <a:off x="-54209" y="-65232"/>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vinyl stickers 2</a:t>
            </a:r>
            <a:endParaRPr/>
          </a:p>
        </p:txBody>
      </p:sp>
      <p:graphicFrame>
        <p:nvGraphicFramePr>
          <p:cNvPr id="508" name="Google Shape;508;p32"/>
          <p:cNvGraphicFramePr/>
          <p:nvPr/>
        </p:nvGraphicFramePr>
        <p:xfrm>
          <a:off x="2771" y="722376"/>
          <a:ext cx="12193250" cy="61483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Experiments making different stickers</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589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509" name="Google Shape;509;p32"/>
          <p:cNvSpPr txBox="1"/>
          <p:nvPr/>
        </p:nvSpPr>
        <p:spPr>
          <a:xfrm>
            <a:off x="35258" y="1026479"/>
            <a:ext cx="3812100" cy="489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first thing I wanted to try </a:t>
            </a:r>
            <a:r>
              <a:rPr lang="en-GB" sz="1200">
                <a:solidFill>
                  <a:schemeClr val="dk1"/>
                </a:solidFill>
                <a:latin typeface="Calibri"/>
                <a:ea typeface="Calibri"/>
                <a:cs typeface="Calibri"/>
                <a:sym typeface="Calibri"/>
              </a:rPr>
              <a:t>w</a:t>
            </a:r>
            <a:r>
              <a:rPr lang="en-GB" sz="1200" b="0" i="0" u="none" strike="noStrike" cap="none">
                <a:solidFill>
                  <a:schemeClr val="dk1"/>
                </a:solidFill>
                <a:latin typeface="Calibri"/>
                <a:ea typeface="Calibri"/>
                <a:cs typeface="Calibri"/>
                <a:sym typeface="Calibri"/>
              </a:rPr>
              <a:t>as to see if the vinyl sticker would stick onto wood,</a:t>
            </a:r>
            <a:r>
              <a:rPr lang="en-GB" sz="1200" b="0" i="0" u="none" strike="noStrike" cap="none">
                <a:solidFill>
                  <a:srgbClr val="FF0000"/>
                </a:solidFill>
                <a:latin typeface="Calibri"/>
                <a:ea typeface="Calibri"/>
                <a:cs typeface="Calibri"/>
                <a:sym typeface="Calibri"/>
              </a:rPr>
              <a:t> which would represent the shelves in my table in this instance</a:t>
            </a:r>
            <a:r>
              <a:rPr lang="en-GB" sz="1200" b="0" i="0" u="none" strike="noStrike" cap="none">
                <a:solidFill>
                  <a:schemeClr val="dk1"/>
                </a:solidFill>
                <a:latin typeface="Calibri"/>
                <a:ea typeface="Calibri"/>
                <a:cs typeface="Calibri"/>
                <a:sym typeface="Calibri"/>
              </a:rPr>
              <a:t>. So, in the same way as before, I printed the word "plates," peeled off the excess and stuck sticky </a:t>
            </a:r>
            <a:r>
              <a:rPr lang="en-GB" sz="1200">
                <a:solidFill>
                  <a:schemeClr val="dk1"/>
                </a:solidFill>
                <a:latin typeface="Calibri"/>
                <a:ea typeface="Calibri"/>
                <a:cs typeface="Calibri"/>
                <a:sym typeface="Calibri"/>
              </a:rPr>
              <a:t>cling film</a:t>
            </a:r>
            <a:r>
              <a:rPr lang="en-GB" sz="1200" b="0" i="0" u="none" strike="noStrike" cap="none">
                <a:solidFill>
                  <a:schemeClr val="dk1"/>
                </a:solidFill>
                <a:latin typeface="Calibri"/>
                <a:ea typeface="Calibri"/>
                <a:cs typeface="Calibri"/>
                <a:sym typeface="Calibri"/>
              </a:rPr>
              <a:t> on top of it. I made a very crucial mistake, which turned out to be </a:t>
            </a:r>
            <a:r>
              <a:rPr lang="en-GB" sz="1200">
                <a:solidFill>
                  <a:schemeClr val="dk1"/>
                </a:solidFill>
                <a:latin typeface="Calibri"/>
                <a:ea typeface="Calibri"/>
                <a:cs typeface="Calibri"/>
                <a:sym typeface="Calibri"/>
              </a:rPr>
              <a:t>beneficial. A</a:t>
            </a:r>
            <a:r>
              <a:rPr lang="en-GB" sz="1200" b="0" i="0" u="none" strike="noStrike" cap="none">
                <a:solidFill>
                  <a:schemeClr val="dk1"/>
                </a:solidFill>
                <a:latin typeface="Calibri"/>
                <a:ea typeface="Calibri"/>
                <a:cs typeface="Calibri"/>
                <a:sym typeface="Calibri"/>
              </a:rPr>
              <a:t>s I stuck down the sticker onto the wood, I realised it wasn’t sticking, and eventually I figured out that because I hadn't cleaned/wiped the word all the wooden "dirt shaving" on it preventing it being stuck on the actual piece of wood. Initially I didn’t think too much of it but then I realised that </a:t>
            </a:r>
            <a:r>
              <a:rPr lang="en-GB" sz="1200">
                <a:solidFill>
                  <a:schemeClr val="dk1"/>
                </a:solidFill>
                <a:latin typeface="Calibri"/>
                <a:ea typeface="Calibri"/>
                <a:cs typeface="Calibri"/>
                <a:sym typeface="Calibri"/>
              </a:rPr>
              <a:t>I</a:t>
            </a:r>
            <a:r>
              <a:rPr lang="en-GB" sz="1200" b="0" i="0" u="none" strike="noStrike" cap="none">
                <a:solidFill>
                  <a:schemeClr val="dk1"/>
                </a:solidFill>
                <a:latin typeface="Calibri"/>
                <a:ea typeface="Calibri"/>
                <a:cs typeface="Calibri"/>
                <a:sym typeface="Calibri"/>
              </a:rPr>
              <a:t> couldn’t stick that sticker to anything else now as it had lost its stickiness </a:t>
            </a:r>
            <a:r>
              <a:rPr lang="en-GB" sz="1200">
                <a:solidFill>
                  <a:schemeClr val="dk1"/>
                </a:solidFill>
                <a:latin typeface="Calibri"/>
                <a:ea typeface="Calibri"/>
                <a:cs typeface="Calibri"/>
                <a:sym typeface="Calibri"/>
              </a:rPr>
              <a:t>due to the</a:t>
            </a:r>
            <a:r>
              <a:rPr lang="en-GB" sz="1200" b="0" i="0" u="none" strike="noStrike" cap="none">
                <a:solidFill>
                  <a:schemeClr val="dk1"/>
                </a:solidFill>
                <a:latin typeface="Calibri"/>
                <a:ea typeface="Calibri"/>
                <a:cs typeface="Calibri"/>
                <a:sym typeface="Calibri"/>
              </a:rPr>
              <a:t> wooden shavings stuck on it. So, I needed to improvise and find a way around the problem. </a:t>
            </a:r>
            <a:r>
              <a:rPr lang="en-GB" sz="1200">
                <a:solidFill>
                  <a:schemeClr val="dk1"/>
                </a:solidFill>
                <a:latin typeface="Calibri"/>
                <a:ea typeface="Calibri"/>
                <a:cs typeface="Calibri"/>
                <a:sym typeface="Calibri"/>
              </a:rPr>
              <a:t>W</a:t>
            </a:r>
            <a:r>
              <a:rPr lang="en-GB" sz="1200" b="0" i="0" u="none" strike="noStrike" cap="none">
                <a:solidFill>
                  <a:schemeClr val="dk1"/>
                </a:solidFill>
                <a:latin typeface="Calibri"/>
                <a:ea typeface="Calibri"/>
                <a:cs typeface="Calibri"/>
                <a:sym typeface="Calibri"/>
              </a:rPr>
              <a:t>hat I decided to do was cut a similar size of sticky </a:t>
            </a:r>
            <a:r>
              <a:rPr lang="en-GB" sz="1200">
                <a:solidFill>
                  <a:schemeClr val="dk1"/>
                </a:solidFill>
                <a:latin typeface="Calibri"/>
                <a:ea typeface="Calibri"/>
                <a:cs typeface="Calibri"/>
                <a:sym typeface="Calibri"/>
              </a:rPr>
              <a:t>cling film</a:t>
            </a:r>
            <a:r>
              <a:rPr lang="en-GB" sz="1200" b="0" i="0" u="none" strike="noStrike" cap="none">
                <a:solidFill>
                  <a:schemeClr val="dk1"/>
                </a:solidFill>
                <a:latin typeface="Calibri"/>
                <a:ea typeface="Calibri"/>
                <a:cs typeface="Calibri"/>
                <a:sym typeface="Calibri"/>
              </a:rPr>
              <a:t> and stick it to the sticky ends of the sticker so the clingfilm would surround the sticker. Then I cut the clingfilm down to the point where I was left with the just the word lates. This was </a:t>
            </a:r>
            <a:r>
              <a:rPr lang="en-GB" sz="1200">
                <a:solidFill>
                  <a:schemeClr val="dk1"/>
                </a:solidFill>
                <a:latin typeface="Calibri"/>
                <a:ea typeface="Calibri"/>
                <a:cs typeface="Calibri"/>
                <a:sym typeface="Calibri"/>
              </a:rPr>
              <a:t>beneficial</a:t>
            </a:r>
            <a:r>
              <a:rPr lang="en-GB" sz="1200" b="0" i="0" u="none" strike="noStrike" cap="none">
                <a:solidFill>
                  <a:schemeClr val="dk1"/>
                </a:solidFill>
                <a:latin typeface="Calibri"/>
                <a:ea typeface="Calibri"/>
                <a:cs typeface="Calibri"/>
                <a:sym typeface="Calibri"/>
              </a:rPr>
              <a:t> as I quickly realised this type of label ha</a:t>
            </a:r>
            <a:r>
              <a:rPr lang="en-GB" sz="1200">
                <a:solidFill>
                  <a:schemeClr val="dk1"/>
                </a:solidFill>
                <a:latin typeface="Calibri"/>
                <a:ea typeface="Calibri"/>
                <a:cs typeface="Calibri"/>
                <a:sym typeface="Calibri"/>
              </a:rPr>
              <a:t>d</a:t>
            </a:r>
            <a:r>
              <a:rPr lang="en-GB" sz="1200" b="0" i="0" u="none" strike="noStrike" cap="none">
                <a:solidFill>
                  <a:schemeClr val="dk1"/>
                </a:solidFill>
                <a:latin typeface="Calibri"/>
                <a:ea typeface="Calibri"/>
                <a:cs typeface="Calibri"/>
                <a:sym typeface="Calibri"/>
              </a:rPr>
              <a:t> its own advantages</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because it's not actually sticky, it can be removed easily and attached with an adhesive </a:t>
            </a:r>
            <a:r>
              <a:rPr lang="en-GB" sz="1200" b="0" i="0" u="none" strike="noStrike" cap="none">
                <a:solidFill>
                  <a:srgbClr val="FF0000"/>
                </a:solidFill>
                <a:latin typeface="Calibri"/>
                <a:ea typeface="Calibri"/>
                <a:cs typeface="Calibri"/>
                <a:sym typeface="Calibri"/>
              </a:rPr>
              <a:t>onto my shelves</a:t>
            </a:r>
            <a:r>
              <a:rPr lang="en-GB" sz="1200">
                <a:solidFill>
                  <a:srgbClr val="FF0000"/>
                </a:solidFill>
                <a:latin typeface="Calibri"/>
                <a:ea typeface="Calibri"/>
                <a:cs typeface="Calibri"/>
                <a:sym typeface="Calibri"/>
              </a:rPr>
              <a:t>. Alternatively I</a:t>
            </a:r>
            <a:r>
              <a:rPr lang="en-GB" sz="1200" b="0" i="0" u="none" strike="noStrike" cap="none">
                <a:solidFill>
                  <a:srgbClr val="FF0000"/>
                </a:solidFill>
                <a:latin typeface="Calibri"/>
                <a:ea typeface="Calibri"/>
                <a:cs typeface="Calibri"/>
                <a:sym typeface="Calibri"/>
              </a:rPr>
              <a:t> could use my router skills (Slide 28) to make an indent like the coasters (Slide 27) in order to slot the label in it</a:t>
            </a:r>
            <a:r>
              <a:rPr lang="en-GB" sz="1200" b="0" i="0" u="none" strike="noStrike" cap="none">
                <a:solidFill>
                  <a:schemeClr val="dk1"/>
                </a:solidFill>
                <a:latin typeface="Calibri"/>
                <a:ea typeface="Calibri"/>
                <a:cs typeface="Calibri"/>
                <a:sym typeface="Calibri"/>
              </a:rPr>
              <a:t>. So </a:t>
            </a:r>
            <a:r>
              <a:rPr lang="en-GB" sz="1200">
                <a:solidFill>
                  <a:schemeClr val="dk1"/>
                </a:solidFill>
                <a:latin typeface="Calibri"/>
                <a:ea typeface="Calibri"/>
                <a:cs typeface="Calibri"/>
                <a:sym typeface="Calibri"/>
              </a:rPr>
              <a:t>this</a:t>
            </a:r>
            <a:r>
              <a:rPr lang="en-GB" sz="1200" b="0" i="0" u="none" strike="noStrike" cap="none">
                <a:solidFill>
                  <a:schemeClr val="dk1"/>
                </a:solidFill>
                <a:latin typeface="Calibri"/>
                <a:ea typeface="Calibri"/>
                <a:cs typeface="Calibri"/>
                <a:sym typeface="Calibri"/>
              </a:rPr>
              <a:t> mistake did turn out to be a </a:t>
            </a:r>
            <a:r>
              <a:rPr lang="en-GB" sz="1200">
                <a:solidFill>
                  <a:schemeClr val="dk1"/>
                </a:solidFill>
                <a:latin typeface="Calibri"/>
                <a:ea typeface="Calibri"/>
                <a:cs typeface="Calibri"/>
                <a:sym typeface="Calibri"/>
              </a:rPr>
              <a:t>good </a:t>
            </a:r>
            <a:r>
              <a:rPr lang="en-GB" sz="1200" b="0" i="0" u="none" strike="noStrike" cap="none">
                <a:solidFill>
                  <a:schemeClr val="dk1"/>
                </a:solidFill>
                <a:latin typeface="Calibri"/>
                <a:ea typeface="Calibri"/>
                <a:cs typeface="Calibri"/>
                <a:sym typeface="Calibri"/>
              </a:rPr>
              <a:t>accident and I was happy in how it finally turned out.</a:t>
            </a:r>
            <a:endParaRPr sz="1400" b="0" i="0" u="none" strike="noStrike" cap="none">
              <a:solidFill>
                <a:srgbClr val="000000"/>
              </a:solidFill>
              <a:latin typeface="Arial"/>
              <a:ea typeface="Arial"/>
              <a:cs typeface="Arial"/>
              <a:sym typeface="Arial"/>
            </a:endParaRPr>
          </a:p>
        </p:txBody>
      </p:sp>
      <p:sp>
        <p:nvSpPr>
          <p:cNvPr id="510" name="Google Shape;510;p32"/>
          <p:cNvSpPr txBox="1"/>
          <p:nvPr/>
        </p:nvSpPr>
        <p:spPr>
          <a:xfrm>
            <a:off x="85414" y="5952357"/>
            <a:ext cx="120171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 </a:t>
            </a:r>
            <a:endParaRPr sz="1200" b="1"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Thirdly, I now know you can use more than 1 colour to make the words as I've experimented, which makes the whole thing look more attractive especially if the colours go well together</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Finally, from my mistake that wrapping the sticky tape around it is actually quite a nice idea and a different way to label things, in a way that can be taken out and put back on any number of times, or could just slip into different places similar to the coasters</a:t>
            </a:r>
            <a:endParaRPr sz="1200" b="0" i="0" u="none" strike="noStrike" cap="none">
              <a:solidFill>
                <a:srgbClr val="17916F"/>
              </a:solidFill>
              <a:latin typeface="Calibri"/>
              <a:ea typeface="Calibri"/>
              <a:cs typeface="Calibri"/>
              <a:sym typeface="Calibri"/>
            </a:endParaRPr>
          </a:p>
        </p:txBody>
      </p:sp>
      <p:pic>
        <p:nvPicPr>
          <p:cNvPr id="511" name="Google Shape;511;p32" descr="A picture containing letter&#10;&#10;Description automatically generated"/>
          <p:cNvPicPr preferRelativeResize="0"/>
          <p:nvPr/>
        </p:nvPicPr>
        <p:blipFill rotWithShape="1">
          <a:blip r:embed="rId3">
            <a:alphaModFix/>
          </a:blip>
          <a:srcRect/>
          <a:stretch/>
        </p:blipFill>
        <p:spPr>
          <a:xfrm>
            <a:off x="3904596" y="1100847"/>
            <a:ext cx="2223654" cy="1646093"/>
          </a:xfrm>
          <a:prstGeom prst="rect">
            <a:avLst/>
          </a:prstGeom>
          <a:noFill/>
          <a:ln>
            <a:noFill/>
          </a:ln>
        </p:spPr>
      </p:pic>
      <p:pic>
        <p:nvPicPr>
          <p:cNvPr id="512" name="Google Shape;512;p32"/>
          <p:cNvPicPr preferRelativeResize="0"/>
          <p:nvPr/>
        </p:nvPicPr>
        <p:blipFill rotWithShape="1">
          <a:blip r:embed="rId4">
            <a:alphaModFix/>
          </a:blip>
          <a:srcRect/>
          <a:stretch/>
        </p:blipFill>
        <p:spPr>
          <a:xfrm>
            <a:off x="9602279" y="1066211"/>
            <a:ext cx="2355272" cy="1757796"/>
          </a:xfrm>
          <a:prstGeom prst="rect">
            <a:avLst/>
          </a:prstGeom>
          <a:noFill/>
          <a:ln>
            <a:noFill/>
          </a:ln>
        </p:spPr>
      </p:pic>
      <p:pic>
        <p:nvPicPr>
          <p:cNvPr id="513" name="Google Shape;513;p32" descr="A picture containing text&#10;&#10;Description automatically generated"/>
          <p:cNvPicPr preferRelativeResize="0"/>
          <p:nvPr/>
        </p:nvPicPr>
        <p:blipFill rotWithShape="1">
          <a:blip r:embed="rId5">
            <a:alphaModFix/>
          </a:blip>
          <a:srcRect/>
          <a:stretch/>
        </p:blipFill>
        <p:spPr>
          <a:xfrm>
            <a:off x="3887279" y="2668142"/>
            <a:ext cx="2226253" cy="1640034"/>
          </a:xfrm>
          <a:prstGeom prst="rect">
            <a:avLst/>
          </a:prstGeom>
          <a:noFill/>
          <a:ln>
            <a:noFill/>
          </a:ln>
        </p:spPr>
      </p:pic>
      <p:pic>
        <p:nvPicPr>
          <p:cNvPr id="514" name="Google Shape;514;p32"/>
          <p:cNvPicPr preferRelativeResize="0"/>
          <p:nvPr/>
        </p:nvPicPr>
        <p:blipFill rotWithShape="1">
          <a:blip r:embed="rId6">
            <a:alphaModFix/>
          </a:blip>
          <a:srcRect/>
          <a:stretch/>
        </p:blipFill>
        <p:spPr>
          <a:xfrm>
            <a:off x="3822337" y="4118541"/>
            <a:ext cx="2298122" cy="1786371"/>
          </a:xfrm>
          <a:prstGeom prst="rect">
            <a:avLst/>
          </a:prstGeom>
          <a:noFill/>
          <a:ln>
            <a:noFill/>
          </a:ln>
        </p:spPr>
      </p:pic>
      <p:pic>
        <p:nvPicPr>
          <p:cNvPr id="515" name="Google Shape;515;p32" descr="A picture containing text&#10;&#10;Description automatically generated"/>
          <p:cNvPicPr preferRelativeResize="0"/>
          <p:nvPr/>
        </p:nvPicPr>
        <p:blipFill rotWithShape="1">
          <a:blip r:embed="rId7">
            <a:alphaModFix/>
          </a:blip>
          <a:srcRect/>
          <a:stretch/>
        </p:blipFill>
        <p:spPr>
          <a:xfrm>
            <a:off x="9576302" y="2546916"/>
            <a:ext cx="2382115" cy="1793298"/>
          </a:xfrm>
          <a:prstGeom prst="rect">
            <a:avLst/>
          </a:prstGeom>
          <a:noFill/>
          <a:ln>
            <a:noFill/>
          </a:ln>
        </p:spPr>
      </p:pic>
      <p:pic>
        <p:nvPicPr>
          <p:cNvPr id="516" name="Google Shape;516;p32"/>
          <p:cNvPicPr preferRelativeResize="0"/>
          <p:nvPr/>
        </p:nvPicPr>
        <p:blipFill rotWithShape="1">
          <a:blip r:embed="rId8">
            <a:alphaModFix/>
          </a:blip>
          <a:srcRect/>
          <a:stretch/>
        </p:blipFill>
        <p:spPr>
          <a:xfrm>
            <a:off x="9580631" y="4057927"/>
            <a:ext cx="2373456" cy="1798492"/>
          </a:xfrm>
          <a:prstGeom prst="rect">
            <a:avLst/>
          </a:prstGeom>
          <a:noFill/>
          <a:ln>
            <a:noFill/>
          </a:ln>
        </p:spPr>
      </p:pic>
      <p:sp>
        <p:nvSpPr>
          <p:cNvPr id="517" name="Google Shape;517;p32"/>
          <p:cNvSpPr txBox="1"/>
          <p:nvPr/>
        </p:nvSpPr>
        <p:spPr>
          <a:xfrm>
            <a:off x="6213762" y="1026968"/>
            <a:ext cx="3366600" cy="498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second thing I wanted to try was using 2 colours instead of one</a:t>
            </a:r>
            <a:r>
              <a:rPr lang="en-GB" sz="1200">
                <a:solidFill>
                  <a:schemeClr val="dk1"/>
                </a:solidFill>
                <a:latin typeface="Calibri"/>
                <a:ea typeface="Calibri"/>
                <a:cs typeface="Calibri"/>
                <a:sym typeface="Calibri"/>
              </a:rPr>
              <a:t>. There was however, already a </a:t>
            </a:r>
            <a:r>
              <a:rPr lang="en-GB" sz="1200" b="0" i="0" u="none" strike="noStrike" cap="none">
                <a:solidFill>
                  <a:schemeClr val="dk1"/>
                </a:solidFill>
                <a:latin typeface="Calibri"/>
                <a:ea typeface="Calibri"/>
                <a:cs typeface="Calibri"/>
                <a:sym typeface="Calibri"/>
              </a:rPr>
              <a:t>problem because </a:t>
            </a:r>
            <a:r>
              <a:rPr lang="en-GB" sz="1200">
                <a:solidFill>
                  <a:schemeClr val="dk1"/>
                </a:solidFill>
                <a:latin typeface="Calibri"/>
                <a:ea typeface="Calibri"/>
                <a:cs typeface="Calibri"/>
                <a:sym typeface="Calibri"/>
              </a:rPr>
              <a:t>I </a:t>
            </a:r>
            <a:r>
              <a:rPr lang="en-GB" sz="1200" b="0" i="0" u="none" strike="noStrike" cap="none">
                <a:solidFill>
                  <a:schemeClr val="dk1"/>
                </a:solidFill>
                <a:latin typeface="Calibri"/>
                <a:ea typeface="Calibri"/>
                <a:cs typeface="Calibri"/>
                <a:sym typeface="Calibri"/>
              </a:rPr>
              <a:t>would have to do 2 separate prints and then line </a:t>
            </a:r>
            <a:r>
              <a:rPr lang="en-GB" sz="1200">
                <a:solidFill>
                  <a:schemeClr val="dk1"/>
                </a:solidFill>
                <a:latin typeface="Calibri"/>
                <a:ea typeface="Calibri"/>
                <a:cs typeface="Calibri"/>
                <a:sym typeface="Calibri"/>
              </a:rPr>
              <a:t>them</a:t>
            </a:r>
            <a:r>
              <a:rPr lang="en-GB" sz="1200" b="0" i="0" u="none" strike="noStrike" cap="none">
                <a:solidFill>
                  <a:schemeClr val="dk1"/>
                </a:solidFill>
                <a:latin typeface="Calibri"/>
                <a:ea typeface="Calibri"/>
                <a:cs typeface="Calibri"/>
                <a:sym typeface="Calibri"/>
              </a:rPr>
              <a:t> up perfectly</a:t>
            </a:r>
            <a:r>
              <a:rPr lang="en-GB" sz="1200">
                <a:solidFill>
                  <a:schemeClr val="dk1"/>
                </a:solidFill>
                <a:latin typeface="Calibri"/>
                <a:ea typeface="Calibri"/>
                <a:cs typeface="Calibri"/>
                <a:sym typeface="Calibri"/>
              </a:rPr>
              <a:t>. W</a:t>
            </a:r>
            <a:r>
              <a:rPr lang="en-GB" sz="1200" b="0" i="0" u="none" strike="noStrike" cap="none">
                <a:solidFill>
                  <a:schemeClr val="dk1"/>
                </a:solidFill>
                <a:latin typeface="Calibri"/>
                <a:ea typeface="Calibri"/>
                <a:cs typeface="Calibri"/>
                <a:sym typeface="Calibri"/>
              </a:rPr>
              <a:t>hat I did was print the first and third letter of my name in yellow and then the second and fourth in black. I then peeled off the excess and cut each letter individually so there were 4 separate sheets with 4 separate letters. I then lined them together and using sticky tape stuck them in line as best I could whilst quickly putting the sticky cling film over it, so it all stuck together. Then after removing the sticky tape, I had to be very careful because there were a lot of overlapping parts, so peeling off the sticker was difficult, but eventually I got it done. And then because I wanted to take it home, I got another sheet of the greaseproof backing that the vinyl stickers go on, stuck the sticker on it and went home. Then </a:t>
            </a:r>
            <a:r>
              <a:rPr lang="en-GB" sz="1200">
                <a:solidFill>
                  <a:schemeClr val="dk1"/>
                </a:solidFill>
                <a:latin typeface="Calibri"/>
                <a:ea typeface="Calibri"/>
                <a:cs typeface="Calibri"/>
                <a:sym typeface="Calibri"/>
              </a:rPr>
              <a:t>at </a:t>
            </a:r>
            <a:r>
              <a:rPr lang="en-GB" sz="1200" b="0" i="0" u="none" strike="noStrike" cap="none">
                <a:solidFill>
                  <a:schemeClr val="dk1"/>
                </a:solidFill>
                <a:latin typeface="Calibri"/>
                <a:ea typeface="Calibri"/>
                <a:cs typeface="Calibri"/>
                <a:sym typeface="Calibri"/>
              </a:rPr>
              <a:t>home I peeled it back off and using a ruler kept the stickers flat as I peeled off the clingfilm, and it worked </a:t>
            </a:r>
            <a:r>
              <a:rPr lang="en-GB" sz="1200">
                <a:solidFill>
                  <a:schemeClr val="dk1"/>
                </a:solidFill>
                <a:latin typeface="Calibri"/>
                <a:ea typeface="Calibri"/>
                <a:cs typeface="Calibri"/>
                <a:sym typeface="Calibri"/>
              </a:rPr>
              <a:t>effectively</a:t>
            </a:r>
            <a:r>
              <a:rPr lang="en-GB" sz="1200" b="0" i="0" u="none" strike="noStrike" cap="none">
                <a:solidFill>
                  <a:schemeClr val="dk1"/>
                </a:solidFill>
                <a:latin typeface="Calibri"/>
                <a:ea typeface="Calibri"/>
                <a:cs typeface="Calibri"/>
                <a:sym typeface="Calibri"/>
              </a:rPr>
              <a:t>. I am very impressed that this worked so </a:t>
            </a:r>
            <a:r>
              <a:rPr lang="en-GB" sz="1200">
                <a:solidFill>
                  <a:schemeClr val="dk1"/>
                </a:solidFill>
                <a:latin typeface="Calibri"/>
                <a:ea typeface="Calibri"/>
                <a:cs typeface="Calibri"/>
                <a:sym typeface="Calibri"/>
              </a:rPr>
              <a:t>well</a:t>
            </a:r>
            <a:r>
              <a:rPr lang="en-GB" sz="1200" b="0" i="0" u="none" strike="noStrike" cap="none">
                <a:solidFill>
                  <a:schemeClr val="dk1"/>
                </a:solidFill>
                <a:latin typeface="Calibri"/>
                <a:ea typeface="Calibri"/>
                <a:cs typeface="Calibri"/>
                <a:sym typeface="Calibri"/>
              </a:rPr>
              <a:t> and how straight in line it was so </a:t>
            </a:r>
            <a:r>
              <a:rPr lang="en-GB" sz="1200" b="0" i="0" u="none" strike="noStrike" cap="none">
                <a:solidFill>
                  <a:srgbClr val="FF0000"/>
                </a:solidFill>
                <a:latin typeface="Calibri"/>
                <a:ea typeface="Calibri"/>
                <a:cs typeface="Calibri"/>
                <a:sym typeface="Calibri"/>
              </a:rPr>
              <a:t>if I do use vinyl stickers somehow in my product, I will definitely consider mixing 2 colours as it looks better.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32"/>
          <p:cNvSpPr txBox="1"/>
          <p:nvPr/>
        </p:nvSpPr>
        <p:spPr>
          <a:xfrm>
            <a:off x="2941" y="409504"/>
            <a:ext cx="12069000" cy="324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1400"/>
              <a:buFont typeface="Arial"/>
              <a:buNone/>
            </a:pPr>
            <a:r>
              <a:rPr lang="en-GB" sz="1400" b="0" i="0" u="none" strike="noStrike" cap="none">
                <a:solidFill>
                  <a:schemeClr val="lt1"/>
                </a:solidFill>
                <a:latin typeface="Calibri"/>
                <a:ea typeface="Calibri"/>
                <a:cs typeface="Calibri"/>
                <a:sym typeface="Calibri"/>
              </a:rPr>
              <a:t>Aim: Use the vinyl cutter to make different stickers that I could use in my product </a:t>
            </a:r>
            <a:endParaRPr sz="1400" b="0" i="0" u="none" strike="noStrike" cap="none">
              <a:solidFill>
                <a:srgbClr val="000000"/>
              </a:solidFill>
              <a:latin typeface="Arial"/>
              <a:ea typeface="Arial"/>
              <a:cs typeface="Arial"/>
              <a:sym typeface="Arial"/>
            </a:endParaRPr>
          </a:p>
        </p:txBody>
      </p:sp>
      <p:sp>
        <p:nvSpPr>
          <p:cNvPr id="519" name="Google Shape;519;p32"/>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523"/>
        <p:cNvGrpSpPr/>
        <p:nvPr/>
      </p:nvGrpSpPr>
      <p:grpSpPr>
        <a:xfrm>
          <a:off x="0" y="0"/>
          <a:ext cx="0" cy="0"/>
          <a:chOff x="0" y="0"/>
          <a:chExt cx="0" cy="0"/>
        </a:xfrm>
      </p:grpSpPr>
      <p:sp>
        <p:nvSpPr>
          <p:cNvPr id="524" name="Google Shape;524;p33"/>
          <p:cNvSpPr txBox="1">
            <a:spLocks noGrp="1"/>
          </p:cNvSpPr>
          <p:nvPr>
            <p:ph type="title"/>
          </p:nvPr>
        </p:nvSpPr>
        <p:spPr>
          <a:xfrm>
            <a:off x="-54209" y="-46182"/>
            <a:ext cx="96912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High Impact Polystyrene</a:t>
            </a:r>
            <a:endParaRPr/>
          </a:p>
        </p:txBody>
      </p:sp>
      <p:sp>
        <p:nvSpPr>
          <p:cNvPr id="525" name="Google Shape;525;p33"/>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profile cutter and heat press to make different HIPS objects that I could implement in my project </a:t>
            </a:r>
            <a:endParaRPr/>
          </a:p>
        </p:txBody>
      </p:sp>
      <p:graphicFrame>
        <p:nvGraphicFramePr>
          <p:cNvPr id="526" name="Google Shape;526;p33"/>
          <p:cNvGraphicFramePr/>
          <p:nvPr/>
        </p:nvGraphicFramePr>
        <p:xfrm>
          <a:off x="2771" y="722376"/>
          <a:ext cx="12193250" cy="61513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79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a tray and cup holders for my umbrella pole</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400">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527" name="Google Shape;527;p33"/>
          <p:cNvSpPr txBox="1"/>
          <p:nvPr/>
        </p:nvSpPr>
        <p:spPr>
          <a:xfrm>
            <a:off x="1199" y="1024747"/>
            <a:ext cx="4738800" cy="489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Thursday 20th February i experimented with some High impact polystyrene by </a:t>
            </a:r>
            <a:r>
              <a:rPr lang="en-GB" sz="1200" b="0" i="0" u="none" strike="noStrike" cap="none">
                <a:solidFill>
                  <a:srgbClr val="FF0000"/>
                </a:solidFill>
                <a:latin typeface="Calibri"/>
                <a:ea typeface="Calibri"/>
                <a:cs typeface="Calibri"/>
                <a:sym typeface="Calibri"/>
              </a:rPr>
              <a:t>making little cups or trays that I could use to attach to my umbrella pole</a:t>
            </a:r>
            <a:r>
              <a:rPr lang="en-GB" sz="1200" b="0" i="0" u="none" strike="noStrike" cap="none">
                <a:solidFill>
                  <a:schemeClr val="dk1"/>
                </a:solidFill>
                <a:latin typeface="Calibri"/>
                <a:ea typeface="Calibri"/>
                <a:cs typeface="Calibri"/>
                <a:sym typeface="Calibri"/>
              </a:rPr>
              <a:t>. Scrap pieces of HIPS can be fused together through the heat press to make new sheets, that is why the sheet I used have different colours and shapes within it. I first wanted to make a </a:t>
            </a:r>
            <a:r>
              <a:rPr lang="en-GB" sz="1200" b="0" i="0" u="none" strike="noStrike" cap="none">
                <a:solidFill>
                  <a:srgbClr val="FF0000"/>
                </a:solidFill>
                <a:latin typeface="Calibri"/>
                <a:ea typeface="Calibri"/>
                <a:cs typeface="Calibri"/>
                <a:sym typeface="Calibri"/>
              </a:rPr>
              <a:t>cup holder for things like shot glasses that could go onto the tray</a:t>
            </a:r>
            <a:r>
              <a:rPr lang="en-GB" sz="1200" b="0" i="0" u="none" strike="noStrike" cap="none">
                <a:solidFill>
                  <a:schemeClr val="dk1"/>
                </a:solidFill>
                <a:latin typeface="Calibri"/>
                <a:ea typeface="Calibri"/>
                <a:cs typeface="Calibri"/>
                <a:sym typeface="Calibri"/>
              </a:rPr>
              <a:t>, so the plan was to mould the HIPS into a cylinder type shape. Once I selected a sheet and stuck an MDF template to it with sticky tape I began to use the profile cutter to cut around the template. When I had finished, I managed to produce to starfish shape of high impact polystyrene that would be a part of the base of my cup. Then I took the template off and sandwiched the HIPS in 2 pieces of grease paper, so it wouldn’t stick to it too much before putting it in the heat press for 90 seconds, so when I took it out with leather gloves it was flexible. Then I used the mould to put in the flimsy piece of HIPS and pushed it into the mould with a wooden cylinder and let it cool into shape, but I had to be quick as it cools very quickly. After the first attempt, although it was quite successful, I realised how easily the HIPS can fold on top of each other when moulding it and</a:t>
            </a:r>
            <a:r>
              <a:rPr lang="en-GB" sz="1200">
                <a:solidFill>
                  <a:schemeClr val="dk1"/>
                </a:solidFill>
                <a:latin typeface="Calibri"/>
                <a:ea typeface="Calibri"/>
                <a:cs typeface="Calibri"/>
                <a:sym typeface="Calibri"/>
              </a:rPr>
              <a:t> gave</a:t>
            </a:r>
            <a:r>
              <a:rPr lang="en-GB" sz="1200" b="0" i="0" u="none" strike="noStrike" cap="none">
                <a:solidFill>
                  <a:schemeClr val="dk1"/>
                </a:solidFill>
                <a:latin typeface="Calibri"/>
                <a:ea typeface="Calibri"/>
                <a:cs typeface="Calibri"/>
                <a:sym typeface="Calibri"/>
              </a:rPr>
              <a:t> it a second </a:t>
            </a:r>
            <a:r>
              <a:rPr lang="en-GB" sz="1200">
                <a:solidFill>
                  <a:schemeClr val="dk1"/>
                </a:solidFill>
                <a:latin typeface="Calibri"/>
                <a:ea typeface="Calibri"/>
                <a:cs typeface="Calibri"/>
                <a:sym typeface="Calibri"/>
              </a:rPr>
              <a:t>attempt</a:t>
            </a:r>
            <a:r>
              <a:rPr lang="en-GB" sz="1200" b="0" i="0" u="none" strike="noStrike" cap="none">
                <a:solidFill>
                  <a:schemeClr val="dk1"/>
                </a:solidFill>
                <a:latin typeface="Calibri"/>
                <a:ea typeface="Calibri"/>
                <a:cs typeface="Calibri"/>
                <a:sym typeface="Calibri"/>
              </a:rPr>
              <a:t>, but this time to </a:t>
            </a:r>
            <a:r>
              <a:rPr lang="en-GB" sz="1200" b="0" i="0" u="none" strike="noStrike" cap="none">
                <a:solidFill>
                  <a:srgbClr val="FF0000"/>
                </a:solidFill>
                <a:latin typeface="Calibri"/>
                <a:ea typeface="Calibri"/>
                <a:cs typeface="Calibri"/>
                <a:sym typeface="Calibri"/>
              </a:rPr>
              <a:t>make a tray rather than a cup</a:t>
            </a:r>
            <a:r>
              <a:rPr lang="en-GB" sz="1200" b="0" i="0" u="none" strike="noStrike" cap="none">
                <a:solidFill>
                  <a:schemeClr val="dk1"/>
                </a:solidFill>
                <a:latin typeface="Calibri"/>
                <a:ea typeface="Calibri"/>
                <a:cs typeface="Calibri"/>
                <a:sym typeface="Calibri"/>
              </a:rPr>
              <a:t>. So, I followed the same process but this time instead of making the cylinder type shape I just pushed the wooden cylinder down so it would make a tray. This was much more successful, and it </a:t>
            </a:r>
            <a:r>
              <a:rPr lang="en-GB" sz="1200" b="0" i="0" u="none" strike="noStrike" cap="none">
                <a:solidFill>
                  <a:srgbClr val="FF0000"/>
                </a:solidFill>
                <a:latin typeface="Calibri"/>
                <a:ea typeface="Calibri"/>
                <a:cs typeface="Calibri"/>
                <a:sym typeface="Calibri"/>
              </a:rPr>
              <a:t>still looked really colourful, bold and attractive</a:t>
            </a:r>
            <a:r>
              <a:rPr lang="en-GB" sz="1200">
                <a:solidFill>
                  <a:srgbClr val="FF0000"/>
                </a:solidFill>
                <a:latin typeface="Calibri"/>
                <a:ea typeface="Calibri"/>
                <a:cs typeface="Calibri"/>
                <a:sym typeface="Calibri"/>
              </a:rPr>
              <a:t> (</a:t>
            </a:r>
            <a:r>
              <a:rPr lang="en-GB" sz="1200" b="0" i="0" u="none" strike="noStrike" cap="none">
                <a:solidFill>
                  <a:srgbClr val="FF0000"/>
                </a:solidFill>
                <a:latin typeface="Calibri"/>
                <a:ea typeface="Calibri"/>
                <a:cs typeface="Calibri"/>
                <a:sym typeface="Calibri"/>
              </a:rPr>
              <a:t>everything my client is looking for</a:t>
            </a:r>
            <a:r>
              <a:rPr lang="en-GB" sz="1200">
                <a:solidFill>
                  <a:srgbClr val="FF0000"/>
                </a:solidFill>
                <a:latin typeface="Calibri"/>
                <a:ea typeface="Calibri"/>
                <a:cs typeface="Calibri"/>
                <a:sym typeface="Calibri"/>
              </a:rPr>
              <a:t>)</a:t>
            </a:r>
            <a:r>
              <a:rPr lang="en-GB" sz="1200" b="0" i="0" u="none" strike="noStrike" cap="none">
                <a:solidFill>
                  <a:srgbClr val="FF0000"/>
                </a:solidFill>
                <a:latin typeface="Calibri"/>
                <a:ea typeface="Calibri"/>
                <a:cs typeface="Calibri"/>
                <a:sym typeface="Calibri"/>
              </a:rPr>
              <a:t> so I may want to incorporate this somehow as something similar to this tray could be an alternative to a laser cut acrylic tray I initially had planned.</a:t>
            </a:r>
            <a:endParaRPr sz="1400" b="0" i="0" u="none" strike="noStrike" cap="none">
              <a:solidFill>
                <a:srgbClr val="000000"/>
              </a:solidFill>
              <a:latin typeface="Arial"/>
              <a:ea typeface="Arial"/>
              <a:cs typeface="Arial"/>
              <a:sym typeface="Arial"/>
            </a:endParaRPr>
          </a:p>
        </p:txBody>
      </p:sp>
      <p:sp>
        <p:nvSpPr>
          <p:cNvPr id="528" name="Google Shape;528;p33"/>
          <p:cNvSpPr txBox="1"/>
          <p:nvPr/>
        </p:nvSpPr>
        <p:spPr>
          <a:xfrm>
            <a:off x="78535" y="5845637"/>
            <a:ext cx="12042000" cy="10158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 </a:t>
            </a:r>
            <a:endParaRPr sz="1200" b="1"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although this was very successful, I found it quite difficult to mould the hips into shapes and often made accidental folds, I think it would be hard to shape into a tray, but I could use the drill to make a hole in the middle in order to attach it to the umbrella pole.</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 learned that I could use scrap pieces of his to make my own designs, maybe an alternative to the acrylic tray I initially thought of so what I could do it make my own designs with my own colour choices to make the perfect tray, like using the 7 colours of the rainbow, but in order to do this I would need to find the scrap pieces</a:t>
            </a:r>
            <a:endParaRPr sz="1200" b="0" i="0" u="none" strike="noStrike" cap="none">
              <a:solidFill>
                <a:srgbClr val="17916F"/>
              </a:solidFill>
              <a:latin typeface="Calibri"/>
              <a:ea typeface="Calibri"/>
              <a:cs typeface="Calibri"/>
              <a:sym typeface="Calibri"/>
            </a:endParaRPr>
          </a:p>
        </p:txBody>
      </p:sp>
      <p:pic>
        <p:nvPicPr>
          <p:cNvPr id="529" name="Google Shape;529;p33" descr="A picture containing text, indoor, floor, person&#10;&#10;Description automatically generated"/>
          <p:cNvPicPr preferRelativeResize="0"/>
          <p:nvPr/>
        </p:nvPicPr>
        <p:blipFill rotWithShape="1">
          <a:blip r:embed="rId3">
            <a:alphaModFix/>
          </a:blip>
          <a:srcRect/>
          <a:stretch/>
        </p:blipFill>
        <p:spPr>
          <a:xfrm>
            <a:off x="4642266" y="1029248"/>
            <a:ext cx="1738943" cy="2309525"/>
          </a:xfrm>
          <a:prstGeom prst="rect">
            <a:avLst/>
          </a:prstGeom>
          <a:noFill/>
          <a:ln>
            <a:noFill/>
          </a:ln>
        </p:spPr>
      </p:pic>
      <p:pic>
        <p:nvPicPr>
          <p:cNvPr id="530" name="Google Shape;530;p33"/>
          <p:cNvPicPr preferRelativeResize="0"/>
          <p:nvPr/>
        </p:nvPicPr>
        <p:blipFill rotWithShape="1">
          <a:blip r:embed="rId4">
            <a:alphaModFix/>
          </a:blip>
          <a:srcRect/>
          <a:stretch/>
        </p:blipFill>
        <p:spPr>
          <a:xfrm rot="-5400000">
            <a:off x="7261431" y="633271"/>
            <a:ext cx="2322034" cy="3149906"/>
          </a:xfrm>
          <a:prstGeom prst="rect">
            <a:avLst/>
          </a:prstGeom>
          <a:noFill/>
          <a:ln>
            <a:noFill/>
          </a:ln>
        </p:spPr>
      </p:pic>
      <p:pic>
        <p:nvPicPr>
          <p:cNvPr id="531" name="Google Shape;531;p33" descr="A picture containing text, indoor, floor, person&#10;&#10;Description automatically generated"/>
          <p:cNvPicPr preferRelativeResize="0"/>
          <p:nvPr/>
        </p:nvPicPr>
        <p:blipFill rotWithShape="1">
          <a:blip r:embed="rId5">
            <a:alphaModFix/>
          </a:blip>
          <a:srcRect/>
          <a:stretch/>
        </p:blipFill>
        <p:spPr>
          <a:xfrm>
            <a:off x="10402787" y="1054342"/>
            <a:ext cx="1715188" cy="2323526"/>
          </a:xfrm>
          <a:prstGeom prst="rect">
            <a:avLst/>
          </a:prstGeom>
          <a:noFill/>
          <a:ln>
            <a:noFill/>
          </a:ln>
        </p:spPr>
      </p:pic>
      <p:pic>
        <p:nvPicPr>
          <p:cNvPr id="532" name="Google Shape;532;p33" descr="A picture containing text, person, indoor&#10;&#10;Description automatically generated"/>
          <p:cNvPicPr preferRelativeResize="0"/>
          <p:nvPr/>
        </p:nvPicPr>
        <p:blipFill rotWithShape="1">
          <a:blip r:embed="rId6">
            <a:alphaModFix/>
          </a:blip>
          <a:srcRect t="-570" r="17362" b="449"/>
          <a:stretch/>
        </p:blipFill>
        <p:spPr>
          <a:xfrm>
            <a:off x="6727476" y="3510798"/>
            <a:ext cx="1256623" cy="2038234"/>
          </a:xfrm>
          <a:prstGeom prst="rect">
            <a:avLst/>
          </a:prstGeom>
          <a:noFill/>
          <a:ln>
            <a:noFill/>
          </a:ln>
        </p:spPr>
      </p:pic>
      <p:pic>
        <p:nvPicPr>
          <p:cNvPr id="533" name="Google Shape;533;p33" descr="A picture containing floor, indoor, cat, mammal&#10;&#10;Description automatically generated"/>
          <p:cNvPicPr preferRelativeResize="0"/>
          <p:nvPr/>
        </p:nvPicPr>
        <p:blipFill rotWithShape="1">
          <a:blip r:embed="rId7">
            <a:alphaModFix/>
          </a:blip>
          <a:srcRect/>
          <a:stretch/>
        </p:blipFill>
        <p:spPr>
          <a:xfrm>
            <a:off x="4685798" y="3510798"/>
            <a:ext cx="1569215" cy="2074269"/>
          </a:xfrm>
          <a:prstGeom prst="rect">
            <a:avLst/>
          </a:prstGeom>
          <a:noFill/>
          <a:ln>
            <a:noFill/>
          </a:ln>
        </p:spPr>
      </p:pic>
      <p:pic>
        <p:nvPicPr>
          <p:cNvPr id="534" name="Google Shape;534;p33" descr="A picture containing text&#10;&#10;Description automatically generated"/>
          <p:cNvPicPr preferRelativeResize="0"/>
          <p:nvPr/>
        </p:nvPicPr>
        <p:blipFill rotWithShape="1">
          <a:blip r:embed="rId8">
            <a:alphaModFix/>
          </a:blip>
          <a:srcRect/>
          <a:stretch/>
        </p:blipFill>
        <p:spPr>
          <a:xfrm rot="120000">
            <a:off x="8488361" y="3482046"/>
            <a:ext cx="2959635" cy="2101582"/>
          </a:xfrm>
          <a:prstGeom prst="rect">
            <a:avLst/>
          </a:prstGeom>
          <a:noFill/>
          <a:ln>
            <a:noFill/>
          </a:ln>
        </p:spPr>
      </p:pic>
      <p:sp>
        <p:nvSpPr>
          <p:cNvPr id="535" name="Google Shape;535;p33"/>
          <p:cNvSpPr/>
          <p:nvPr/>
        </p:nvSpPr>
        <p:spPr>
          <a:xfrm>
            <a:off x="10007345" y="2053208"/>
            <a:ext cx="438300" cy="3240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6" name="Google Shape;536;p33"/>
          <p:cNvSpPr/>
          <p:nvPr/>
        </p:nvSpPr>
        <p:spPr>
          <a:xfrm>
            <a:off x="6416420" y="2053208"/>
            <a:ext cx="438300" cy="3240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33"/>
          <p:cNvSpPr/>
          <p:nvPr/>
        </p:nvSpPr>
        <p:spPr>
          <a:xfrm rot="10800000">
            <a:off x="8016240" y="4386983"/>
            <a:ext cx="438300" cy="3237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33"/>
          <p:cNvSpPr/>
          <p:nvPr/>
        </p:nvSpPr>
        <p:spPr>
          <a:xfrm rot="10800000">
            <a:off x="6254345" y="4367933"/>
            <a:ext cx="438300" cy="3237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33"/>
          <p:cNvSpPr/>
          <p:nvPr/>
        </p:nvSpPr>
        <p:spPr>
          <a:xfrm rot="10800000">
            <a:off x="11432665" y="3451859"/>
            <a:ext cx="647700" cy="1257300"/>
          </a:xfrm>
          <a:prstGeom prst="bentArrow">
            <a:avLst>
              <a:gd name="adj1" fmla="val 25000"/>
              <a:gd name="adj2" fmla="val 25000"/>
              <a:gd name="adj3" fmla="val 25000"/>
              <a:gd name="adj4" fmla="val 4375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33"/>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544"/>
        <p:cNvGrpSpPr/>
        <p:nvPr/>
      </p:nvGrpSpPr>
      <p:grpSpPr>
        <a:xfrm>
          <a:off x="0" y="0"/>
          <a:ext cx="0" cy="0"/>
          <a:chOff x="0" y="0"/>
          <a:chExt cx="0" cy="0"/>
        </a:xfrm>
      </p:grpSpPr>
      <p:graphicFrame>
        <p:nvGraphicFramePr>
          <p:cNvPr id="545" name="Google Shape;545;p34"/>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Part 1: Using a CNC router</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546" name="Google Shape;546;p34"/>
          <p:cNvSpPr txBox="1"/>
          <p:nvPr/>
        </p:nvSpPr>
        <p:spPr>
          <a:xfrm>
            <a:off x="-14931" y="978319"/>
            <a:ext cx="63738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On Monday 31th February, I started a mini project, that involved me using two different machines. The project was to make a chocolate mould, and first I used the Roto Camm to make the wooden base and then I vacuum formed it.</a:t>
            </a:r>
            <a:endParaRPr sz="1400" b="0" i="0" u="none" strike="noStrike" cap="none">
              <a:solidFill>
                <a:srgbClr val="000000"/>
              </a:solidFill>
              <a:latin typeface="Arial"/>
              <a:ea typeface="Arial"/>
              <a:cs typeface="Arial"/>
              <a:sym typeface="Arial"/>
            </a:endParaRPr>
          </a:p>
        </p:txBody>
      </p:sp>
      <p:sp>
        <p:nvSpPr>
          <p:cNvPr id="547" name="Google Shape;547;p34"/>
          <p:cNvSpPr txBox="1"/>
          <p:nvPr/>
        </p:nvSpPr>
        <p:spPr>
          <a:xfrm>
            <a:off x="-4224" y="1527744"/>
            <a:ext cx="6548700" cy="526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Calibri"/>
                <a:ea typeface="Calibri"/>
                <a:cs typeface="Calibri"/>
                <a:sym typeface="Calibri"/>
              </a:rPr>
              <a:t>So, first I used the CAD software 2D design to create what I wanted to make</a:t>
            </a:r>
            <a:r>
              <a:rPr lang="en-GB" sz="1200" dirty="0">
                <a:latin typeface="Calibri"/>
                <a:ea typeface="Calibri"/>
                <a:cs typeface="Calibri"/>
                <a:sym typeface="Calibri"/>
              </a:rPr>
              <a:t>.</a:t>
            </a:r>
            <a:r>
              <a:rPr lang="en-GB" sz="1200" b="0" i="0" u="none" strike="noStrike" cap="none" dirty="0">
                <a:solidFill>
                  <a:srgbClr val="000000"/>
                </a:solidFill>
                <a:latin typeface="Calibri"/>
                <a:ea typeface="Calibri"/>
                <a:cs typeface="Calibri"/>
                <a:sym typeface="Calibri"/>
              </a:rPr>
              <a:t> I used a hexagon, squashed it and rotated it until I liked the shape and then entered my initials inside it. But then came the tricky bit, I had to change a few things:</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dirty="0">
                <a:solidFill>
                  <a:srgbClr val="000000"/>
                </a:solidFill>
                <a:latin typeface="Calibri"/>
                <a:ea typeface="Calibri"/>
                <a:cs typeface="Calibri"/>
                <a:sym typeface="Calibri"/>
              </a:rPr>
              <a:t>I made the outside lines red because the machine is set up to cut red lines 10mm (which was the thickness of the wood) and the inside bit in blue because the machine is set up to cut blue lines 2mm (so it would make an incision and not cut fully through like the red)</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dirty="0">
                <a:solidFill>
                  <a:srgbClr val="000000"/>
                </a:solidFill>
                <a:latin typeface="Calibri"/>
                <a:ea typeface="Calibri"/>
                <a:cs typeface="Calibri"/>
                <a:sym typeface="Calibri"/>
              </a:rPr>
              <a:t>I used 1mm contour lines on the outside and inside of the shape and letters so the 1mm drill bit would cut it within the boundaries of where I wanted it.</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dirty="0">
                <a:solidFill>
                  <a:srgbClr val="000000"/>
                </a:solidFill>
                <a:latin typeface="Calibri"/>
                <a:ea typeface="Calibri"/>
                <a:cs typeface="Calibri"/>
                <a:sym typeface="Calibri"/>
              </a:rPr>
              <a:t>I then used boundary fill inside the letters contour lines so the machine would go over that bit constantly to make the incision in the letters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Calibri"/>
                <a:ea typeface="Calibri"/>
                <a:cs typeface="Calibri"/>
                <a:sym typeface="Calibri"/>
              </a:rPr>
              <a:t>Once I was done, I had to use a lot of double-sided tape to ensure that it would stick to the base of the roto cam, so it wouldn’t move when the drill bit was making the incisions. This took a very long time to cut because the </a:t>
            </a:r>
            <a:r>
              <a:rPr lang="en-GB" sz="1200" dirty="0">
                <a:latin typeface="Calibri"/>
                <a:ea typeface="Calibri"/>
                <a:cs typeface="Calibri"/>
                <a:sym typeface="Calibri"/>
              </a:rPr>
              <a:t>R</a:t>
            </a:r>
            <a:r>
              <a:rPr lang="en-GB" sz="1200" b="0" i="0" u="none" strike="noStrike" cap="none" dirty="0">
                <a:solidFill>
                  <a:srgbClr val="000000"/>
                </a:solidFill>
                <a:latin typeface="Calibri"/>
                <a:ea typeface="Calibri"/>
                <a:cs typeface="Calibri"/>
                <a:sym typeface="Calibri"/>
              </a:rPr>
              <a:t>oto </a:t>
            </a:r>
            <a:r>
              <a:rPr lang="en-GB" sz="1200" dirty="0" err="1">
                <a:latin typeface="Calibri"/>
                <a:ea typeface="Calibri"/>
                <a:cs typeface="Calibri"/>
                <a:sym typeface="Calibri"/>
              </a:rPr>
              <a:t>C</a:t>
            </a:r>
            <a:r>
              <a:rPr lang="en-GB" sz="1200" b="0" i="0" u="none" strike="noStrike" cap="none" dirty="0" err="1">
                <a:solidFill>
                  <a:srgbClr val="000000"/>
                </a:solidFill>
                <a:latin typeface="Calibri"/>
                <a:ea typeface="Calibri"/>
                <a:cs typeface="Calibri"/>
                <a:sym typeface="Calibri"/>
              </a:rPr>
              <a:t>amm</a:t>
            </a:r>
            <a:r>
              <a:rPr lang="en-GB" sz="1200" b="0" i="0" u="none" strike="noStrike" cap="none" dirty="0">
                <a:solidFill>
                  <a:srgbClr val="000000"/>
                </a:solidFill>
                <a:latin typeface="Calibri"/>
                <a:ea typeface="Calibri"/>
                <a:cs typeface="Calibri"/>
                <a:sym typeface="Calibri"/>
              </a:rPr>
              <a:t> does it very specifically, layer by layer to ensure complete accuracy. But nevertheless, when it was complete, I forced it off, and used sandpaper, to clear off the shavings stuck inside the letters and make the enough edges smooth. Then it was time to use the vacuum former.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Calibri"/>
                <a:ea typeface="Calibri"/>
                <a:cs typeface="Calibri"/>
                <a:sym typeface="Calibri"/>
              </a:rPr>
              <a:t>But first what can I take from this?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Calibri"/>
                <a:ea typeface="Calibri"/>
                <a:cs typeface="Calibri"/>
                <a:sym typeface="Calibri"/>
              </a:rPr>
              <a:t>Well, I've seen that this </a:t>
            </a:r>
            <a:r>
              <a:rPr lang="en-GB" sz="1200" dirty="0">
                <a:latin typeface="Calibri"/>
                <a:ea typeface="Calibri"/>
                <a:cs typeface="Calibri"/>
                <a:sym typeface="Calibri"/>
              </a:rPr>
              <a:t>R</a:t>
            </a:r>
            <a:r>
              <a:rPr lang="en-GB" sz="1200" b="0" i="0" u="none" strike="noStrike" cap="none" dirty="0">
                <a:solidFill>
                  <a:srgbClr val="000000"/>
                </a:solidFill>
                <a:latin typeface="Calibri"/>
                <a:ea typeface="Calibri"/>
                <a:cs typeface="Calibri"/>
                <a:sym typeface="Calibri"/>
              </a:rPr>
              <a:t>oto </a:t>
            </a:r>
            <a:r>
              <a:rPr lang="en-GB" sz="1200" dirty="0" err="1">
                <a:latin typeface="Calibri"/>
                <a:ea typeface="Calibri"/>
                <a:cs typeface="Calibri"/>
                <a:sym typeface="Calibri"/>
              </a:rPr>
              <a:t>C</a:t>
            </a:r>
            <a:r>
              <a:rPr lang="en-GB" sz="1200" b="0" i="0" u="none" strike="noStrike" cap="none" dirty="0" err="1">
                <a:solidFill>
                  <a:srgbClr val="000000"/>
                </a:solidFill>
                <a:latin typeface="Calibri"/>
                <a:ea typeface="Calibri"/>
                <a:cs typeface="Calibri"/>
                <a:sym typeface="Calibri"/>
              </a:rPr>
              <a:t>amm</a:t>
            </a:r>
            <a:r>
              <a:rPr lang="en-GB" sz="1200" b="0" i="0" u="none" strike="noStrike" cap="none" dirty="0">
                <a:solidFill>
                  <a:srgbClr val="000000"/>
                </a:solidFill>
                <a:latin typeface="Calibri"/>
                <a:ea typeface="Calibri"/>
                <a:cs typeface="Calibri"/>
                <a:sym typeface="Calibri"/>
              </a:rPr>
              <a:t> is essentially a CNC Router, a computer numerically controlled router, which means I could </a:t>
            </a:r>
            <a:r>
              <a:rPr lang="en-GB" sz="1200" dirty="0">
                <a:latin typeface="Calibri"/>
                <a:ea typeface="Calibri"/>
                <a:cs typeface="Calibri"/>
                <a:sym typeface="Calibri"/>
              </a:rPr>
              <a:t>incorporate</a:t>
            </a:r>
            <a:r>
              <a:rPr lang="en-GB" sz="1200" b="0" i="0" u="none" strike="noStrike" cap="none" dirty="0">
                <a:solidFill>
                  <a:srgbClr val="000000"/>
                </a:solidFill>
                <a:latin typeface="Calibri"/>
                <a:ea typeface="Calibri"/>
                <a:cs typeface="Calibri"/>
                <a:sym typeface="Calibri"/>
              </a:rPr>
              <a:t> more complex designs into my shelves compared to the hand router, </a:t>
            </a:r>
            <a:r>
              <a:rPr lang="en-GB" sz="1200" dirty="0">
                <a:latin typeface="Calibri"/>
                <a:ea typeface="Calibri"/>
                <a:cs typeface="Calibri"/>
                <a:sym typeface="Calibri"/>
              </a:rPr>
              <a:t>such as</a:t>
            </a:r>
            <a:r>
              <a:rPr lang="en-GB" sz="1200" b="0" i="0" u="none" strike="noStrike" cap="none" dirty="0">
                <a:solidFill>
                  <a:srgbClr val="FF0000"/>
                </a:solidFill>
                <a:latin typeface="Calibri"/>
                <a:ea typeface="Calibri"/>
                <a:cs typeface="Calibri"/>
                <a:sym typeface="Calibri"/>
              </a:rPr>
              <a:t> fancier coaster incisions or incisions made into my shelves that could store on of them. Which I will now explore (on the right-hand side)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Calibri"/>
                <a:ea typeface="Calibri"/>
                <a:cs typeface="Calibri"/>
                <a:sym typeface="Calibri"/>
              </a:rPr>
              <a:t>So, my idea is to make part of the top shelf using the </a:t>
            </a:r>
            <a:r>
              <a:rPr lang="en-GB" sz="1200" dirty="0">
                <a:solidFill>
                  <a:schemeClr val="dk1"/>
                </a:solidFill>
                <a:latin typeface="Calibri"/>
                <a:ea typeface="Calibri"/>
                <a:cs typeface="Calibri"/>
                <a:sym typeface="Calibri"/>
              </a:rPr>
              <a:t>R</a:t>
            </a:r>
            <a:r>
              <a:rPr lang="en-GB" sz="1200" b="0" i="0" u="none" strike="noStrike" cap="none" dirty="0">
                <a:solidFill>
                  <a:schemeClr val="dk1"/>
                </a:solidFill>
                <a:latin typeface="Calibri"/>
                <a:ea typeface="Calibri"/>
                <a:cs typeface="Calibri"/>
                <a:sym typeface="Calibri"/>
              </a:rPr>
              <a:t>oto </a:t>
            </a:r>
            <a:r>
              <a:rPr lang="en-GB" sz="1200" dirty="0" err="1">
                <a:solidFill>
                  <a:schemeClr val="dk1"/>
                </a:solidFill>
                <a:latin typeface="Calibri"/>
                <a:ea typeface="Calibri"/>
                <a:cs typeface="Calibri"/>
                <a:sym typeface="Calibri"/>
              </a:rPr>
              <a:t>C</a:t>
            </a:r>
            <a:r>
              <a:rPr lang="en-GB" sz="1200" b="0" i="0" u="none" strike="noStrike" cap="none" dirty="0" err="1">
                <a:solidFill>
                  <a:schemeClr val="dk1"/>
                </a:solidFill>
                <a:latin typeface="Calibri"/>
                <a:ea typeface="Calibri"/>
                <a:cs typeface="Calibri"/>
                <a:sym typeface="Calibri"/>
              </a:rPr>
              <a:t>amm</a:t>
            </a:r>
            <a:r>
              <a:rPr lang="en-GB" sz="1200" b="0" i="0" u="none" strike="noStrike" cap="none" dirty="0">
                <a:solidFill>
                  <a:schemeClr val="dk1"/>
                </a:solidFill>
                <a:latin typeface="Calibri"/>
                <a:ea typeface="Calibri"/>
                <a:cs typeface="Calibri"/>
                <a:sym typeface="Calibri"/>
              </a:rPr>
              <a:t> on </a:t>
            </a:r>
            <a:r>
              <a:rPr lang="en-GB" sz="1200" b="0" i="0" u="none" strike="noStrike" cap="none" dirty="0" err="1">
                <a:solidFill>
                  <a:schemeClr val="dk1"/>
                </a:solidFill>
                <a:latin typeface="Calibri"/>
                <a:ea typeface="Calibri"/>
                <a:cs typeface="Calibri"/>
                <a:sym typeface="Calibri"/>
              </a:rPr>
              <a:t>mdf</a:t>
            </a:r>
            <a:r>
              <a:rPr lang="en-GB" sz="1200" b="0" i="0" u="none" strike="noStrike" cap="none" dirty="0">
                <a:solidFill>
                  <a:schemeClr val="dk1"/>
                </a:solidFill>
                <a:latin typeface="Calibri"/>
                <a:ea typeface="Calibri"/>
                <a:cs typeface="Calibri"/>
                <a:sym typeface="Calibri"/>
              </a:rPr>
              <a:t>, </a:t>
            </a:r>
            <a:r>
              <a:rPr lang="en-GB" sz="1200" b="0" i="0" u="none" strike="noStrike" cap="none" dirty="0">
                <a:solidFill>
                  <a:srgbClr val="FF0000"/>
                </a:solidFill>
                <a:latin typeface="Calibri"/>
                <a:ea typeface="Calibri"/>
                <a:cs typeface="Calibri"/>
                <a:sym typeface="Calibri"/>
              </a:rPr>
              <a:t>with an incision into it that could fit one of the little pieces I made on the sublimation printing slide (slide 28), similar to what I could do on a shelf</a:t>
            </a:r>
            <a:r>
              <a:rPr lang="en-GB" sz="1200" b="0" i="0" u="none" strike="noStrike" cap="none" dirty="0">
                <a:solidFill>
                  <a:schemeClr val="dk1"/>
                </a:solidFill>
                <a:latin typeface="Calibri"/>
                <a:ea typeface="Calibri"/>
                <a:cs typeface="Calibri"/>
                <a:sym typeface="Calibri"/>
              </a:rPr>
              <a:t>. So firstly, I drew what I needed to make on 2D design to help me visualize it better, then when it came to making the design on the CAD software it was very easy. So, I sent it through to the CNC router to cut the piece of MDF . Once it was done, and </a:t>
            </a:r>
            <a:r>
              <a:rPr lang="en-GB" sz="1200" dirty="0">
                <a:solidFill>
                  <a:schemeClr val="dk1"/>
                </a:solidFill>
                <a:latin typeface="Calibri"/>
                <a:ea typeface="Calibri"/>
                <a:cs typeface="Calibri"/>
                <a:sym typeface="Calibri"/>
              </a:rPr>
              <a:t>a</a:t>
            </a:r>
            <a:r>
              <a:rPr lang="en-GB" sz="1200" b="0" i="0" u="none" strike="noStrike" cap="none" dirty="0">
                <a:solidFill>
                  <a:schemeClr val="dk1"/>
                </a:solidFill>
                <a:latin typeface="Calibri"/>
                <a:ea typeface="Calibri"/>
                <a:cs typeface="Calibri"/>
                <a:sym typeface="Calibri"/>
              </a:rPr>
              <a:t>fter a quick sanding, I fitted the sublimation printed piece into the slot and it fitted perfectly. My other idea was to make an MDF template so I could </a:t>
            </a:r>
            <a:r>
              <a:rPr lang="en-GB" sz="1200" b="0" i="0" u="none" strike="noStrike" cap="none" dirty="0">
                <a:solidFill>
                  <a:srgbClr val="FF0000"/>
                </a:solidFill>
                <a:latin typeface="Calibri"/>
                <a:ea typeface="Calibri"/>
                <a:cs typeface="Calibri"/>
                <a:sym typeface="Calibri"/>
              </a:rPr>
              <a:t>vacuum form a tray for my umbrella</a:t>
            </a:r>
            <a:r>
              <a:rPr lang="en-GB" sz="1200" dirty="0">
                <a:solidFill>
                  <a:schemeClr val="dk1"/>
                </a:solidFill>
                <a:latin typeface="Calibri"/>
                <a:ea typeface="Calibri"/>
                <a:cs typeface="Calibri"/>
                <a:sym typeface="Calibri"/>
              </a:rPr>
              <a:t>. I</a:t>
            </a:r>
            <a:r>
              <a:rPr lang="en-GB" sz="1200" b="0" i="0" u="none" strike="noStrike" cap="none" dirty="0">
                <a:solidFill>
                  <a:schemeClr val="dk1"/>
                </a:solidFill>
                <a:latin typeface="Calibri"/>
                <a:ea typeface="Calibri"/>
                <a:cs typeface="Calibri"/>
                <a:sym typeface="Calibri"/>
              </a:rPr>
              <a:t> followed the same process of the first idea and now I was ready to use the vacuum former for the next step. </a:t>
            </a:r>
            <a:endParaRPr sz="1400" b="0" i="0" u="none" strike="noStrike" cap="none" dirty="0">
              <a:solidFill>
                <a:srgbClr val="000000"/>
              </a:solidFill>
              <a:latin typeface="Arial"/>
              <a:ea typeface="Arial"/>
              <a:cs typeface="Arial"/>
              <a:sym typeface="Arial"/>
            </a:endParaRPr>
          </a:p>
        </p:txBody>
      </p:sp>
      <p:pic>
        <p:nvPicPr>
          <p:cNvPr id="548" name="Google Shape;548;p34" descr="A picture containing text, indoor, computer, desk&#10;&#10;Description automatically generated"/>
          <p:cNvPicPr preferRelativeResize="0"/>
          <p:nvPr/>
        </p:nvPicPr>
        <p:blipFill rotWithShape="1">
          <a:blip r:embed="rId3">
            <a:alphaModFix/>
          </a:blip>
          <a:srcRect/>
          <a:stretch/>
        </p:blipFill>
        <p:spPr>
          <a:xfrm>
            <a:off x="6884792" y="1132921"/>
            <a:ext cx="2144722" cy="1612049"/>
          </a:xfrm>
          <a:prstGeom prst="rect">
            <a:avLst/>
          </a:prstGeom>
          <a:noFill/>
          <a:ln>
            <a:noFill/>
          </a:ln>
        </p:spPr>
      </p:pic>
      <p:pic>
        <p:nvPicPr>
          <p:cNvPr id="549" name="Google Shape;549;p34"/>
          <p:cNvPicPr preferRelativeResize="0"/>
          <p:nvPr/>
        </p:nvPicPr>
        <p:blipFill rotWithShape="1">
          <a:blip r:embed="rId4">
            <a:alphaModFix/>
          </a:blip>
          <a:srcRect l="9345" r="28228"/>
          <a:stretch/>
        </p:blipFill>
        <p:spPr>
          <a:xfrm rot="5400000">
            <a:off x="7065687" y="4756590"/>
            <a:ext cx="1783359" cy="2146454"/>
          </a:xfrm>
          <a:prstGeom prst="rect">
            <a:avLst/>
          </a:prstGeom>
          <a:noFill/>
          <a:ln>
            <a:noFill/>
          </a:ln>
        </p:spPr>
      </p:pic>
      <p:pic>
        <p:nvPicPr>
          <p:cNvPr id="550" name="Google Shape;550;p34" descr="A picture containing text, electronics, display, computer&#10;&#10;Description automatically generated"/>
          <p:cNvPicPr preferRelativeResize="0"/>
          <p:nvPr/>
        </p:nvPicPr>
        <p:blipFill rotWithShape="1">
          <a:blip r:embed="rId5">
            <a:alphaModFix/>
          </a:blip>
          <a:srcRect b="51893"/>
          <a:stretch/>
        </p:blipFill>
        <p:spPr>
          <a:xfrm>
            <a:off x="9426035" y="1143102"/>
            <a:ext cx="2571751" cy="1622891"/>
          </a:xfrm>
          <a:prstGeom prst="rect">
            <a:avLst/>
          </a:prstGeom>
          <a:noFill/>
          <a:ln>
            <a:noFill/>
          </a:ln>
        </p:spPr>
      </p:pic>
      <p:pic>
        <p:nvPicPr>
          <p:cNvPr id="551" name="Google Shape;551;p34" descr="A picture containing indoor, wooden&#10;&#10;Description automatically generated"/>
          <p:cNvPicPr preferRelativeResize="0"/>
          <p:nvPr/>
        </p:nvPicPr>
        <p:blipFill rotWithShape="1">
          <a:blip r:embed="rId6">
            <a:alphaModFix/>
          </a:blip>
          <a:srcRect/>
          <a:stretch/>
        </p:blipFill>
        <p:spPr>
          <a:xfrm>
            <a:off x="9396351" y="4301742"/>
            <a:ext cx="2563257" cy="2326511"/>
          </a:xfrm>
          <a:prstGeom prst="rect">
            <a:avLst/>
          </a:prstGeom>
          <a:noFill/>
          <a:ln>
            <a:noFill/>
          </a:ln>
        </p:spPr>
      </p:pic>
      <p:pic>
        <p:nvPicPr>
          <p:cNvPr id="552" name="Google Shape;552;p34"/>
          <p:cNvPicPr preferRelativeResize="0"/>
          <p:nvPr/>
        </p:nvPicPr>
        <p:blipFill rotWithShape="1">
          <a:blip r:embed="rId7">
            <a:alphaModFix/>
          </a:blip>
          <a:srcRect/>
          <a:stretch/>
        </p:blipFill>
        <p:spPr>
          <a:xfrm>
            <a:off x="10558287" y="4866931"/>
            <a:ext cx="1028700" cy="1066800"/>
          </a:xfrm>
          <a:prstGeom prst="rect">
            <a:avLst/>
          </a:prstGeom>
          <a:noFill/>
          <a:ln>
            <a:noFill/>
          </a:ln>
        </p:spPr>
      </p:pic>
      <p:pic>
        <p:nvPicPr>
          <p:cNvPr id="553" name="Google Shape;553;p34"/>
          <p:cNvPicPr preferRelativeResize="0"/>
          <p:nvPr/>
        </p:nvPicPr>
        <p:blipFill rotWithShape="1">
          <a:blip r:embed="rId8">
            <a:alphaModFix/>
          </a:blip>
          <a:srcRect/>
          <a:stretch/>
        </p:blipFill>
        <p:spPr>
          <a:xfrm>
            <a:off x="6881526" y="3034629"/>
            <a:ext cx="2155979" cy="1644269"/>
          </a:xfrm>
          <a:prstGeom prst="rect">
            <a:avLst/>
          </a:prstGeom>
          <a:noFill/>
          <a:ln>
            <a:noFill/>
          </a:ln>
        </p:spPr>
      </p:pic>
      <p:pic>
        <p:nvPicPr>
          <p:cNvPr id="554" name="Google Shape;554;p34" descr="A picture containing text, electronics, display, computer&#10;&#10;Description automatically generated"/>
          <p:cNvPicPr preferRelativeResize="0"/>
          <p:nvPr/>
        </p:nvPicPr>
        <p:blipFill rotWithShape="1">
          <a:blip r:embed="rId5">
            <a:alphaModFix/>
          </a:blip>
          <a:srcRect t="62988" r="51800" b="16488"/>
          <a:stretch/>
        </p:blipFill>
        <p:spPr>
          <a:xfrm>
            <a:off x="9398493" y="3043512"/>
            <a:ext cx="2569831" cy="1461151"/>
          </a:xfrm>
          <a:prstGeom prst="rect">
            <a:avLst/>
          </a:prstGeom>
          <a:noFill/>
          <a:ln>
            <a:noFill/>
          </a:ln>
        </p:spPr>
      </p:pic>
      <p:sp>
        <p:nvSpPr>
          <p:cNvPr id="555" name="Google Shape;555;p34"/>
          <p:cNvSpPr txBox="1"/>
          <p:nvPr/>
        </p:nvSpPr>
        <p:spPr>
          <a:xfrm>
            <a:off x="-12809" y="-902164"/>
            <a:ext cx="13276500" cy="2461500"/>
          </a:xfrm>
          <a:prstGeom prst="rect">
            <a:avLst/>
          </a:prstGeom>
          <a:noFill/>
          <a:ln>
            <a:noFill/>
          </a:ln>
        </p:spPr>
        <p:txBody>
          <a:bodyPr spcFirstLastPara="1" wrap="square" lIns="91425" tIns="45700" rIns="91425" bIns="45700" anchor="ctr" anchorCtr="0">
            <a:normAutofit fontScale="97500"/>
          </a:bodyPr>
          <a:lstStyle/>
          <a:p>
            <a:pPr marL="0" marR="0" lvl="0" indent="0" algn="l" rtl="0">
              <a:lnSpc>
                <a:spcPct val="90000"/>
              </a:lnSpc>
              <a:spcBef>
                <a:spcPts val="0"/>
              </a:spcBef>
              <a:spcAft>
                <a:spcPts val="0"/>
              </a:spcAft>
              <a:buClr>
                <a:schemeClr val="lt1"/>
              </a:buClr>
              <a:buSzPct val="100000"/>
              <a:buFont typeface="Calibri"/>
              <a:buNone/>
            </a:pPr>
            <a:r>
              <a:rPr lang="en-GB" sz="3700" b="0" i="0" u="none" strike="noStrike" cap="none">
                <a:solidFill>
                  <a:schemeClr val="lt1"/>
                </a:solidFill>
                <a:latin typeface="Calibri"/>
                <a:ea typeface="Calibri"/>
                <a:cs typeface="Calibri"/>
                <a:sym typeface="Calibri"/>
              </a:rPr>
              <a:t>Experimenting with the CNC router and Vacuum former</a:t>
            </a:r>
            <a:r>
              <a:rPr lang="en-GB" sz="3600" b="0" i="0" u="none" strike="noStrike" cap="none">
                <a:solidFill>
                  <a:schemeClr val="lt1"/>
                </a:solidFill>
                <a:latin typeface="Calibri"/>
                <a:ea typeface="Calibri"/>
                <a:cs typeface="Calibri"/>
                <a:sym typeface="Calibri"/>
              </a:rPr>
              <a:t> </a:t>
            </a:r>
            <a:br>
              <a:rPr lang="en-GB" sz="3600" b="0" i="0" u="none" strike="noStrike" cap="none">
                <a:solidFill>
                  <a:schemeClr val="lt1"/>
                </a:solidFill>
                <a:latin typeface="Calibri"/>
                <a:ea typeface="Calibri"/>
                <a:cs typeface="Calibri"/>
                <a:sym typeface="Calibri"/>
              </a:rPr>
            </a:br>
            <a:r>
              <a:rPr lang="en-GB" sz="1400" b="0" i="0" u="none" strike="noStrike" cap="none">
                <a:solidFill>
                  <a:schemeClr val="lt1"/>
                </a:solidFill>
                <a:latin typeface="Calibri"/>
                <a:ea typeface="Calibri"/>
                <a:cs typeface="Calibri"/>
                <a:sym typeface="Calibri"/>
              </a:rPr>
              <a:t>Aim: To use the machinery to make a different components of my product</a:t>
            </a:r>
            <a:endParaRPr sz="1400" b="0" i="0" u="none" strike="noStrike" cap="none">
              <a:solidFill>
                <a:srgbClr val="000000"/>
              </a:solidFill>
              <a:latin typeface="Arial"/>
              <a:ea typeface="Arial"/>
              <a:cs typeface="Arial"/>
              <a:sym typeface="Arial"/>
            </a:endParaRPr>
          </a:p>
        </p:txBody>
      </p:sp>
      <p:sp>
        <p:nvSpPr>
          <p:cNvPr id="556" name="Google Shape;556;p34"/>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560"/>
        <p:cNvGrpSpPr/>
        <p:nvPr/>
      </p:nvGrpSpPr>
      <p:grpSpPr>
        <a:xfrm>
          <a:off x="0" y="0"/>
          <a:ext cx="0" cy="0"/>
          <a:chOff x="0" y="0"/>
          <a:chExt cx="0" cy="0"/>
        </a:xfrm>
      </p:grpSpPr>
      <p:sp>
        <p:nvSpPr>
          <p:cNvPr id="561" name="Google Shape;561;p35"/>
          <p:cNvSpPr txBox="1">
            <a:spLocks noGrp="1"/>
          </p:cNvSpPr>
          <p:nvPr>
            <p:ph type="title"/>
          </p:nvPr>
        </p:nvSpPr>
        <p:spPr>
          <a:xfrm>
            <a:off x="-37591" y="-661945"/>
            <a:ext cx="13246500" cy="1932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CNC router and Vacuum former </a:t>
            </a:r>
            <a:br>
              <a:rPr lang="en-GB" sz="3600"/>
            </a:br>
            <a:r>
              <a:rPr lang="en-GB" sz="1400"/>
              <a:t>Aim: To use the machinery to make a different components of my product</a:t>
            </a:r>
            <a:endParaRPr/>
          </a:p>
        </p:txBody>
      </p:sp>
      <p:graphicFrame>
        <p:nvGraphicFramePr>
          <p:cNvPr id="562" name="Google Shape;562;p35"/>
          <p:cNvGraphicFramePr/>
          <p:nvPr/>
        </p:nvGraphicFramePr>
        <p:xfrm>
          <a:off x="2771" y="722376"/>
          <a:ext cx="12193250" cy="61392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754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Part 2: Using the vacuum former</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563" name="Google Shape;563;p35"/>
          <p:cNvSpPr txBox="1"/>
          <p:nvPr/>
        </p:nvSpPr>
        <p:spPr>
          <a:xfrm>
            <a:off x="-40950" y="967725"/>
            <a:ext cx="5289900" cy="600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I've done the </a:t>
            </a:r>
            <a:r>
              <a:rPr lang="en-GB" sz="1200">
                <a:solidFill>
                  <a:schemeClr val="dk1"/>
                </a:solidFill>
                <a:latin typeface="Calibri"/>
                <a:ea typeface="Calibri"/>
                <a:cs typeface="Calibri"/>
                <a:sym typeface="Calibri"/>
              </a:rPr>
              <a:t>first</a:t>
            </a:r>
            <a:r>
              <a:rPr lang="en-GB" sz="1200" b="0" i="0" u="none" strike="noStrike" cap="none">
                <a:solidFill>
                  <a:schemeClr val="dk1"/>
                </a:solidFill>
                <a:latin typeface="Calibri"/>
                <a:ea typeface="Calibri"/>
                <a:cs typeface="Calibri"/>
                <a:sym typeface="Calibri"/>
              </a:rPr>
              <a:t> part of my design, which was to make the wooden mold, it was time to use the vacuum former to make the plastic mold. So first I turned it on and waited 10 to 15 minutes for it to heat up. I then put my wooden mold into the vacuum former and lowered it with the lever on the right. I then took off the protective layer and clamped the plastic into place on the top so it wouldn’t move. </a:t>
            </a:r>
            <a:r>
              <a:rPr lang="en-GB" sz="1200">
                <a:solidFill>
                  <a:schemeClr val="dk1"/>
                </a:solidFill>
                <a:latin typeface="Calibri"/>
                <a:ea typeface="Calibri"/>
                <a:cs typeface="Calibri"/>
                <a:sym typeface="Calibri"/>
              </a:rPr>
              <a:t>Then I </a:t>
            </a:r>
            <a:r>
              <a:rPr lang="en-GB" sz="1200" b="0" i="0" u="none" strike="noStrike" cap="none">
                <a:solidFill>
                  <a:schemeClr val="dk1"/>
                </a:solidFill>
                <a:latin typeface="Calibri"/>
                <a:ea typeface="Calibri"/>
                <a:cs typeface="Calibri"/>
                <a:sym typeface="Calibri"/>
              </a:rPr>
              <a:t>pulled the heater so it covered it all. After about 1 min</a:t>
            </a:r>
            <a:r>
              <a:rPr lang="en-GB" sz="1200">
                <a:solidFill>
                  <a:schemeClr val="dk1"/>
                </a:solidFill>
                <a:latin typeface="Calibri"/>
                <a:ea typeface="Calibri"/>
                <a:cs typeface="Calibri"/>
                <a:sym typeface="Calibri"/>
              </a:rPr>
              <a:t>ute </a:t>
            </a:r>
            <a:r>
              <a:rPr lang="en-GB" sz="1200" b="0" i="0" u="none" strike="noStrike" cap="none">
                <a:solidFill>
                  <a:schemeClr val="dk1"/>
                </a:solidFill>
                <a:latin typeface="Calibri"/>
                <a:ea typeface="Calibri"/>
                <a:cs typeface="Calibri"/>
                <a:sym typeface="Calibri"/>
              </a:rPr>
              <a:t>the plastic was flimsy</a:t>
            </a:r>
            <a:r>
              <a:rPr lang="en-GB" sz="1200">
                <a:solidFill>
                  <a:schemeClr val="dk1"/>
                </a:solidFill>
                <a:latin typeface="Calibri"/>
                <a:ea typeface="Calibri"/>
                <a:cs typeface="Calibri"/>
                <a:sym typeface="Calibri"/>
              </a:rPr>
              <a:t> so </a:t>
            </a:r>
            <a:r>
              <a:rPr lang="en-GB" sz="1200" b="0" i="0" u="none" strike="noStrike" cap="none">
                <a:solidFill>
                  <a:schemeClr val="dk1"/>
                </a:solidFill>
                <a:latin typeface="Calibri"/>
                <a:ea typeface="Calibri"/>
                <a:cs typeface="Calibri"/>
                <a:sym typeface="Calibri"/>
              </a:rPr>
              <a:t>I pushed the heater all the way back and used the lever to raise the platform where the mold was and turned on the vacuum, so the plastic was getting sucked onto the mold, which makes the shape. A few precautions here, it is important to test how flimsy the plastic is before raising the platform, </a:t>
            </a:r>
            <a:r>
              <a:rPr lang="en-GB" sz="1200">
                <a:solidFill>
                  <a:schemeClr val="dk1"/>
                </a:solidFill>
                <a:latin typeface="Calibri"/>
                <a:ea typeface="Calibri"/>
                <a:cs typeface="Calibri"/>
                <a:sym typeface="Calibri"/>
              </a:rPr>
              <a:t>which </a:t>
            </a:r>
            <a:r>
              <a:rPr lang="en-GB" sz="1200" b="0" i="0" u="none" strike="noStrike" cap="none">
                <a:solidFill>
                  <a:schemeClr val="dk1"/>
                </a:solidFill>
                <a:latin typeface="Calibri"/>
                <a:ea typeface="Calibri"/>
                <a:cs typeface="Calibri"/>
                <a:sym typeface="Calibri"/>
              </a:rPr>
              <a:t>can be done with any protective layer, but it also can't be too hot as it then makes it very easy to fold </a:t>
            </a:r>
            <a:r>
              <a:rPr lang="en-GB" sz="1200">
                <a:solidFill>
                  <a:schemeClr val="dk1"/>
                </a:solidFill>
                <a:latin typeface="Calibri"/>
                <a:ea typeface="Calibri"/>
                <a:cs typeface="Calibri"/>
                <a:sym typeface="Calibri"/>
              </a:rPr>
              <a:t>and </a:t>
            </a:r>
            <a:r>
              <a:rPr lang="en-GB" sz="1200" b="0" i="0" u="none" strike="noStrike" cap="none">
                <a:solidFill>
                  <a:schemeClr val="dk1"/>
                </a:solidFill>
                <a:latin typeface="Calibri"/>
                <a:ea typeface="Calibri"/>
                <a:cs typeface="Calibri"/>
                <a:sym typeface="Calibri"/>
              </a:rPr>
              <a:t>can ruin the mold when finished, as you can see, I ended up doing exactly that on my final attempt. On the contrary my first attempt was the complete opposite- I didn’t heat the plastic enough, so the mold wasn’t properly vacuumed. Now that the mold was done, I cut it down with a pen knife and finished the job with the profile cutter (as used on slide 28). I also made another mistake here which was </a:t>
            </a:r>
            <a:r>
              <a:rPr lang="en-GB" sz="1200">
                <a:solidFill>
                  <a:schemeClr val="dk1"/>
                </a:solidFill>
                <a:latin typeface="Calibri"/>
                <a:ea typeface="Calibri"/>
                <a:cs typeface="Calibri"/>
                <a:sym typeface="Calibri"/>
              </a:rPr>
              <a:t>neglecting</a:t>
            </a:r>
            <a:r>
              <a:rPr lang="en-GB" sz="1200" b="0" i="0" u="none" strike="noStrike" cap="none">
                <a:solidFill>
                  <a:schemeClr val="dk1"/>
                </a:solidFill>
                <a:latin typeface="Calibri"/>
                <a:ea typeface="Calibri"/>
                <a:cs typeface="Calibri"/>
                <a:sym typeface="Calibri"/>
              </a:rPr>
              <a:t> to cut the mold from the front, instead I did it from the side, a</a:t>
            </a:r>
            <a:r>
              <a:rPr lang="en-GB" sz="1200">
                <a:solidFill>
                  <a:schemeClr val="dk1"/>
                </a:solidFill>
                <a:latin typeface="Calibri"/>
                <a:ea typeface="Calibri"/>
                <a:cs typeface="Calibri"/>
                <a:sym typeface="Calibri"/>
              </a:rPr>
              <a:t>nd </a:t>
            </a:r>
            <a:r>
              <a:rPr lang="en-GB" sz="1200" b="0" i="0" u="none" strike="noStrike" cap="none">
                <a:solidFill>
                  <a:schemeClr val="dk1"/>
                </a:solidFill>
                <a:latin typeface="Calibri"/>
                <a:ea typeface="Calibri"/>
                <a:cs typeface="Calibri"/>
                <a:sym typeface="Calibri"/>
              </a:rPr>
              <a:t>made an accidental indent into the side of the mold. But I can learn from these mistakes in the future.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I've seen what the vacuum former can do and I've been inspired to use the </a:t>
            </a:r>
            <a:r>
              <a:rPr lang="en-GB" sz="1200">
                <a:solidFill>
                  <a:schemeClr val="dk1"/>
                </a:solidFill>
                <a:latin typeface="Calibri"/>
                <a:ea typeface="Calibri"/>
                <a:cs typeface="Calibri"/>
                <a:sym typeface="Calibri"/>
              </a:rPr>
              <a:t>R</a:t>
            </a:r>
            <a:r>
              <a:rPr lang="en-GB" sz="1200" b="0" i="0" u="none" strike="noStrike" cap="none">
                <a:solidFill>
                  <a:schemeClr val="dk1"/>
                </a:solidFill>
                <a:latin typeface="Calibri"/>
                <a:ea typeface="Calibri"/>
                <a:cs typeface="Calibri"/>
                <a:sym typeface="Calibri"/>
              </a:rPr>
              <a:t>oto </a:t>
            </a:r>
            <a:r>
              <a:rPr lang="en-GB" sz="1200">
                <a:solidFill>
                  <a:schemeClr val="dk1"/>
                </a:solidFill>
                <a:latin typeface="Calibri"/>
                <a:ea typeface="Calibri"/>
                <a:cs typeface="Calibri"/>
                <a:sym typeface="Calibri"/>
              </a:rPr>
              <a:t>C</a:t>
            </a:r>
            <a:r>
              <a:rPr lang="en-GB" sz="1200" b="0" i="0" u="none" strike="noStrike" cap="none">
                <a:solidFill>
                  <a:schemeClr val="dk1"/>
                </a:solidFill>
                <a:latin typeface="Calibri"/>
                <a:ea typeface="Calibri"/>
                <a:cs typeface="Calibri"/>
                <a:sym typeface="Calibri"/>
              </a:rPr>
              <a:t>amm and the vacuum former to </a:t>
            </a:r>
            <a:r>
              <a:rPr lang="en-GB" sz="1200" b="0" i="0" u="none" strike="noStrike" cap="none">
                <a:solidFill>
                  <a:srgbClr val="FF0000"/>
                </a:solidFill>
                <a:latin typeface="Calibri"/>
                <a:ea typeface="Calibri"/>
                <a:cs typeface="Calibri"/>
                <a:sym typeface="Calibri"/>
              </a:rPr>
              <a:t>recreate the tray that I initially had planned to be attached onto my umbrella pole, but this time with vacuum forming plastic.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 had my MDF template for the </a:t>
            </a:r>
            <a:r>
              <a:rPr lang="en-GB" sz="1200" b="0" i="0" u="none" strike="noStrike" cap="none">
                <a:solidFill>
                  <a:srgbClr val="FF0000"/>
                </a:solidFill>
                <a:latin typeface="Calibri"/>
                <a:ea typeface="Calibri"/>
                <a:cs typeface="Calibri"/>
                <a:sym typeface="Calibri"/>
              </a:rPr>
              <a:t>umbrella tray</a:t>
            </a:r>
            <a:r>
              <a:rPr lang="en-GB" sz="1200" b="0" i="0" u="none" strike="noStrike" cap="none">
                <a:solidFill>
                  <a:schemeClr val="dk1"/>
                </a:solidFill>
                <a:latin typeface="Calibri"/>
                <a:ea typeface="Calibri"/>
                <a:cs typeface="Calibri"/>
                <a:sym typeface="Calibri"/>
              </a:rPr>
              <a:t> (Slide 33) and had made a </a:t>
            </a:r>
            <a:r>
              <a:rPr lang="en-GB" sz="1200" b="0" i="0" u="none" strike="noStrike" cap="none">
                <a:solidFill>
                  <a:srgbClr val="FF0000"/>
                </a:solidFill>
                <a:latin typeface="Calibri"/>
                <a:ea typeface="Calibri"/>
                <a:cs typeface="Calibri"/>
                <a:sym typeface="Calibri"/>
              </a:rPr>
              <a:t>part of my top table piece</a:t>
            </a:r>
            <a:r>
              <a:rPr lang="en-GB" sz="1200" b="0" i="0" u="none" strike="noStrike" cap="none">
                <a:solidFill>
                  <a:schemeClr val="dk1"/>
                </a:solidFill>
                <a:latin typeface="Calibri"/>
                <a:ea typeface="Calibri"/>
                <a:cs typeface="Calibri"/>
                <a:sym typeface="Calibri"/>
              </a:rPr>
              <a:t> ready it was time to vacuum form it. Once I had used the same process as before, I used the profile cutter to cut around it, this time not making the same mistake that led to me cutting too much off last time. I have to say I was very pleased with how this turned out and in my personal opinion is looks as good as the HIPS one on slide 32, so </a:t>
            </a:r>
            <a:r>
              <a:rPr lang="en-GB" sz="1200" b="0" i="0" u="none" strike="noStrike" cap="none">
                <a:solidFill>
                  <a:srgbClr val="FF0000"/>
                </a:solidFill>
                <a:latin typeface="Calibri"/>
                <a:ea typeface="Calibri"/>
                <a:cs typeface="Calibri"/>
                <a:sym typeface="Calibri"/>
              </a:rPr>
              <a:t>now I do have a decision to make between the two (whi</a:t>
            </a:r>
            <a:r>
              <a:rPr lang="en-GB" sz="1200">
                <a:solidFill>
                  <a:srgbClr val="FF0000"/>
                </a:solidFill>
                <a:latin typeface="Calibri"/>
                <a:ea typeface="Calibri"/>
                <a:cs typeface="Calibri"/>
                <a:sym typeface="Calibri"/>
              </a:rPr>
              <a:t>lst involving my client)</a:t>
            </a:r>
            <a:r>
              <a:rPr lang="en-GB" sz="1200" b="0" i="0" u="none" strike="noStrike" cap="none">
                <a:solidFill>
                  <a:srgbClr val="FF0000"/>
                </a:solidFill>
                <a:latin typeface="Calibri"/>
                <a:ea typeface="Calibri"/>
                <a:cs typeface="Calibri"/>
                <a:sym typeface="Calibri"/>
              </a:rPr>
              <a:t> as I think I could use this one</a:t>
            </a:r>
            <a:r>
              <a:rPr lang="en-GB" sz="1200">
                <a:solidFill>
                  <a:srgbClr val="FF0000"/>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As for the part of the table I think it looked pretty cool and worked quite well and I could use it as </a:t>
            </a:r>
            <a:r>
              <a:rPr lang="en-GB" sz="1200" b="0" i="0" u="none" strike="noStrike" cap="none">
                <a:solidFill>
                  <a:srgbClr val="FF0000"/>
                </a:solidFill>
                <a:latin typeface="Calibri"/>
                <a:ea typeface="Calibri"/>
                <a:cs typeface="Calibri"/>
                <a:sym typeface="Calibri"/>
              </a:rPr>
              <a:t>an alternative to laser cutting to make the coaster hole, </a:t>
            </a:r>
            <a:r>
              <a:rPr lang="en-GB" sz="1200" b="0" i="0" u="none" strike="noStrike" cap="none">
                <a:solidFill>
                  <a:srgbClr val="0C0C0C"/>
                </a:solidFill>
                <a:latin typeface="Calibri"/>
                <a:ea typeface="Calibri"/>
                <a:cs typeface="Calibri"/>
                <a:sym typeface="Calibri"/>
              </a:rPr>
              <a:t>but I would have to use plastic over glass.</a:t>
            </a:r>
            <a:endParaRPr sz="1400" b="0" i="0" u="none" strike="noStrike" cap="none">
              <a:solidFill>
                <a:srgbClr val="000000"/>
              </a:solidFill>
              <a:latin typeface="Arial"/>
              <a:ea typeface="Arial"/>
              <a:cs typeface="Arial"/>
              <a:sym typeface="Arial"/>
            </a:endParaRPr>
          </a:p>
        </p:txBody>
      </p:sp>
      <p:pic>
        <p:nvPicPr>
          <p:cNvPr id="564" name="Google Shape;564;p35" descr="A picture containing indoor, floor&#10;&#10;Description automatically generated"/>
          <p:cNvPicPr preferRelativeResize="0"/>
          <p:nvPr/>
        </p:nvPicPr>
        <p:blipFill rotWithShape="1">
          <a:blip r:embed="rId3">
            <a:alphaModFix/>
          </a:blip>
          <a:srcRect/>
          <a:stretch/>
        </p:blipFill>
        <p:spPr>
          <a:xfrm rot="5400000">
            <a:off x="4877605" y="1336713"/>
            <a:ext cx="2078516" cy="1558887"/>
          </a:xfrm>
          <a:prstGeom prst="rect">
            <a:avLst/>
          </a:prstGeom>
          <a:noFill/>
          <a:ln>
            <a:noFill/>
          </a:ln>
        </p:spPr>
      </p:pic>
      <p:pic>
        <p:nvPicPr>
          <p:cNvPr id="565" name="Google Shape;565;p35" descr="A picture containing orange&#10;&#10;Description automatically generated"/>
          <p:cNvPicPr preferRelativeResize="0"/>
          <p:nvPr/>
        </p:nvPicPr>
        <p:blipFill rotWithShape="1">
          <a:blip r:embed="rId4">
            <a:alphaModFix/>
          </a:blip>
          <a:srcRect/>
          <a:stretch/>
        </p:blipFill>
        <p:spPr>
          <a:xfrm rot="5400000">
            <a:off x="6736700" y="1311123"/>
            <a:ext cx="2078516" cy="1568069"/>
          </a:xfrm>
          <a:prstGeom prst="rect">
            <a:avLst/>
          </a:prstGeom>
          <a:noFill/>
          <a:ln>
            <a:noFill/>
          </a:ln>
        </p:spPr>
      </p:pic>
      <p:pic>
        <p:nvPicPr>
          <p:cNvPr id="566" name="Google Shape;566;p35" descr="A picture containing ground, orange&#10;&#10;Description automatically generated"/>
          <p:cNvPicPr preferRelativeResize="0"/>
          <p:nvPr/>
        </p:nvPicPr>
        <p:blipFill rotWithShape="1">
          <a:blip r:embed="rId5">
            <a:alphaModFix/>
          </a:blip>
          <a:srcRect/>
          <a:stretch/>
        </p:blipFill>
        <p:spPr>
          <a:xfrm rot="5400000">
            <a:off x="10340477" y="1329023"/>
            <a:ext cx="2041795" cy="1540528"/>
          </a:xfrm>
          <a:prstGeom prst="rect">
            <a:avLst/>
          </a:prstGeom>
          <a:noFill/>
          <a:ln>
            <a:noFill/>
          </a:ln>
        </p:spPr>
      </p:pic>
      <p:pic>
        <p:nvPicPr>
          <p:cNvPr id="567" name="Google Shape;567;p35" descr="A picture containing text, indoor&#10;&#10;Description automatically generated"/>
          <p:cNvPicPr preferRelativeResize="0"/>
          <p:nvPr/>
        </p:nvPicPr>
        <p:blipFill rotWithShape="1">
          <a:blip r:embed="rId6">
            <a:alphaModFix/>
          </a:blip>
          <a:srcRect/>
          <a:stretch/>
        </p:blipFill>
        <p:spPr>
          <a:xfrm>
            <a:off x="8781937" y="1070129"/>
            <a:ext cx="1534673" cy="2052122"/>
          </a:xfrm>
          <a:prstGeom prst="rect">
            <a:avLst/>
          </a:prstGeom>
          <a:noFill/>
          <a:ln>
            <a:noFill/>
          </a:ln>
        </p:spPr>
      </p:pic>
      <p:pic>
        <p:nvPicPr>
          <p:cNvPr id="568" name="Google Shape;568;p35" descr="A picture containing wooden&#10;&#10;Description automatically generated"/>
          <p:cNvPicPr preferRelativeResize="0"/>
          <p:nvPr/>
        </p:nvPicPr>
        <p:blipFill rotWithShape="1">
          <a:blip r:embed="rId7">
            <a:alphaModFix/>
          </a:blip>
          <a:srcRect l="47629" t="10761" r="11738" b="8383"/>
          <a:stretch/>
        </p:blipFill>
        <p:spPr>
          <a:xfrm>
            <a:off x="5364902" y="3355381"/>
            <a:ext cx="3016457" cy="2545641"/>
          </a:xfrm>
          <a:prstGeom prst="rect">
            <a:avLst/>
          </a:prstGeom>
          <a:noFill/>
          <a:ln>
            <a:noFill/>
          </a:ln>
        </p:spPr>
      </p:pic>
      <p:pic>
        <p:nvPicPr>
          <p:cNvPr id="569" name="Google Shape;569;p35"/>
          <p:cNvPicPr preferRelativeResize="0"/>
          <p:nvPr/>
        </p:nvPicPr>
        <p:blipFill rotWithShape="1">
          <a:blip r:embed="rId8">
            <a:alphaModFix/>
          </a:blip>
          <a:srcRect/>
          <a:stretch/>
        </p:blipFill>
        <p:spPr>
          <a:xfrm rot="-120000">
            <a:off x="6668674" y="3884720"/>
            <a:ext cx="1178363" cy="1234824"/>
          </a:xfrm>
          <a:prstGeom prst="rect">
            <a:avLst/>
          </a:prstGeom>
          <a:noFill/>
          <a:ln>
            <a:noFill/>
          </a:ln>
        </p:spPr>
      </p:pic>
      <p:pic>
        <p:nvPicPr>
          <p:cNvPr id="570" name="Google Shape;570;p35"/>
          <p:cNvPicPr preferRelativeResize="0"/>
          <p:nvPr/>
        </p:nvPicPr>
        <p:blipFill rotWithShape="1">
          <a:blip r:embed="rId9">
            <a:alphaModFix/>
          </a:blip>
          <a:srcRect/>
          <a:stretch/>
        </p:blipFill>
        <p:spPr>
          <a:xfrm>
            <a:off x="8497334" y="3356128"/>
            <a:ext cx="3375953" cy="2503906"/>
          </a:xfrm>
          <a:prstGeom prst="rect">
            <a:avLst/>
          </a:prstGeom>
          <a:noFill/>
          <a:ln>
            <a:noFill/>
          </a:ln>
        </p:spPr>
      </p:pic>
      <p:sp>
        <p:nvSpPr>
          <p:cNvPr id="571" name="Google Shape;571;p35"/>
          <p:cNvSpPr txBox="1"/>
          <p:nvPr/>
        </p:nvSpPr>
        <p:spPr>
          <a:xfrm>
            <a:off x="5136777" y="5952566"/>
            <a:ext cx="70641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That using these two pieces of machinery can create different parts and components that I could use in my final product. For example, I could use the MDF template to vacuum form a tray for my umbrella as an alternative to HIPS or acrylic</a:t>
            </a:r>
            <a:endParaRPr sz="1400" b="0" i="0" u="none" strike="noStrike" cap="none">
              <a:solidFill>
                <a:srgbClr val="000000"/>
              </a:solidFill>
              <a:latin typeface="Arial"/>
              <a:ea typeface="Arial"/>
              <a:cs typeface="Arial"/>
              <a:sym typeface="Arial"/>
            </a:endParaRPr>
          </a:p>
        </p:txBody>
      </p:sp>
      <p:sp>
        <p:nvSpPr>
          <p:cNvPr id="572" name="Google Shape;572;p35"/>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576"/>
        <p:cNvGrpSpPr/>
        <p:nvPr/>
      </p:nvGrpSpPr>
      <p:grpSpPr>
        <a:xfrm>
          <a:off x="0" y="0"/>
          <a:ext cx="0" cy="0"/>
          <a:chOff x="0" y="0"/>
          <a:chExt cx="0" cy="0"/>
        </a:xfrm>
      </p:grpSpPr>
      <p:sp>
        <p:nvSpPr>
          <p:cNvPr id="577" name="Google Shape;577;p36"/>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strip heater</a:t>
            </a:r>
            <a:endParaRPr/>
          </a:p>
        </p:txBody>
      </p:sp>
      <p:sp>
        <p:nvSpPr>
          <p:cNvPr id="578" name="Google Shape;578;p36"/>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strip heater to come up with new possible design features to implement in my own design </a:t>
            </a:r>
            <a:endParaRPr sz="1400"/>
          </a:p>
        </p:txBody>
      </p:sp>
      <p:graphicFrame>
        <p:nvGraphicFramePr>
          <p:cNvPr id="579" name="Google Shape;579;p36"/>
          <p:cNvGraphicFramePr/>
          <p:nvPr/>
        </p:nvGraphicFramePr>
        <p:xfrm>
          <a:off x="2771" y="722376"/>
          <a:ext cx="12193250" cy="61343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78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different shapes that I could possibly implement in my design</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46500">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580" name="Google Shape;580;p36" descr="A picture containing text, person, person, indoor&#10;&#10;Description automatically generated"/>
          <p:cNvPicPr preferRelativeResize="0"/>
          <p:nvPr/>
        </p:nvPicPr>
        <p:blipFill rotWithShape="1">
          <a:blip r:embed="rId3">
            <a:alphaModFix/>
          </a:blip>
          <a:srcRect/>
          <a:stretch/>
        </p:blipFill>
        <p:spPr>
          <a:xfrm>
            <a:off x="8907476" y="1060928"/>
            <a:ext cx="3219450" cy="4794832"/>
          </a:xfrm>
          <a:prstGeom prst="rect">
            <a:avLst/>
          </a:prstGeom>
          <a:noFill/>
          <a:ln>
            <a:noFill/>
          </a:ln>
        </p:spPr>
      </p:pic>
      <p:sp>
        <p:nvSpPr>
          <p:cNvPr id="581" name="Google Shape;581;p36"/>
          <p:cNvSpPr txBox="1"/>
          <p:nvPr/>
        </p:nvSpPr>
        <p:spPr>
          <a:xfrm>
            <a:off x="2410" y="999766"/>
            <a:ext cx="6023700" cy="323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On Thursday 6th January, I experimented with the strip heather to fold pieces of acrylic into geometric shapes. The safety precautions that have to be taken are to avoid the 2 hot strips- obviously as it will burn you but also to ensure the pieces of acrylic are clamped into place, so it won't move when you are bending the acrylic. You can set the angle of which it bends by moving the dial on the side, allowing you to play around with different angles to make different kinds of shape. You then would lift the handles on the side which moves the acrylic as it</a:t>
            </a:r>
            <a:r>
              <a:rPr lang="en-GB" sz="1200">
                <a:latin typeface="Calibri"/>
                <a:ea typeface="Calibri"/>
                <a:cs typeface="Calibri"/>
                <a:sym typeface="Calibri"/>
              </a:rPr>
              <a:t>’</a:t>
            </a:r>
            <a:r>
              <a:rPr lang="en-GB" sz="1200" b="0" i="0" u="none" strike="noStrike" cap="none">
                <a:solidFill>
                  <a:srgbClr val="000000"/>
                </a:solidFill>
                <a:latin typeface="Calibri"/>
                <a:ea typeface="Calibri"/>
                <a:cs typeface="Calibri"/>
                <a:sym typeface="Calibri"/>
              </a:rPr>
              <a:t>s being heated by the hot metal rods and will lock into place when it's reached that set angle. This method allows for more creativity but can be quite annoying. </a:t>
            </a:r>
            <a:r>
              <a:rPr lang="en-GB" sz="1200">
                <a:latin typeface="Calibri"/>
                <a:ea typeface="Calibri"/>
                <a:cs typeface="Calibri"/>
                <a:sym typeface="Calibri"/>
              </a:rPr>
              <a:t>An</a:t>
            </a:r>
            <a:r>
              <a:rPr lang="en-GB" sz="1200" b="0" i="0" u="none" strike="noStrike" cap="none">
                <a:solidFill>
                  <a:srgbClr val="000000"/>
                </a:solidFill>
                <a:latin typeface="Calibri"/>
                <a:ea typeface="Calibri"/>
                <a:cs typeface="Calibri"/>
                <a:sym typeface="Calibri"/>
              </a:rPr>
              <a:t>other way, which I used, requires a wooden jig and the acrylic to be rested on the hot metal rods. You then would use a wooden jig and put the heated line of the acrylic into it and bend it around the jig to make the shape. This is probably more accurate if you want random folds, but it does require you to make a jig, which obviously uses extra material and takes time. Using both methods i made many shapes, but none of them really gave me what I wanted because using th</a:t>
            </a:r>
            <a:r>
              <a:rPr lang="en-GB" sz="1200">
                <a:latin typeface="Calibri"/>
                <a:ea typeface="Calibri"/>
                <a:cs typeface="Calibri"/>
                <a:sym typeface="Calibri"/>
              </a:rPr>
              <a:t>ese </a:t>
            </a:r>
            <a:r>
              <a:rPr lang="en-GB" sz="1200" b="0" i="0" u="none" strike="noStrike" cap="none">
                <a:solidFill>
                  <a:srgbClr val="000000"/>
                </a:solidFill>
                <a:latin typeface="Calibri"/>
                <a:ea typeface="Calibri"/>
                <a:cs typeface="Calibri"/>
                <a:sym typeface="Calibri"/>
              </a:rPr>
              <a:t>equipment </a:t>
            </a:r>
            <a:r>
              <a:rPr lang="en-GB" sz="1200">
                <a:latin typeface="Calibri"/>
                <a:ea typeface="Calibri"/>
                <a:cs typeface="Calibri"/>
                <a:sym typeface="Calibri"/>
              </a:rPr>
              <a:t>restricts </a:t>
            </a:r>
            <a:r>
              <a:rPr lang="en-GB" sz="1200" b="0" i="0" u="none" strike="noStrike" cap="none">
                <a:solidFill>
                  <a:srgbClr val="000000"/>
                </a:solidFill>
                <a:latin typeface="Calibri"/>
                <a:ea typeface="Calibri"/>
                <a:cs typeface="Calibri"/>
                <a:sym typeface="Calibri"/>
              </a:rPr>
              <a:t>what you can do </a:t>
            </a:r>
            <a:r>
              <a:rPr lang="en-GB" sz="1200">
                <a:latin typeface="Calibri"/>
                <a:ea typeface="Calibri"/>
                <a:cs typeface="Calibri"/>
                <a:sym typeface="Calibri"/>
              </a:rPr>
              <a:t>due to the</a:t>
            </a:r>
            <a:r>
              <a:rPr lang="en-GB" sz="1200" b="0" i="0" u="none" strike="noStrike" cap="none">
                <a:solidFill>
                  <a:srgbClr val="000000"/>
                </a:solidFill>
                <a:latin typeface="Calibri"/>
                <a:ea typeface="Calibri"/>
                <a:cs typeface="Calibri"/>
                <a:sym typeface="Calibri"/>
              </a:rPr>
              <a:t> limit</a:t>
            </a:r>
            <a:r>
              <a:rPr lang="en-GB" sz="1200">
                <a:latin typeface="Calibri"/>
                <a:ea typeface="Calibri"/>
                <a:cs typeface="Calibri"/>
                <a:sym typeface="Calibri"/>
              </a:rPr>
              <a:t>ed</a:t>
            </a:r>
            <a:r>
              <a:rPr lang="en-GB" sz="1200" b="0" i="0" u="none" strike="noStrike" cap="none">
                <a:solidFill>
                  <a:srgbClr val="000000"/>
                </a:solidFill>
                <a:latin typeface="Calibri"/>
                <a:ea typeface="Calibri"/>
                <a:cs typeface="Calibri"/>
                <a:sym typeface="Calibri"/>
              </a:rPr>
              <a:t> angles and shapes that are possible which personally steers me towards the oven rather than this, so personally I'm not a fan. But negatives aside there were still things I can learn from it,</a:t>
            </a:r>
            <a:r>
              <a:rPr lang="en-GB" sz="1200" b="0" i="0" u="none" strike="noStrike" cap="none">
                <a:solidFill>
                  <a:srgbClr val="FF0000"/>
                </a:solidFill>
                <a:latin typeface="Calibri"/>
                <a:ea typeface="Calibri"/>
                <a:cs typeface="Calibri"/>
                <a:sym typeface="Calibri"/>
              </a:rPr>
              <a:t> like this would be the perfect way to make square trays, cup holders or general storage boxes, </a:t>
            </a:r>
            <a:r>
              <a:rPr lang="en-GB" sz="1200">
                <a:solidFill>
                  <a:srgbClr val="FF0000"/>
                </a:solidFill>
                <a:latin typeface="Calibri"/>
                <a:ea typeface="Calibri"/>
                <a:cs typeface="Calibri"/>
                <a:sym typeface="Calibri"/>
              </a:rPr>
              <a:t>if I were to </a:t>
            </a:r>
            <a:r>
              <a:rPr lang="en-GB" sz="1200" b="0" i="0" u="none" strike="noStrike" cap="none">
                <a:solidFill>
                  <a:srgbClr val="FF0000"/>
                </a:solidFill>
                <a:latin typeface="Calibri"/>
                <a:ea typeface="Calibri"/>
                <a:cs typeface="Calibri"/>
                <a:sym typeface="Calibri"/>
              </a:rPr>
              <a:t>include things like that.</a:t>
            </a:r>
            <a:endParaRPr sz="1400" b="0" i="0" u="none" strike="noStrike" cap="none">
              <a:solidFill>
                <a:srgbClr val="000000"/>
              </a:solidFill>
              <a:latin typeface="Arial"/>
              <a:ea typeface="Arial"/>
              <a:cs typeface="Arial"/>
              <a:sym typeface="Arial"/>
            </a:endParaRPr>
          </a:p>
        </p:txBody>
      </p:sp>
      <p:sp>
        <p:nvSpPr>
          <p:cNvPr id="582" name="Google Shape;582;p36"/>
          <p:cNvSpPr txBox="1"/>
          <p:nvPr/>
        </p:nvSpPr>
        <p:spPr>
          <a:xfrm>
            <a:off x="62362" y="5965885"/>
            <a:ext cx="120681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a:solidFill>
                  <a:srgbClr val="17916F"/>
                </a:solidFill>
                <a:latin typeface="Calibri"/>
                <a:ea typeface="Calibri"/>
                <a:cs typeface="Calibri"/>
                <a:sym typeface="Calibri"/>
              </a:rPr>
              <a:t>T</a:t>
            </a:r>
            <a:r>
              <a:rPr lang="en-GB" sz="1200" b="0" i="0" u="none" strike="noStrike" cap="none">
                <a:solidFill>
                  <a:srgbClr val="17916F"/>
                </a:solidFill>
                <a:latin typeface="Calibri"/>
                <a:ea typeface="Calibri"/>
                <a:cs typeface="Calibri"/>
                <a:sym typeface="Calibri"/>
              </a:rPr>
              <a:t>he first thing that I've learned is that the strip heater limits the possibilities in terms of different shapes as you are only can-do certain angle folds and it doesn’t allow you to twist it</a:t>
            </a:r>
            <a:r>
              <a:rPr lang="en-GB" sz="1200">
                <a:solidFill>
                  <a:srgbClr val="17916F"/>
                </a:solidFill>
                <a:latin typeface="Calibri"/>
                <a:ea typeface="Calibri"/>
                <a:cs typeface="Calibri"/>
                <a:sym typeface="Calibri"/>
              </a:rPr>
              <a:t>-</a:t>
            </a:r>
            <a:r>
              <a:rPr lang="en-GB" sz="1200" b="0" i="0" u="none" strike="noStrike" cap="none">
                <a:solidFill>
                  <a:srgbClr val="17916F"/>
                </a:solidFill>
                <a:latin typeface="Calibri"/>
                <a:ea typeface="Calibri"/>
                <a:cs typeface="Calibri"/>
                <a:sym typeface="Calibri"/>
              </a:rPr>
              <a:t> for th</a:t>
            </a:r>
            <a:r>
              <a:rPr lang="en-GB" sz="1200">
                <a:solidFill>
                  <a:srgbClr val="17916F"/>
                </a:solidFill>
                <a:latin typeface="Calibri"/>
                <a:ea typeface="Calibri"/>
                <a:cs typeface="Calibri"/>
                <a:sym typeface="Calibri"/>
              </a:rPr>
              <a:t>is </a:t>
            </a:r>
            <a:r>
              <a:rPr lang="en-GB" sz="1200" b="0" i="0" u="none" strike="noStrike" cap="none">
                <a:solidFill>
                  <a:srgbClr val="17916F"/>
                </a:solidFill>
                <a:latin typeface="Calibri"/>
                <a:ea typeface="Calibri"/>
                <a:cs typeface="Calibri"/>
                <a:sym typeface="Calibri"/>
              </a:rPr>
              <a:t>reason using the oven is probably my preferred option, so I may not use this machine for anything for my final product.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 could make and create my own jig out of wood, either on the router or by hand, to use if I wanted to make my own shaped tray with the strip heater.</a:t>
            </a:r>
            <a:endParaRPr sz="1400" b="0" i="0" u="none" strike="noStrike" cap="none">
              <a:solidFill>
                <a:srgbClr val="000000"/>
              </a:solidFill>
              <a:latin typeface="Arial"/>
              <a:ea typeface="Arial"/>
              <a:cs typeface="Arial"/>
              <a:sym typeface="Arial"/>
            </a:endParaRPr>
          </a:p>
        </p:txBody>
      </p:sp>
      <p:pic>
        <p:nvPicPr>
          <p:cNvPr id="583" name="Google Shape;583;p36" descr="A picture containing text&#10;&#10;Description automatically generated"/>
          <p:cNvPicPr preferRelativeResize="0"/>
          <p:nvPr/>
        </p:nvPicPr>
        <p:blipFill rotWithShape="1">
          <a:blip r:embed="rId4">
            <a:alphaModFix/>
          </a:blip>
          <a:srcRect l="35505" t="20190" r="11341" b="15138"/>
          <a:stretch/>
        </p:blipFill>
        <p:spPr>
          <a:xfrm>
            <a:off x="6020787" y="1056916"/>
            <a:ext cx="2966707" cy="4804285"/>
          </a:xfrm>
          <a:prstGeom prst="rect">
            <a:avLst/>
          </a:prstGeom>
          <a:noFill/>
          <a:ln>
            <a:noFill/>
          </a:ln>
        </p:spPr>
      </p:pic>
      <p:pic>
        <p:nvPicPr>
          <p:cNvPr id="584" name="Google Shape;584;p36"/>
          <p:cNvPicPr preferRelativeResize="0"/>
          <p:nvPr/>
        </p:nvPicPr>
        <p:blipFill rotWithShape="1">
          <a:blip r:embed="rId5">
            <a:alphaModFix/>
          </a:blip>
          <a:srcRect/>
          <a:stretch/>
        </p:blipFill>
        <p:spPr>
          <a:xfrm>
            <a:off x="524219" y="4302143"/>
            <a:ext cx="4858554" cy="1620743"/>
          </a:xfrm>
          <a:prstGeom prst="rect">
            <a:avLst/>
          </a:prstGeom>
          <a:noFill/>
          <a:ln>
            <a:noFill/>
          </a:ln>
        </p:spPr>
      </p:pic>
      <p:sp>
        <p:nvSpPr>
          <p:cNvPr id="585" name="Google Shape;585;p36"/>
          <p:cNvSpPr txBox="1"/>
          <p:nvPr/>
        </p:nvSpPr>
        <p:spPr>
          <a:xfrm>
            <a:off x="10480713" y="-3672"/>
            <a:ext cx="1724100" cy="47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What I could use this for</a:t>
            </a:r>
            <a:endParaRPr sz="1200" b="0" i="0" u="none" strike="noStrike" cap="none">
              <a:solidFill>
                <a:srgbClr val="FF0000"/>
              </a:solidFill>
              <a:latin typeface="Calibri"/>
              <a:ea typeface="Calibri"/>
              <a:cs typeface="Calibri"/>
              <a:sym typeface="Calibri"/>
            </a:endParaRPr>
          </a:p>
        </p:txBody>
      </p:sp>
      <p:sp>
        <p:nvSpPr>
          <p:cNvPr id="586" name="Google Shape;586;p36"/>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590"/>
        <p:cNvGrpSpPr/>
        <p:nvPr/>
      </p:nvGrpSpPr>
      <p:grpSpPr>
        <a:xfrm>
          <a:off x="0" y="0"/>
          <a:ext cx="0" cy="0"/>
          <a:chOff x="0" y="0"/>
          <a:chExt cx="0" cy="0"/>
        </a:xfrm>
      </p:grpSpPr>
      <p:sp>
        <p:nvSpPr>
          <p:cNvPr id="591" name="Google Shape;591;p37"/>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home crafting</a:t>
            </a:r>
            <a:endParaRPr/>
          </a:p>
        </p:txBody>
      </p:sp>
      <p:sp>
        <p:nvSpPr>
          <p:cNvPr id="592" name="Google Shape;592;p37"/>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recycled materials at home to try to create parts of my product</a:t>
            </a:r>
            <a:endParaRPr/>
          </a:p>
        </p:txBody>
      </p:sp>
      <p:graphicFrame>
        <p:nvGraphicFramePr>
          <p:cNvPr id="593" name="Google Shape;593;p37"/>
          <p:cNvGraphicFramePr/>
          <p:nvPr/>
        </p:nvGraphicFramePr>
        <p:xfrm>
          <a:off x="2771" y="722376"/>
          <a:ext cx="12193250" cy="614362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792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a detachable umbrella for my table</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43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594" name="Google Shape;594;p37" descr="A picture containing indoor&#10;&#10;Description automatically generated"/>
          <p:cNvPicPr preferRelativeResize="0"/>
          <p:nvPr/>
        </p:nvPicPr>
        <p:blipFill rotWithShape="1">
          <a:blip r:embed="rId3">
            <a:alphaModFix/>
          </a:blip>
          <a:srcRect l="1701" t="13457" r="-653"/>
          <a:stretch/>
        </p:blipFill>
        <p:spPr>
          <a:xfrm rot="10800000">
            <a:off x="10166229" y="4215259"/>
            <a:ext cx="1965797" cy="1322267"/>
          </a:xfrm>
          <a:prstGeom prst="rect">
            <a:avLst/>
          </a:prstGeom>
          <a:noFill/>
          <a:ln>
            <a:noFill/>
          </a:ln>
        </p:spPr>
      </p:pic>
      <p:pic>
        <p:nvPicPr>
          <p:cNvPr id="595" name="Google Shape;595;p37" descr="A picture containing indoor, wooden, wood&#10;&#10;Description automatically generated"/>
          <p:cNvPicPr preferRelativeResize="0"/>
          <p:nvPr/>
        </p:nvPicPr>
        <p:blipFill rotWithShape="1">
          <a:blip r:embed="rId4">
            <a:alphaModFix/>
          </a:blip>
          <a:srcRect/>
          <a:stretch/>
        </p:blipFill>
        <p:spPr>
          <a:xfrm rot="5400000">
            <a:off x="-248280" y="3448677"/>
            <a:ext cx="2428514" cy="1820176"/>
          </a:xfrm>
          <a:prstGeom prst="rect">
            <a:avLst/>
          </a:prstGeom>
          <a:noFill/>
          <a:ln>
            <a:noFill/>
          </a:ln>
        </p:spPr>
      </p:pic>
      <p:pic>
        <p:nvPicPr>
          <p:cNvPr id="596" name="Google Shape;596;p37"/>
          <p:cNvPicPr preferRelativeResize="0"/>
          <p:nvPr/>
        </p:nvPicPr>
        <p:blipFill rotWithShape="1">
          <a:blip r:embed="rId5">
            <a:alphaModFix/>
          </a:blip>
          <a:srcRect/>
          <a:stretch/>
        </p:blipFill>
        <p:spPr>
          <a:xfrm rot="5400000">
            <a:off x="4791075" y="1271138"/>
            <a:ext cx="2106644" cy="1622845"/>
          </a:xfrm>
          <a:prstGeom prst="rect">
            <a:avLst/>
          </a:prstGeom>
          <a:noFill/>
          <a:ln>
            <a:noFill/>
          </a:ln>
        </p:spPr>
      </p:pic>
      <p:pic>
        <p:nvPicPr>
          <p:cNvPr id="597" name="Google Shape;597;p37" descr="A picture containing indoor, wooden&#10;&#10;Description automatically generated"/>
          <p:cNvPicPr preferRelativeResize="0"/>
          <p:nvPr/>
        </p:nvPicPr>
        <p:blipFill rotWithShape="1">
          <a:blip r:embed="rId6">
            <a:alphaModFix/>
          </a:blip>
          <a:srcRect/>
          <a:stretch/>
        </p:blipFill>
        <p:spPr>
          <a:xfrm>
            <a:off x="10202712" y="2780580"/>
            <a:ext cx="1934654" cy="1472423"/>
          </a:xfrm>
          <a:prstGeom prst="rect">
            <a:avLst/>
          </a:prstGeom>
          <a:noFill/>
          <a:ln>
            <a:noFill/>
          </a:ln>
        </p:spPr>
      </p:pic>
      <p:pic>
        <p:nvPicPr>
          <p:cNvPr id="598" name="Google Shape;598;p37" descr="A picture containing table, floor, wooden, wood&#10;&#10;Description automatically generated"/>
          <p:cNvPicPr preferRelativeResize="0"/>
          <p:nvPr/>
        </p:nvPicPr>
        <p:blipFill rotWithShape="1">
          <a:blip r:embed="rId7">
            <a:alphaModFix/>
          </a:blip>
          <a:srcRect r="32627" b="446"/>
          <a:stretch/>
        </p:blipFill>
        <p:spPr>
          <a:xfrm rot="5400000">
            <a:off x="6840883" y="2683039"/>
            <a:ext cx="1792295" cy="1984821"/>
          </a:xfrm>
          <a:prstGeom prst="rect">
            <a:avLst/>
          </a:prstGeom>
          <a:noFill/>
          <a:ln>
            <a:noFill/>
          </a:ln>
        </p:spPr>
      </p:pic>
      <p:pic>
        <p:nvPicPr>
          <p:cNvPr id="599" name="Google Shape;599;p37"/>
          <p:cNvPicPr preferRelativeResize="0"/>
          <p:nvPr/>
        </p:nvPicPr>
        <p:blipFill rotWithShape="1">
          <a:blip r:embed="rId8">
            <a:alphaModFix/>
          </a:blip>
          <a:srcRect l="22853" t="99" r="38541" b="467"/>
          <a:stretch/>
        </p:blipFill>
        <p:spPr>
          <a:xfrm rot="5400000">
            <a:off x="7225563" y="4036667"/>
            <a:ext cx="1021235" cy="1982138"/>
          </a:xfrm>
          <a:prstGeom prst="rect">
            <a:avLst/>
          </a:prstGeom>
          <a:noFill/>
          <a:ln>
            <a:noFill/>
          </a:ln>
        </p:spPr>
      </p:pic>
      <p:pic>
        <p:nvPicPr>
          <p:cNvPr id="600" name="Google Shape;600;p37" descr="A picture containing text, indoor&#10;&#10;Description automatically generated"/>
          <p:cNvPicPr preferRelativeResize="0"/>
          <p:nvPr/>
        </p:nvPicPr>
        <p:blipFill rotWithShape="1">
          <a:blip r:embed="rId9">
            <a:alphaModFix/>
          </a:blip>
          <a:srcRect l="-340" t="15984" r="10613" b="18719"/>
          <a:stretch/>
        </p:blipFill>
        <p:spPr>
          <a:xfrm rot="5400000">
            <a:off x="8081190" y="3404611"/>
            <a:ext cx="2754179" cy="1485200"/>
          </a:xfrm>
          <a:prstGeom prst="rect">
            <a:avLst/>
          </a:prstGeom>
          <a:noFill/>
          <a:ln>
            <a:noFill/>
          </a:ln>
        </p:spPr>
      </p:pic>
      <p:sp>
        <p:nvSpPr>
          <p:cNvPr id="601" name="Google Shape;601;p37"/>
          <p:cNvSpPr txBox="1"/>
          <p:nvPr/>
        </p:nvSpPr>
        <p:spPr>
          <a:xfrm>
            <a:off x="-5303" y="1029060"/>
            <a:ext cx="50769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Monday 10th January, I decided to experiment with my old plastic folders I used for school in the past. The plastic folders that I had </a:t>
            </a:r>
            <a:r>
              <a:rPr lang="en-GB" sz="1200">
                <a:solidFill>
                  <a:schemeClr val="dk1"/>
                </a:solidFill>
                <a:latin typeface="Calibri"/>
                <a:ea typeface="Calibri"/>
                <a:cs typeface="Calibri"/>
                <a:sym typeface="Calibri"/>
              </a:rPr>
              <a:t>were </a:t>
            </a:r>
            <a:r>
              <a:rPr lang="en-GB" sz="1200" b="0" i="0" u="none" strike="noStrike" cap="none">
                <a:solidFill>
                  <a:schemeClr val="dk1"/>
                </a:solidFill>
                <a:latin typeface="Calibri"/>
                <a:ea typeface="Calibri"/>
                <a:cs typeface="Calibri"/>
                <a:sym typeface="Calibri"/>
              </a:rPr>
              <a:t>made from polyethylene and so they are economically viable, water resistant, tough, durable and easily shaped. </a:t>
            </a:r>
            <a:r>
              <a:rPr lang="en-GB" sz="1200">
                <a:solidFill>
                  <a:schemeClr val="dk1"/>
                </a:solidFill>
                <a:latin typeface="Calibri"/>
                <a:ea typeface="Calibri"/>
                <a:cs typeface="Calibri"/>
                <a:sym typeface="Calibri"/>
              </a:rPr>
              <a:t>Therefore</a:t>
            </a:r>
            <a:r>
              <a:rPr lang="en-GB" sz="1200" b="0" i="0" u="none" strike="noStrike" cap="none">
                <a:solidFill>
                  <a:schemeClr val="dk1"/>
                </a:solidFill>
                <a:latin typeface="Calibri"/>
                <a:ea typeface="Calibri"/>
                <a:cs typeface="Calibri"/>
                <a:sym typeface="Calibri"/>
              </a:rPr>
              <a:t>,</a:t>
            </a:r>
            <a:r>
              <a:rPr lang="en-GB" sz="1200">
                <a:solidFill>
                  <a:schemeClr val="dk1"/>
                </a:solidFill>
                <a:latin typeface="Calibri"/>
                <a:ea typeface="Calibri"/>
                <a:cs typeface="Calibri"/>
                <a:sym typeface="Calibri"/>
              </a:rPr>
              <a:t> they are</a:t>
            </a:r>
            <a:r>
              <a:rPr lang="en-GB" sz="1200" b="0" i="0" u="none" strike="noStrike" cap="none">
                <a:solidFill>
                  <a:schemeClr val="dk1"/>
                </a:solidFill>
                <a:latin typeface="Calibri"/>
                <a:ea typeface="Calibri"/>
                <a:cs typeface="Calibri"/>
                <a:sym typeface="Calibri"/>
              </a:rPr>
              <a:t> perfect for modelling a detachable umbrella for my chosen design.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 began to make the top of the umbrella by using a template I had made </a:t>
            </a:r>
            <a:r>
              <a:rPr lang="en-GB" sz="1200">
                <a:solidFill>
                  <a:schemeClr val="dk1"/>
                </a:solidFill>
                <a:latin typeface="Calibri"/>
                <a:ea typeface="Calibri"/>
                <a:cs typeface="Calibri"/>
                <a:sym typeface="Calibri"/>
              </a:rPr>
              <a:t>to create a</a:t>
            </a:r>
            <a:r>
              <a:rPr lang="en-GB" sz="1200" b="0" i="0" u="none" strike="noStrike" cap="none">
                <a:solidFill>
                  <a:schemeClr val="dk1"/>
                </a:solidFill>
                <a:latin typeface="Calibri"/>
                <a:ea typeface="Calibri"/>
                <a:cs typeface="Calibri"/>
                <a:sym typeface="Calibri"/>
              </a:rPr>
              <a:t> perfect circle. I used scissors to cut it out and made a cone shape out of it. Using Sellotape to hold it together, I then had the </a:t>
            </a:r>
            <a:r>
              <a:rPr lang="en-GB" sz="1200">
                <a:solidFill>
                  <a:schemeClr val="dk1"/>
                </a:solidFill>
                <a:latin typeface="Calibri"/>
                <a:ea typeface="Calibri"/>
                <a:cs typeface="Calibri"/>
                <a:sym typeface="Calibri"/>
              </a:rPr>
              <a:t>perfect</a:t>
            </a:r>
            <a:r>
              <a:rPr lang="en-GB" sz="1200" b="0" i="0" u="none" strike="noStrike" cap="none">
                <a:solidFill>
                  <a:schemeClr val="dk1"/>
                </a:solidFill>
                <a:latin typeface="Calibri"/>
                <a:ea typeface="Calibri"/>
                <a:cs typeface="Calibri"/>
                <a:sym typeface="Calibri"/>
              </a:rPr>
              <a:t> shaped cone. From this point already I really liked the </a:t>
            </a:r>
            <a:r>
              <a:rPr lang="en-GB" sz="1200" b="0" i="0" u="none" strike="noStrike" cap="none">
                <a:solidFill>
                  <a:srgbClr val="FF0000"/>
                </a:solidFill>
                <a:latin typeface="Calibri"/>
                <a:ea typeface="Calibri"/>
                <a:cs typeface="Calibri"/>
                <a:sym typeface="Calibri"/>
              </a:rPr>
              <a:t>idea of my actual umbrella being see-through</a:t>
            </a:r>
            <a:r>
              <a:rPr lang="en-GB" sz="1200" b="0" i="0" u="none" strike="noStrike" cap="none">
                <a:solidFill>
                  <a:schemeClr val="dk1"/>
                </a:solidFill>
                <a:latin typeface="Calibri"/>
                <a:ea typeface="Calibri"/>
                <a:cs typeface="Calibri"/>
                <a:sym typeface="Calibri"/>
              </a:rPr>
              <a:t> because I thought it looked quite good and unique, so this is already something to take out from this model.</a:t>
            </a:r>
            <a:endParaRPr sz="1400" b="0" i="0" u="none" strike="noStrike" cap="none">
              <a:solidFill>
                <a:srgbClr val="000000"/>
              </a:solidFill>
              <a:latin typeface="Arial"/>
              <a:ea typeface="Arial"/>
              <a:cs typeface="Arial"/>
              <a:sym typeface="Arial"/>
            </a:endParaRPr>
          </a:p>
        </p:txBody>
      </p:sp>
      <p:sp>
        <p:nvSpPr>
          <p:cNvPr id="602" name="Google Shape;602;p37"/>
          <p:cNvSpPr txBox="1"/>
          <p:nvPr/>
        </p:nvSpPr>
        <p:spPr>
          <a:xfrm>
            <a:off x="1871662" y="3157538"/>
            <a:ext cx="49245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Next, I needed to build the support- the pole to hold the umbrella. The first thing I noticed when using the same material was how unstable and wonky it was</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so I tried to stuff it with tissue paper to try and make it more secure. Unfortunately, it didn’t quite work, and the structure kept falling apart, so I had to just settle with the polyethylene. Next, I used a similar template to the one before to cut out a smaller circle for the tray and similarly to the umbrella top, I thought the</a:t>
            </a:r>
            <a:r>
              <a:rPr lang="en-GB" sz="1200" b="0" i="0" u="none" strike="noStrike" cap="none">
                <a:solidFill>
                  <a:srgbClr val="FF0000"/>
                </a:solidFill>
                <a:latin typeface="Calibri"/>
                <a:ea typeface="Calibri"/>
                <a:cs typeface="Calibri"/>
                <a:sym typeface="Calibri"/>
              </a:rPr>
              <a:t> transparency made it look really cool and so it is something I will use in the future. </a:t>
            </a:r>
            <a:r>
              <a:rPr lang="en-GB" sz="1200" b="0" i="0" u="none" strike="noStrike" cap="none">
                <a:solidFill>
                  <a:schemeClr val="dk1"/>
                </a:solidFill>
                <a:latin typeface="Calibri"/>
                <a:ea typeface="Calibri"/>
                <a:cs typeface="Calibri"/>
                <a:sym typeface="Calibri"/>
              </a:rPr>
              <a:t>Another problem I found with this is how hard it was to attach the pole to the tray, a</a:t>
            </a:r>
            <a:r>
              <a:rPr lang="en-GB" sz="1200">
                <a:solidFill>
                  <a:schemeClr val="dk1"/>
                </a:solidFill>
                <a:latin typeface="Calibri"/>
                <a:ea typeface="Calibri"/>
                <a:cs typeface="Calibri"/>
                <a:sym typeface="Calibri"/>
              </a:rPr>
              <a:t>s</a:t>
            </a:r>
            <a:r>
              <a:rPr lang="en-GB" sz="1200" b="0" i="0" u="none" strike="noStrike" cap="none">
                <a:solidFill>
                  <a:schemeClr val="dk1"/>
                </a:solidFill>
                <a:latin typeface="Calibri"/>
                <a:ea typeface="Calibri"/>
                <a:cs typeface="Calibri"/>
                <a:sym typeface="Calibri"/>
              </a:rPr>
              <a:t> it kept slanting to the side when I tried to tape it together. A better way to have done this would have been to </a:t>
            </a:r>
            <a:r>
              <a:rPr lang="en-GB" sz="1200" b="0" i="0" u="none" strike="noStrike" cap="none">
                <a:solidFill>
                  <a:srgbClr val="FF0000"/>
                </a:solidFill>
                <a:latin typeface="Calibri"/>
                <a:ea typeface="Calibri"/>
                <a:cs typeface="Calibri"/>
                <a:sym typeface="Calibri"/>
              </a:rPr>
              <a:t>make a hole in the tray and have 1 pole going straight through it instead of two attaching to the tray</a:t>
            </a:r>
            <a:r>
              <a:rPr lang="en-GB" sz="1200" b="0" i="0" u="none" strike="noStrike" cap="none">
                <a:solidFill>
                  <a:schemeClr val="dk1"/>
                </a:solidFill>
                <a:latin typeface="Calibri"/>
                <a:ea typeface="Calibri"/>
                <a:cs typeface="Calibri"/>
                <a:sym typeface="Calibri"/>
              </a:rPr>
              <a:t>. Even though this is basic home craft it will be something that i consider when making the actual model</a:t>
            </a:r>
            <a:endParaRPr sz="1400" b="0" i="0" u="none" strike="noStrike" cap="none">
              <a:solidFill>
                <a:srgbClr val="000000"/>
              </a:solidFill>
              <a:latin typeface="Arial"/>
              <a:ea typeface="Arial"/>
              <a:cs typeface="Arial"/>
              <a:sym typeface="Arial"/>
            </a:endParaRPr>
          </a:p>
        </p:txBody>
      </p:sp>
      <p:sp>
        <p:nvSpPr>
          <p:cNvPr id="603" name="Google Shape;603;p37"/>
          <p:cNvSpPr txBox="1"/>
          <p:nvPr/>
        </p:nvSpPr>
        <p:spPr>
          <a:xfrm>
            <a:off x="6657975" y="1028700"/>
            <a:ext cx="53817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Finally, I proceeded to make little cup holders out of the material I had left, and again I thought it look</a:t>
            </a:r>
            <a:r>
              <a:rPr lang="en-GB" sz="1200">
                <a:solidFill>
                  <a:schemeClr val="dk1"/>
                </a:solidFill>
                <a:latin typeface="Calibri"/>
                <a:ea typeface="Calibri"/>
                <a:cs typeface="Calibri"/>
                <a:sym typeface="Calibri"/>
              </a:rPr>
              <a:t>ed </a:t>
            </a:r>
            <a:r>
              <a:rPr lang="en-GB" sz="1200" b="0" i="0" u="none" strike="noStrike" cap="none">
                <a:solidFill>
                  <a:schemeClr val="dk1"/>
                </a:solidFill>
                <a:latin typeface="Calibri"/>
                <a:ea typeface="Calibri"/>
                <a:cs typeface="Calibri"/>
                <a:sym typeface="Calibri"/>
              </a:rPr>
              <a:t>incredible when it's see-through.</a:t>
            </a:r>
            <a:r>
              <a:rPr lang="en-GB" sz="1200">
                <a:solidFill>
                  <a:schemeClr val="dk1"/>
                </a:solidFill>
                <a:latin typeface="Calibri"/>
                <a:ea typeface="Calibri"/>
                <a:cs typeface="Calibri"/>
                <a:sym typeface="Calibri"/>
              </a:rPr>
              <a:t> T</a:t>
            </a:r>
            <a:r>
              <a:rPr lang="en-GB" sz="1200" b="0" i="0" u="none" strike="noStrike" cap="none">
                <a:solidFill>
                  <a:schemeClr val="dk1"/>
                </a:solidFill>
                <a:latin typeface="Calibri"/>
                <a:ea typeface="Calibri"/>
                <a:cs typeface="Calibri"/>
                <a:sym typeface="Calibri"/>
              </a:rPr>
              <a:t>here is obviously a recurring pattern that I think see</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through component makes the design look much better, so it's obviously something I will look to include. All that was left to do was to put all the parts together. I am quite happy with how this went because I have learned many thing from something very simple and basic that I can implement when making my product.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604" name="Google Shape;604;p37"/>
          <p:cNvSpPr txBox="1"/>
          <p:nvPr/>
        </p:nvSpPr>
        <p:spPr>
          <a:xfrm>
            <a:off x="28575" y="5600700"/>
            <a:ext cx="12135000" cy="12006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a:t>
            </a:r>
            <a:endParaRPr sz="1200" b="1"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1. Having some parts of the product being see-through makes it look very cool and aesthetically nice and so that is something that I should consider when making the actual thing. Materials that I could use for this could be things like see-through acrylic of possibly glass for the tray and something like polyethylene for a different style umbrella</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2. I have learned that when attaching components of my design together, I need to think it through before doing it</a:t>
            </a:r>
            <a:r>
              <a:rPr lang="en-GB" sz="1200">
                <a:solidFill>
                  <a:srgbClr val="17916F"/>
                </a:solidFill>
                <a:latin typeface="Calibri"/>
                <a:ea typeface="Calibri"/>
                <a:cs typeface="Calibri"/>
                <a:sym typeface="Calibri"/>
              </a:rPr>
              <a:t>. </a:t>
            </a:r>
            <a:r>
              <a:rPr lang="en-GB" sz="1200" b="0" i="0" u="none" strike="noStrike" cap="none">
                <a:solidFill>
                  <a:srgbClr val="17916F"/>
                </a:solidFill>
                <a:latin typeface="Calibri"/>
                <a:ea typeface="Calibri"/>
                <a:cs typeface="Calibri"/>
                <a:sym typeface="Calibri"/>
              </a:rPr>
              <a:t>In this case using 2 poles to attach to a tray was a silly idea and ma</a:t>
            </a:r>
            <a:r>
              <a:rPr lang="en-GB" sz="1200">
                <a:solidFill>
                  <a:srgbClr val="17916F"/>
                </a:solidFill>
                <a:latin typeface="Calibri"/>
                <a:ea typeface="Calibri"/>
                <a:cs typeface="Calibri"/>
                <a:sym typeface="Calibri"/>
              </a:rPr>
              <a:t>d</a:t>
            </a:r>
            <a:r>
              <a:rPr lang="en-GB" sz="1200" b="0" i="0" u="none" strike="noStrike" cap="none">
                <a:solidFill>
                  <a:srgbClr val="17916F"/>
                </a:solidFill>
                <a:latin typeface="Calibri"/>
                <a:ea typeface="Calibri"/>
                <a:cs typeface="Calibri"/>
                <a:sym typeface="Calibri"/>
              </a:rPr>
              <a:t>e it difficult not only to get it straight but also </a:t>
            </a:r>
            <a:r>
              <a:rPr lang="en-GB" sz="1200">
                <a:solidFill>
                  <a:srgbClr val="17916F"/>
                </a:solidFill>
                <a:latin typeface="Calibri"/>
                <a:ea typeface="Calibri"/>
                <a:cs typeface="Calibri"/>
                <a:sym typeface="Calibri"/>
              </a:rPr>
              <a:t>looked weird and instable</a:t>
            </a:r>
            <a:r>
              <a:rPr lang="en-GB" sz="1200" b="0" i="0" u="none" strike="noStrike" cap="none">
                <a:solidFill>
                  <a:srgbClr val="17916F"/>
                </a:solidFill>
                <a:latin typeface="Calibri"/>
                <a:ea typeface="Calibri"/>
                <a:cs typeface="Calibri"/>
                <a:sym typeface="Calibri"/>
              </a:rPr>
              <a:t>. Things I can do in the future to avoid this would be to have 1 pole going straight through the tray and have something like dowel pegs or bolts to attach it together</a:t>
            </a:r>
            <a:r>
              <a:rPr lang="en-GB" sz="1200">
                <a:solidFill>
                  <a:srgbClr val="17916F"/>
                </a:solidFill>
                <a:latin typeface="Calibri"/>
                <a:ea typeface="Calibri"/>
                <a:cs typeface="Calibri"/>
                <a:sym typeface="Calibri"/>
              </a:rPr>
              <a:t>. This</a:t>
            </a:r>
            <a:r>
              <a:rPr lang="en-GB" sz="1200" b="0" i="0" u="none" strike="noStrike" cap="none">
                <a:solidFill>
                  <a:srgbClr val="17916F"/>
                </a:solidFill>
                <a:latin typeface="Calibri"/>
                <a:ea typeface="Calibri"/>
                <a:cs typeface="Calibri"/>
                <a:sym typeface="Calibri"/>
              </a:rPr>
              <a:t> way it will be straight up</a:t>
            </a:r>
            <a:r>
              <a:rPr lang="en-GB" sz="1200">
                <a:solidFill>
                  <a:srgbClr val="17916F"/>
                </a:solidFill>
                <a:latin typeface="Calibri"/>
                <a:ea typeface="Calibri"/>
                <a:cs typeface="Calibri"/>
                <a:sym typeface="Calibri"/>
              </a:rPr>
              <a:t> and</a:t>
            </a:r>
            <a:r>
              <a:rPr lang="en-GB" sz="1200" b="0" i="0" u="none" strike="noStrike" cap="none">
                <a:solidFill>
                  <a:srgbClr val="17916F"/>
                </a:solidFill>
                <a:latin typeface="Calibri"/>
                <a:ea typeface="Calibri"/>
                <a:cs typeface="Calibri"/>
                <a:sym typeface="Calibri"/>
              </a:rPr>
              <a:t> more stable.</a:t>
            </a:r>
            <a:endParaRPr sz="1200" b="0" i="0" u="none" strike="noStrike" cap="none">
              <a:solidFill>
                <a:srgbClr val="17916F"/>
              </a:solidFill>
              <a:latin typeface="Calibri"/>
              <a:ea typeface="Calibri"/>
              <a:cs typeface="Calibri"/>
              <a:sym typeface="Calibri"/>
            </a:endParaRPr>
          </a:p>
        </p:txBody>
      </p:sp>
      <p:sp>
        <p:nvSpPr>
          <p:cNvPr id="605" name="Google Shape;605;p37"/>
          <p:cNvSpPr txBox="1"/>
          <p:nvPr/>
        </p:nvSpPr>
        <p:spPr>
          <a:xfrm>
            <a:off x="6657975" y="2333625"/>
            <a:ext cx="5381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To conclude, at the bottom of the slide is what I've learned from this and what I will be taking inspiration from  in the future.</a:t>
            </a:r>
            <a:endParaRPr sz="1400" b="0" i="0" u="none" strike="noStrike" cap="none">
              <a:solidFill>
                <a:srgbClr val="000000"/>
              </a:solidFill>
              <a:latin typeface="Arial"/>
              <a:ea typeface="Arial"/>
              <a:cs typeface="Arial"/>
              <a:sym typeface="Arial"/>
            </a:endParaRPr>
          </a:p>
        </p:txBody>
      </p:sp>
      <p:sp>
        <p:nvSpPr>
          <p:cNvPr id="606" name="Google Shape;606;p37"/>
          <p:cNvSpPr txBox="1"/>
          <p:nvPr/>
        </p:nvSpPr>
        <p:spPr>
          <a:xfrm>
            <a:off x="10480713" y="-3672"/>
            <a:ext cx="1724100" cy="47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What I could use this for</a:t>
            </a:r>
            <a:endParaRPr sz="1200" b="0" i="0" u="none" strike="noStrike" cap="none">
              <a:solidFill>
                <a:srgbClr val="FF0000"/>
              </a:solidFill>
              <a:latin typeface="Calibri"/>
              <a:ea typeface="Calibri"/>
              <a:cs typeface="Calibri"/>
              <a:sym typeface="Calibri"/>
            </a:endParaRPr>
          </a:p>
        </p:txBody>
      </p:sp>
      <p:sp>
        <p:nvSpPr>
          <p:cNvPr id="607" name="Google Shape;607;p37"/>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611"/>
        <p:cNvGrpSpPr/>
        <p:nvPr/>
      </p:nvGrpSpPr>
      <p:grpSpPr>
        <a:xfrm>
          <a:off x="0" y="0"/>
          <a:ext cx="0" cy="0"/>
          <a:chOff x="0" y="0"/>
          <a:chExt cx="0" cy="0"/>
        </a:xfrm>
      </p:grpSpPr>
      <p:sp>
        <p:nvSpPr>
          <p:cNvPr id="612" name="Google Shape;612;p38"/>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oven</a:t>
            </a:r>
            <a:endParaRPr/>
          </a:p>
        </p:txBody>
      </p:sp>
      <p:sp>
        <p:nvSpPr>
          <p:cNvPr id="613" name="Google Shape;613;p38"/>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oven to come up with new possible design features to implement in my own design </a:t>
            </a:r>
            <a:endParaRPr sz="1400"/>
          </a:p>
        </p:txBody>
      </p:sp>
      <p:graphicFrame>
        <p:nvGraphicFramePr>
          <p:cNvPr id="614" name="Google Shape;614;p38"/>
          <p:cNvGraphicFramePr/>
          <p:nvPr/>
        </p:nvGraphicFramePr>
        <p:xfrm>
          <a:off x="2771" y="722376"/>
          <a:ext cx="12193250" cy="61569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7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different shapes and patterns for the tray for umbrella</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72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615" name="Google Shape;615;p38" descr="A picture containing person, indoor, floor&#10;&#10;Description automatically generated"/>
          <p:cNvPicPr preferRelativeResize="0"/>
          <p:nvPr/>
        </p:nvPicPr>
        <p:blipFill rotWithShape="1">
          <a:blip r:embed="rId3">
            <a:alphaModFix/>
          </a:blip>
          <a:srcRect/>
          <a:stretch/>
        </p:blipFill>
        <p:spPr>
          <a:xfrm>
            <a:off x="7895477" y="3504304"/>
            <a:ext cx="1648691" cy="2228851"/>
          </a:xfrm>
          <a:prstGeom prst="rect">
            <a:avLst/>
          </a:prstGeom>
          <a:noFill/>
          <a:ln>
            <a:noFill/>
          </a:ln>
        </p:spPr>
      </p:pic>
      <p:pic>
        <p:nvPicPr>
          <p:cNvPr id="616" name="Google Shape;616;p38" descr="A picture containing indoor&#10;&#10;Description automatically generated"/>
          <p:cNvPicPr preferRelativeResize="0"/>
          <p:nvPr/>
        </p:nvPicPr>
        <p:blipFill rotWithShape="1">
          <a:blip r:embed="rId4">
            <a:alphaModFix/>
          </a:blip>
          <a:srcRect/>
          <a:stretch/>
        </p:blipFill>
        <p:spPr>
          <a:xfrm>
            <a:off x="4216566" y="1054812"/>
            <a:ext cx="1541997" cy="2097389"/>
          </a:xfrm>
          <a:prstGeom prst="rect">
            <a:avLst/>
          </a:prstGeom>
          <a:noFill/>
          <a:ln>
            <a:noFill/>
          </a:ln>
        </p:spPr>
      </p:pic>
      <p:sp>
        <p:nvSpPr>
          <p:cNvPr id="617" name="Google Shape;617;p38"/>
          <p:cNvSpPr txBox="1"/>
          <p:nvPr/>
        </p:nvSpPr>
        <p:spPr>
          <a:xfrm>
            <a:off x="-19050" y="982108"/>
            <a:ext cx="42309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Wednesday 12th January, I experimented with the oven. This oven isn't like your ordinary at home oven that cooks your food, </a:t>
            </a:r>
            <a:r>
              <a:rPr lang="en-GB" sz="1200">
                <a:solidFill>
                  <a:schemeClr val="dk1"/>
                </a:solidFill>
                <a:latin typeface="Calibri"/>
                <a:ea typeface="Calibri"/>
                <a:cs typeface="Calibri"/>
                <a:sym typeface="Calibri"/>
              </a:rPr>
              <a:t>but specifically</a:t>
            </a:r>
            <a:r>
              <a:rPr lang="en-GB" sz="1200" b="0" i="0" u="none" strike="noStrike" cap="none">
                <a:solidFill>
                  <a:schemeClr val="dk1"/>
                </a:solidFill>
                <a:latin typeface="Calibri"/>
                <a:ea typeface="Calibri"/>
                <a:cs typeface="Calibri"/>
                <a:sym typeface="Calibri"/>
              </a:rPr>
              <a:t> made to heat things like Acrylic to around 170 C to mould it into a certain shape.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Because of the temperatures it can reach there are a few safety risks, so let's talk about that first. The main risk with this is touching it when it's hot without any protection. This is easily solved by </a:t>
            </a:r>
            <a:r>
              <a:rPr lang="en-GB" sz="1200">
                <a:solidFill>
                  <a:schemeClr val="dk1"/>
                </a:solidFill>
                <a:latin typeface="Calibri"/>
                <a:ea typeface="Calibri"/>
                <a:cs typeface="Calibri"/>
                <a:sym typeface="Calibri"/>
              </a:rPr>
              <a:t>wearing</a:t>
            </a:r>
            <a:r>
              <a:rPr lang="en-GB" sz="1200" b="0" i="0" u="none" strike="noStrike" cap="none">
                <a:solidFill>
                  <a:schemeClr val="dk1"/>
                </a:solidFill>
                <a:latin typeface="Calibri"/>
                <a:ea typeface="Calibri"/>
                <a:cs typeface="Calibri"/>
                <a:sym typeface="Calibri"/>
              </a:rPr>
              <a:t> leather gloves to protect ourselves when moulding the material. Also, because acrylic cools very quickly, if you want to mould it in a vice or around an object you get it out first to avoid rushing around the workshop and potentially tripping over or burning someone else.</a:t>
            </a:r>
            <a:endParaRPr sz="1400" b="0" i="0" u="none" strike="noStrike" cap="none">
              <a:solidFill>
                <a:srgbClr val="000000"/>
              </a:solidFill>
              <a:latin typeface="Arial"/>
              <a:ea typeface="Arial"/>
              <a:cs typeface="Arial"/>
              <a:sym typeface="Arial"/>
            </a:endParaRPr>
          </a:p>
        </p:txBody>
      </p:sp>
      <p:sp>
        <p:nvSpPr>
          <p:cNvPr id="618" name="Google Shape;618;p38"/>
          <p:cNvSpPr txBox="1"/>
          <p:nvPr/>
        </p:nvSpPr>
        <p:spPr>
          <a:xfrm>
            <a:off x="5761759" y="1009650"/>
            <a:ext cx="38439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other thing I tried to do was make a clear acrylic bracelet but unfortunately, I left it in the oven for too long  which made the acrylic bubble. But to my surprise this bubbling effect made a beautiful design on the clear acrylic and amazingly made it look </a:t>
            </a:r>
            <a:r>
              <a:rPr lang="en-GB" sz="1200">
                <a:solidFill>
                  <a:schemeClr val="dk1"/>
                </a:solidFill>
                <a:latin typeface="Calibri"/>
                <a:ea typeface="Calibri"/>
                <a:cs typeface="Calibri"/>
                <a:sym typeface="Calibri"/>
              </a:rPr>
              <a:t>significantly </a:t>
            </a:r>
            <a:r>
              <a:rPr lang="en-GB" sz="1200" b="0" i="0" u="none" strike="noStrike" cap="none">
                <a:solidFill>
                  <a:schemeClr val="dk1"/>
                </a:solidFill>
                <a:latin typeface="Calibri"/>
                <a:ea typeface="Calibri"/>
                <a:cs typeface="Calibri"/>
                <a:sym typeface="Calibri"/>
              </a:rPr>
              <a:t>better. This</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accident is a learning poin</a:t>
            </a:r>
            <a:r>
              <a:rPr lang="en-GB" sz="1200">
                <a:solidFill>
                  <a:schemeClr val="dk1"/>
                </a:solidFill>
                <a:latin typeface="Calibri"/>
                <a:ea typeface="Calibri"/>
                <a:cs typeface="Calibri"/>
                <a:sym typeface="Calibri"/>
              </a:rPr>
              <a:t>t</a:t>
            </a:r>
            <a:r>
              <a:rPr lang="en-GB" sz="1200" b="0" i="0" u="none" strike="noStrike" cap="none">
                <a:solidFill>
                  <a:schemeClr val="dk1"/>
                </a:solidFill>
                <a:latin typeface="Calibri"/>
                <a:ea typeface="Calibri"/>
                <a:cs typeface="Calibri"/>
                <a:sym typeface="Calibri"/>
              </a:rPr>
              <a:t> to not leave the oven unattended but also that </a:t>
            </a:r>
            <a:r>
              <a:rPr lang="en-GB" sz="1200" b="0" i="0" u="none" strike="noStrike" cap="none">
                <a:solidFill>
                  <a:srgbClr val="FF0000"/>
                </a:solidFill>
                <a:latin typeface="Calibri"/>
                <a:ea typeface="Calibri"/>
                <a:cs typeface="Calibri"/>
                <a:sym typeface="Calibri"/>
              </a:rPr>
              <a:t>bubbling acrylic make a uniquely incredible design so I might do this</a:t>
            </a:r>
            <a:r>
              <a:rPr lang="en-GB" sz="1200" b="0" i="0" u="none" strike="noStrike" cap="none">
                <a:solidFill>
                  <a:schemeClr val="dk1"/>
                </a:solidFill>
                <a:latin typeface="Calibri"/>
                <a:ea typeface="Calibri"/>
                <a:cs typeface="Calibri"/>
                <a:sym typeface="Calibri"/>
              </a:rPr>
              <a:t>. However, the slight negative to this was that because it was heated too much, It was stuck to the shelves in the oven and so to take it off, I had to really pull it off which made it stretch quite a bit ruining the shape of the acrylic so I couldn’t use it for my tray. However overall, this mistake was a success.</a:t>
            </a:r>
            <a:endParaRPr sz="1400" b="0" i="0" u="none" strike="noStrike" cap="none">
              <a:solidFill>
                <a:srgbClr val="000000"/>
              </a:solidFill>
              <a:latin typeface="Arial"/>
              <a:ea typeface="Arial"/>
              <a:cs typeface="Arial"/>
              <a:sym typeface="Arial"/>
            </a:endParaRPr>
          </a:p>
        </p:txBody>
      </p:sp>
      <p:pic>
        <p:nvPicPr>
          <p:cNvPr id="619" name="Google Shape;619;p38" descr="A picture containing text, person, indoor&#10;&#10;Description automatically generated"/>
          <p:cNvPicPr preferRelativeResize="0"/>
          <p:nvPr/>
        </p:nvPicPr>
        <p:blipFill rotWithShape="1">
          <a:blip r:embed="rId5">
            <a:alphaModFix/>
          </a:blip>
          <a:srcRect l="201" r="15580"/>
          <a:stretch/>
        </p:blipFill>
        <p:spPr>
          <a:xfrm>
            <a:off x="60091" y="3228109"/>
            <a:ext cx="1235309" cy="2571750"/>
          </a:xfrm>
          <a:prstGeom prst="rect">
            <a:avLst/>
          </a:prstGeom>
          <a:noFill/>
          <a:ln>
            <a:noFill/>
          </a:ln>
        </p:spPr>
      </p:pic>
      <p:pic>
        <p:nvPicPr>
          <p:cNvPr id="620" name="Google Shape;620;p38" descr="A picture containing indoor, person, tool&#10;&#10;Description automatically generated"/>
          <p:cNvPicPr preferRelativeResize="0"/>
          <p:nvPr/>
        </p:nvPicPr>
        <p:blipFill rotWithShape="1">
          <a:blip r:embed="rId6">
            <a:alphaModFix/>
          </a:blip>
          <a:srcRect l="24765" t="-199" r="6174" b="119"/>
          <a:stretch/>
        </p:blipFill>
        <p:spPr>
          <a:xfrm>
            <a:off x="5855278" y="3503468"/>
            <a:ext cx="2037944" cy="2206343"/>
          </a:xfrm>
          <a:prstGeom prst="rect">
            <a:avLst/>
          </a:prstGeom>
          <a:noFill/>
          <a:ln>
            <a:noFill/>
          </a:ln>
        </p:spPr>
      </p:pic>
      <p:sp>
        <p:nvSpPr>
          <p:cNvPr id="621" name="Google Shape;621;p38"/>
          <p:cNvSpPr txBox="1"/>
          <p:nvPr/>
        </p:nvSpPr>
        <p:spPr>
          <a:xfrm>
            <a:off x="1294023" y="3145482"/>
            <a:ext cx="46812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As I just mentioned 2 ways to mould it are using the vice or an object. Here you can see me using the vice to twist it into a nice spiral shap</a:t>
            </a:r>
            <a:r>
              <a:rPr lang="en-GB" sz="1200">
                <a:solidFill>
                  <a:schemeClr val="dk1"/>
                </a:solidFill>
                <a:latin typeface="Calibri"/>
                <a:ea typeface="Calibri"/>
                <a:cs typeface="Calibri"/>
                <a:sym typeface="Calibri"/>
              </a:rPr>
              <a:t>e-</a:t>
            </a:r>
            <a:r>
              <a:rPr lang="en-GB" sz="1200" b="0" i="0" u="none" strike="noStrike" cap="none">
                <a:solidFill>
                  <a:schemeClr val="dk1"/>
                </a:solidFill>
                <a:latin typeface="Calibri"/>
                <a:ea typeface="Calibri"/>
                <a:cs typeface="Calibri"/>
                <a:sym typeface="Calibri"/>
              </a:rPr>
              <a:t> this </a:t>
            </a:r>
            <a:r>
              <a:rPr lang="en-GB" sz="1200">
                <a:solidFill>
                  <a:schemeClr val="dk1"/>
                </a:solidFill>
                <a:latin typeface="Calibri"/>
                <a:ea typeface="Calibri"/>
                <a:cs typeface="Calibri"/>
                <a:sym typeface="Calibri"/>
              </a:rPr>
              <a:t>wa</a:t>
            </a:r>
            <a:r>
              <a:rPr lang="en-GB" sz="1200" b="0" i="0" u="none" strike="noStrike" cap="none">
                <a:solidFill>
                  <a:schemeClr val="dk1"/>
                </a:solidFill>
                <a:latin typeface="Calibri"/>
                <a:ea typeface="Calibri"/>
                <a:cs typeface="Calibri"/>
                <a:sym typeface="Calibri"/>
              </a:rPr>
              <a:t>s very cool but because it takes time to put it in the vice you must be very quick. Using an object is quite straightforward. As you can see, I'm using a metal can</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metal so it doesn’t melt or change shape when moulding</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to make a perfect circular shape.  I made this circular shape for my tray that goes on the umbrella. </a:t>
            </a:r>
            <a:r>
              <a:rPr lang="en-GB" sz="1200">
                <a:solidFill>
                  <a:schemeClr val="dk1"/>
                </a:solidFill>
                <a:latin typeface="Calibri"/>
                <a:ea typeface="Calibri"/>
                <a:cs typeface="Calibri"/>
                <a:sym typeface="Calibri"/>
              </a:rPr>
              <a:t>But</a:t>
            </a:r>
            <a:r>
              <a:rPr lang="en-GB" sz="1200" b="0" i="0" u="none" strike="noStrike" cap="none">
                <a:solidFill>
                  <a:schemeClr val="dk1"/>
                </a:solidFill>
                <a:latin typeface="Calibri"/>
                <a:ea typeface="Calibri"/>
                <a:cs typeface="Calibri"/>
                <a:sym typeface="Calibri"/>
              </a:rPr>
              <a:t> I also made all kinds of </a:t>
            </a:r>
            <a:r>
              <a:rPr lang="en-GB" sz="1200">
                <a:solidFill>
                  <a:schemeClr val="dk1"/>
                </a:solidFill>
                <a:latin typeface="Calibri"/>
                <a:ea typeface="Calibri"/>
                <a:cs typeface="Calibri"/>
                <a:sym typeface="Calibri"/>
              </a:rPr>
              <a:t>unique </a:t>
            </a:r>
            <a:r>
              <a:rPr lang="en-GB" sz="1200" b="0" i="0" u="none" strike="noStrike" cap="none">
                <a:solidFill>
                  <a:schemeClr val="dk1"/>
                </a:solidFill>
                <a:latin typeface="Calibri"/>
                <a:ea typeface="Calibri"/>
                <a:cs typeface="Calibri"/>
                <a:sym typeface="Calibri"/>
              </a:rPr>
              <a:t>shapes, for instance using the fact that acrylic is very flexible when heated, I took inspiration </a:t>
            </a:r>
            <a:r>
              <a:rPr lang="en-GB" sz="1200">
                <a:solidFill>
                  <a:schemeClr val="dk1"/>
                </a:solidFill>
                <a:latin typeface="Calibri"/>
                <a:ea typeface="Calibri"/>
                <a:cs typeface="Calibri"/>
                <a:sym typeface="Calibri"/>
              </a:rPr>
              <a:t>from</a:t>
            </a:r>
            <a:r>
              <a:rPr lang="en-GB" sz="1200" b="0" i="0" u="none" strike="noStrike" cap="none">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the</a:t>
            </a:r>
            <a:r>
              <a:rPr lang="en-GB" sz="1200" b="0" i="0" u="none" strike="noStrike" cap="none">
                <a:solidFill>
                  <a:schemeClr val="dk1"/>
                </a:solidFill>
                <a:latin typeface="Calibri"/>
                <a:ea typeface="Calibri"/>
                <a:cs typeface="Calibri"/>
                <a:sym typeface="Calibri"/>
              </a:rPr>
              <a:t> film Avengers </a:t>
            </a:r>
            <a:r>
              <a:rPr lang="en-GB" sz="1200">
                <a:solidFill>
                  <a:schemeClr val="dk1"/>
                </a:solidFill>
                <a:latin typeface="Calibri"/>
                <a:ea typeface="Calibri"/>
                <a:cs typeface="Calibri"/>
                <a:sym typeface="Calibri"/>
              </a:rPr>
              <a:t>E</a:t>
            </a:r>
            <a:r>
              <a:rPr lang="en-GB" sz="1200" b="0" i="0" u="none" strike="noStrike" cap="none">
                <a:solidFill>
                  <a:schemeClr val="dk1"/>
                </a:solidFill>
                <a:latin typeface="Calibri"/>
                <a:ea typeface="Calibri"/>
                <a:cs typeface="Calibri"/>
                <a:sym typeface="Calibri"/>
              </a:rPr>
              <a:t>ndgame to try and replicate something like the time travel bracelets used. The design looks complex but is very cool and if </a:t>
            </a:r>
            <a:r>
              <a:rPr lang="en-GB" sz="1200" b="0" i="0" u="none" strike="noStrike" cap="none">
                <a:solidFill>
                  <a:srgbClr val="FF0000"/>
                </a:solidFill>
                <a:latin typeface="Calibri"/>
                <a:ea typeface="Calibri"/>
                <a:cs typeface="Calibri"/>
                <a:sym typeface="Calibri"/>
              </a:rPr>
              <a:t>I can I would love to incorporate something similar somewhere in my own design, I also tried making a cup holder but was less successful because of the size of the acrylic I used. But I could use the tray or cup holder in my final design.</a:t>
            </a:r>
            <a:endParaRPr sz="1200" b="0" i="0" u="none" strike="noStrike" cap="none">
              <a:solidFill>
                <a:srgbClr val="FF0000"/>
              </a:solidFill>
              <a:latin typeface="Calibri"/>
              <a:ea typeface="Calibri"/>
              <a:cs typeface="Calibri"/>
              <a:sym typeface="Calibri"/>
            </a:endParaRPr>
          </a:p>
        </p:txBody>
      </p:sp>
      <p:pic>
        <p:nvPicPr>
          <p:cNvPr id="622" name="Google Shape;622;p38"/>
          <p:cNvPicPr preferRelativeResize="0"/>
          <p:nvPr/>
        </p:nvPicPr>
        <p:blipFill rotWithShape="1">
          <a:blip r:embed="rId7">
            <a:alphaModFix/>
          </a:blip>
          <a:srcRect l="11375" r="5228" b="12792"/>
          <a:stretch/>
        </p:blipFill>
        <p:spPr>
          <a:xfrm>
            <a:off x="9546848" y="1057344"/>
            <a:ext cx="2595390" cy="2365527"/>
          </a:xfrm>
          <a:prstGeom prst="rect">
            <a:avLst/>
          </a:prstGeom>
          <a:noFill/>
          <a:ln>
            <a:noFill/>
          </a:ln>
        </p:spPr>
      </p:pic>
      <p:sp>
        <p:nvSpPr>
          <p:cNvPr id="623" name="Google Shape;623;p38"/>
          <p:cNvSpPr txBox="1"/>
          <p:nvPr/>
        </p:nvSpPr>
        <p:spPr>
          <a:xfrm>
            <a:off x="9545950" y="3420526"/>
            <a:ext cx="26970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Also, another learning point from my experiments with acrylic is that using hot glue from the hot glue gun is not the correct way to stick pieces of acrylic together. I tried to stick the two ends of the acrylic together to make a circle so I could stick it to a circular piece of wood to make a tray, but even though when I put a lot on, it did stick quite well, it looked a mess and acrylic cement would have been a better option. But it is still something to take away for next time.</a:t>
            </a:r>
            <a:endParaRPr sz="1200" b="0" i="0" u="none" strike="noStrike" cap="none">
              <a:solidFill>
                <a:schemeClr val="dk1"/>
              </a:solidFill>
              <a:latin typeface="Calibri"/>
              <a:ea typeface="Calibri"/>
              <a:cs typeface="Calibri"/>
              <a:sym typeface="Calibri"/>
            </a:endParaRPr>
          </a:p>
        </p:txBody>
      </p:sp>
      <p:sp>
        <p:nvSpPr>
          <p:cNvPr id="624" name="Google Shape;624;p38"/>
          <p:cNvSpPr txBox="1"/>
          <p:nvPr/>
        </p:nvSpPr>
        <p:spPr>
          <a:xfrm>
            <a:off x="57150" y="5798128"/>
            <a:ext cx="12086400" cy="10158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1. I've learned that overheating acrylic, causing it to bubble, makes a uniquely pretty design that I really like. Unfortunately getting the acrylic off by stretching it ruins it slightly so if I do want to use the bubbling acrylic as a design feature, I need to think of a better way to get it off the shelf in the oven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2. I've learned that hot glue cannot be used for everything and that is can ruin certain materials, so I need to more careful when joining materials together and think about what I'm using and the impacts of doing so. I also now want to experiment with acrylic cement to see how effective it is at achieving my designs</a:t>
            </a:r>
            <a:endParaRPr sz="1400" b="0" i="0" u="none" strike="noStrike" cap="none">
              <a:solidFill>
                <a:srgbClr val="000000"/>
              </a:solidFill>
              <a:latin typeface="Arial"/>
              <a:ea typeface="Arial"/>
              <a:cs typeface="Arial"/>
              <a:sym typeface="Arial"/>
            </a:endParaRPr>
          </a:p>
        </p:txBody>
      </p:sp>
      <p:sp>
        <p:nvSpPr>
          <p:cNvPr id="625" name="Google Shape;625;p38"/>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629"/>
        <p:cNvGrpSpPr/>
        <p:nvPr/>
      </p:nvGrpSpPr>
      <p:grpSpPr>
        <a:xfrm>
          <a:off x="0" y="0"/>
          <a:ext cx="0" cy="0"/>
          <a:chOff x="0" y="0"/>
          <a:chExt cx="0" cy="0"/>
        </a:xfrm>
      </p:grpSpPr>
      <p:sp>
        <p:nvSpPr>
          <p:cNvPr id="630" name="Google Shape;630;p39"/>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drill</a:t>
            </a:r>
            <a:endParaRPr/>
          </a:p>
        </p:txBody>
      </p:sp>
      <p:sp>
        <p:nvSpPr>
          <p:cNvPr id="631" name="Google Shape;631;p39"/>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strip drill to come up with new possible design features to implement in my own design </a:t>
            </a:r>
            <a:endParaRPr sz="1400"/>
          </a:p>
        </p:txBody>
      </p:sp>
      <p:graphicFrame>
        <p:nvGraphicFramePr>
          <p:cNvPr id="632" name="Google Shape;632;p39"/>
          <p:cNvGraphicFramePr/>
          <p:nvPr/>
        </p:nvGraphicFramePr>
        <p:xfrm>
          <a:off x="2771" y="722376"/>
          <a:ext cx="12193250" cy="61629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2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the base of the tray</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737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633" name="Google Shape;633;p39" descr="A picture containing text&#10;&#10;Description automatically generated"/>
          <p:cNvPicPr preferRelativeResize="0"/>
          <p:nvPr/>
        </p:nvPicPr>
        <p:blipFill rotWithShape="1">
          <a:blip r:embed="rId3">
            <a:alphaModFix/>
          </a:blip>
          <a:srcRect/>
          <a:stretch/>
        </p:blipFill>
        <p:spPr>
          <a:xfrm>
            <a:off x="7071561" y="1085695"/>
            <a:ext cx="1400175" cy="1895475"/>
          </a:xfrm>
          <a:prstGeom prst="rect">
            <a:avLst/>
          </a:prstGeom>
          <a:noFill/>
          <a:ln>
            <a:noFill/>
          </a:ln>
        </p:spPr>
      </p:pic>
      <p:pic>
        <p:nvPicPr>
          <p:cNvPr id="634" name="Google Shape;634;p39" descr="A picture containing person, tool&#10;&#10;Description automatically generated"/>
          <p:cNvPicPr preferRelativeResize="0"/>
          <p:nvPr/>
        </p:nvPicPr>
        <p:blipFill rotWithShape="1">
          <a:blip r:embed="rId4">
            <a:alphaModFix/>
          </a:blip>
          <a:srcRect/>
          <a:stretch/>
        </p:blipFill>
        <p:spPr>
          <a:xfrm>
            <a:off x="39617" y="2981039"/>
            <a:ext cx="1866900" cy="2552700"/>
          </a:xfrm>
          <a:prstGeom prst="rect">
            <a:avLst/>
          </a:prstGeom>
          <a:noFill/>
          <a:ln>
            <a:noFill/>
          </a:ln>
        </p:spPr>
      </p:pic>
      <p:sp>
        <p:nvSpPr>
          <p:cNvPr id="635" name="Google Shape;635;p39"/>
          <p:cNvSpPr txBox="1"/>
          <p:nvPr/>
        </p:nvSpPr>
        <p:spPr>
          <a:xfrm>
            <a:off x="37920" y="1005876"/>
            <a:ext cx="70287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Friday 15th January, I was trying to make the base for my tray that will attach onto the umbrella in my design. My first intention was to use some CAD software, 2D design and draw a circle with a hole in it so it would get cleanly cut the hole and ma</a:t>
            </a:r>
            <a:r>
              <a:rPr lang="en-GB" sz="1200">
                <a:solidFill>
                  <a:schemeClr val="dk1"/>
                </a:solidFill>
                <a:latin typeface="Calibri"/>
                <a:ea typeface="Calibri"/>
                <a:cs typeface="Calibri"/>
                <a:sym typeface="Calibri"/>
              </a:rPr>
              <a:t>k</a:t>
            </a:r>
            <a:r>
              <a:rPr lang="en-GB" sz="1200" b="0" i="0" u="none" strike="noStrike" cap="none">
                <a:solidFill>
                  <a:schemeClr val="dk1"/>
                </a:solidFill>
                <a:latin typeface="Calibri"/>
                <a:ea typeface="Calibri"/>
                <a:cs typeface="Calibri"/>
                <a:sym typeface="Calibri"/>
              </a:rPr>
              <a:t>e the perfect shape. Unfortunately, the laser cutter wasn’t working so </a:t>
            </a:r>
            <a:r>
              <a:rPr lang="en-GB" sz="1200">
                <a:solidFill>
                  <a:schemeClr val="dk1"/>
                </a:solidFill>
                <a:latin typeface="Calibri"/>
                <a:ea typeface="Calibri"/>
                <a:cs typeface="Calibri"/>
                <a:sym typeface="Calibri"/>
              </a:rPr>
              <a:t>in order</a:t>
            </a:r>
            <a:r>
              <a:rPr lang="en-GB" sz="1200" b="0" i="0" u="none" strike="noStrike" cap="none">
                <a:solidFill>
                  <a:schemeClr val="dk1"/>
                </a:solidFill>
                <a:latin typeface="Calibri"/>
                <a:ea typeface="Calibri"/>
                <a:cs typeface="Calibri"/>
                <a:sym typeface="Calibri"/>
              </a:rPr>
              <a:t> to carry on with my design, I tried to cut the acrylic by hand, using the scroll saw to make a circle but again it was unsuccessful as unfortunately it kept snapping so I couldn’t quite do it, I had to improvise. So I decided to use some spare mdf because I knew, from experience that it's very easy to shape and to make a hole would be straightforward, as I could use the drill very easily. So, after a quick use of a template and then the scroll saw and the band face, I was able to make the perfect circle for the base of the tray. </a:t>
            </a:r>
            <a:r>
              <a:rPr lang="en-GB" sz="1200" b="0" i="0" u="none" strike="noStrike" cap="none">
                <a:solidFill>
                  <a:srgbClr val="FF0000"/>
                </a:solidFill>
                <a:latin typeface="Calibri"/>
                <a:ea typeface="Calibri"/>
                <a:cs typeface="Calibri"/>
                <a:sym typeface="Calibri"/>
              </a:rPr>
              <a:t>So, if I decide to have a wooden tray attached to the umbrella, using the band face and the drill could be the way to do it.</a:t>
            </a:r>
            <a:endParaRPr sz="1400" b="0" i="0" u="none" strike="noStrike" cap="none">
              <a:solidFill>
                <a:srgbClr val="000000"/>
              </a:solidFill>
              <a:latin typeface="Arial"/>
              <a:ea typeface="Arial"/>
              <a:cs typeface="Arial"/>
              <a:sym typeface="Arial"/>
            </a:endParaRPr>
          </a:p>
        </p:txBody>
      </p:sp>
      <p:sp>
        <p:nvSpPr>
          <p:cNvPr id="636" name="Google Shape;636;p39"/>
          <p:cNvSpPr txBox="1"/>
          <p:nvPr/>
        </p:nvSpPr>
        <p:spPr>
          <a:xfrm>
            <a:off x="1902304" y="3104791"/>
            <a:ext cx="66045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To use the drill a few safety precautions must be taken into account. Goggles must be worn to protect you from the spray of wood that will follow during the drilling. Next you have to ensure that there's a thicker scrap piece of wood underneath whatever you're drilling so if you cut cleanly through it won't then damage anything important. You then clamp the piece of wood, so it doesn’t move whilst drilling and potentially cause an accident</a:t>
            </a:r>
            <a:r>
              <a:rPr lang="en-GB" sz="1200">
                <a:solidFill>
                  <a:schemeClr val="dk1"/>
                </a:solidFill>
                <a:latin typeface="Calibri"/>
                <a:ea typeface="Calibri"/>
                <a:cs typeface="Calibri"/>
                <a:sym typeface="Calibri"/>
              </a:rPr>
              <a:t>. F</a:t>
            </a:r>
            <a:r>
              <a:rPr lang="en-GB" sz="1200" b="0" i="0" u="none" strike="noStrike" cap="none">
                <a:solidFill>
                  <a:schemeClr val="dk1"/>
                </a:solidFill>
                <a:latin typeface="Calibri"/>
                <a:ea typeface="Calibri"/>
                <a:cs typeface="Calibri"/>
                <a:sym typeface="Calibri"/>
              </a:rPr>
              <a:t>inally you close the guard and you're ready to go. But before you start it is helpful to use a hammer and nail to dent the bit you want to drill so it rests on it and it more accurate. A problem I found instantly was that the drill bit was too small for what I wanted so I redid it with a larger drill bit which you can replace by pressing the release. Hole now complete, I used a tip given to me many years before by a DT teacher, which was to use the same drill bit and slot it in from the other </a:t>
            </a:r>
            <a:r>
              <a:rPr lang="en-GB" sz="1200">
                <a:solidFill>
                  <a:schemeClr val="dk1"/>
                </a:solidFill>
                <a:latin typeface="Calibri"/>
                <a:ea typeface="Calibri"/>
                <a:cs typeface="Calibri"/>
                <a:sym typeface="Calibri"/>
              </a:rPr>
              <a:t>side</a:t>
            </a:r>
            <a:r>
              <a:rPr lang="en-GB" sz="1200" b="0" i="0" u="none" strike="noStrike" cap="none">
                <a:solidFill>
                  <a:schemeClr val="dk1"/>
                </a:solidFill>
                <a:latin typeface="Calibri"/>
                <a:ea typeface="Calibri"/>
                <a:cs typeface="Calibri"/>
                <a:sym typeface="Calibri"/>
              </a:rPr>
              <a:t> and twist to scrape out the remains on the back and make it look much cleaner and better.</a:t>
            </a:r>
            <a:endParaRPr sz="1400" b="0" i="0" u="none" strike="noStrike" cap="none">
              <a:solidFill>
                <a:srgbClr val="000000"/>
              </a:solidFill>
              <a:latin typeface="Arial"/>
              <a:ea typeface="Arial"/>
              <a:cs typeface="Arial"/>
              <a:sym typeface="Arial"/>
            </a:endParaRPr>
          </a:p>
        </p:txBody>
      </p:sp>
      <p:sp>
        <p:nvSpPr>
          <p:cNvPr id="637" name="Google Shape;637;p39"/>
          <p:cNvSpPr txBox="1"/>
          <p:nvPr/>
        </p:nvSpPr>
        <p:spPr>
          <a:xfrm>
            <a:off x="92375" y="5568351"/>
            <a:ext cx="12014700" cy="12006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a very important lesson I have learned today is that if you encounter problems, in this case two times in </a:t>
            </a:r>
            <a:r>
              <a:rPr lang="en-GB" sz="1200">
                <a:solidFill>
                  <a:srgbClr val="17916F"/>
                </a:solidFill>
                <a:latin typeface="Calibri"/>
                <a:ea typeface="Calibri"/>
                <a:cs typeface="Calibri"/>
                <a:sym typeface="Calibri"/>
              </a:rPr>
              <a:t>a row</a:t>
            </a:r>
            <a:r>
              <a:rPr lang="en-GB" sz="1200" b="0" i="0" u="none" strike="noStrike" cap="none">
                <a:solidFill>
                  <a:srgbClr val="17916F"/>
                </a:solidFill>
                <a:latin typeface="Calibri"/>
                <a:ea typeface="Calibri"/>
                <a:cs typeface="Calibri"/>
                <a:sym typeface="Calibri"/>
              </a:rPr>
              <a:t>, </a:t>
            </a:r>
            <a:r>
              <a:rPr lang="en-GB" sz="1200">
                <a:solidFill>
                  <a:srgbClr val="17916F"/>
                </a:solidFill>
                <a:latin typeface="Calibri"/>
                <a:ea typeface="Calibri"/>
                <a:cs typeface="Calibri"/>
                <a:sym typeface="Calibri"/>
              </a:rPr>
              <a:t>it's</a:t>
            </a:r>
            <a:r>
              <a:rPr lang="en-GB" sz="1200" b="0" i="0" u="none" strike="noStrike" cap="none">
                <a:solidFill>
                  <a:srgbClr val="17916F"/>
                </a:solidFill>
                <a:latin typeface="Calibri"/>
                <a:ea typeface="Calibri"/>
                <a:cs typeface="Calibri"/>
                <a:sym typeface="Calibri"/>
              </a:rPr>
              <a:t> crucial to never give up and keep pushing to find a new way to solve that problem. This will not only help me in my NEA in the future but is also a good life lesson for me , so from now on any problems that I get countered with, no matter how many times I fail, I will eventually find a way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I've also learned that acrylic can snap very easily as it is brittle, so under any pressure from something like the scroll saw and it</a:t>
            </a:r>
            <a:r>
              <a:rPr lang="en-GB" sz="1200">
                <a:solidFill>
                  <a:srgbClr val="17916F"/>
                </a:solidFill>
                <a:latin typeface="Calibri"/>
                <a:ea typeface="Calibri"/>
                <a:cs typeface="Calibri"/>
                <a:sym typeface="Calibri"/>
              </a:rPr>
              <a:t> broke</a:t>
            </a:r>
            <a:r>
              <a:rPr lang="en-GB" sz="1200" b="0" i="0" u="none" strike="noStrike" cap="none">
                <a:solidFill>
                  <a:srgbClr val="17916F"/>
                </a:solidFill>
                <a:latin typeface="Calibri"/>
                <a:ea typeface="Calibri"/>
                <a:cs typeface="Calibri"/>
                <a:sym typeface="Calibri"/>
              </a:rPr>
              <a:t>. This </a:t>
            </a:r>
            <a:r>
              <a:rPr lang="en-GB" sz="1200">
                <a:solidFill>
                  <a:srgbClr val="17916F"/>
                </a:solidFill>
                <a:latin typeface="Calibri"/>
                <a:ea typeface="Calibri"/>
                <a:cs typeface="Calibri"/>
                <a:sym typeface="Calibri"/>
              </a:rPr>
              <a:t>wa</a:t>
            </a:r>
            <a:r>
              <a:rPr lang="en-GB" sz="1200" b="0" i="0" u="none" strike="noStrike" cap="none">
                <a:solidFill>
                  <a:srgbClr val="17916F"/>
                </a:solidFill>
                <a:latin typeface="Calibri"/>
                <a:ea typeface="Calibri"/>
                <a:cs typeface="Calibri"/>
                <a:sym typeface="Calibri"/>
              </a:rPr>
              <a:t>s important as if I want to use acrylic for my tray, I need to ensure that the laser cutter is working, otherwise I could struggle and may have to improvise like today</a:t>
            </a:r>
            <a:endParaRPr sz="1400" b="0" i="0" u="none" strike="noStrike" cap="none">
              <a:solidFill>
                <a:srgbClr val="000000"/>
              </a:solidFill>
              <a:latin typeface="Arial"/>
              <a:ea typeface="Arial"/>
              <a:cs typeface="Arial"/>
              <a:sym typeface="Arial"/>
            </a:endParaRPr>
          </a:p>
        </p:txBody>
      </p:sp>
      <p:pic>
        <p:nvPicPr>
          <p:cNvPr id="638" name="Google Shape;638;p39" descr="A picture containing miller&#10;&#10;Description automatically generated"/>
          <p:cNvPicPr preferRelativeResize="0"/>
          <p:nvPr/>
        </p:nvPicPr>
        <p:blipFill rotWithShape="1">
          <a:blip r:embed="rId5">
            <a:alphaModFix/>
          </a:blip>
          <a:srcRect/>
          <a:stretch/>
        </p:blipFill>
        <p:spPr>
          <a:xfrm>
            <a:off x="8753475" y="1193510"/>
            <a:ext cx="3095625" cy="4137606"/>
          </a:xfrm>
          <a:prstGeom prst="rect">
            <a:avLst/>
          </a:prstGeom>
          <a:noFill/>
          <a:ln>
            <a:noFill/>
          </a:ln>
        </p:spPr>
      </p:pic>
      <p:sp>
        <p:nvSpPr>
          <p:cNvPr id="639" name="Google Shape;639;p39"/>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5"/>
        <p:cNvGrpSpPr/>
        <p:nvPr/>
      </p:nvGrpSpPr>
      <p:grpSpPr>
        <a:xfrm>
          <a:off x="0" y="0"/>
          <a:ext cx="0" cy="0"/>
          <a:chOff x="0" y="0"/>
          <a:chExt cx="0" cy="0"/>
        </a:xfrm>
      </p:grpSpPr>
      <p:sp>
        <p:nvSpPr>
          <p:cNvPr id="126" name="Google Shape;126;p4"/>
          <p:cNvSpPr txBox="1"/>
          <p:nvPr/>
        </p:nvSpPr>
        <p:spPr>
          <a:xfrm>
            <a:off x="9929004" y="4409"/>
            <a:ext cx="2265600" cy="83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C00000"/>
                </a:solidFill>
                <a:latin typeface="Calibri"/>
                <a:ea typeface="Calibri"/>
                <a:cs typeface="Calibri"/>
                <a:sym typeface="Calibri"/>
              </a:rPr>
              <a:t>People that will have problems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7030A0"/>
                </a:solidFill>
                <a:latin typeface="Calibri"/>
                <a:ea typeface="Calibri"/>
                <a:cs typeface="Calibri"/>
                <a:sym typeface="Calibri"/>
              </a:rPr>
              <a:t>Why they’ll have the problems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548135"/>
                </a:solidFill>
                <a:latin typeface="Calibri"/>
                <a:ea typeface="Calibri"/>
                <a:cs typeface="Calibri"/>
                <a:sym typeface="Calibri"/>
              </a:rPr>
              <a:t>Solutions to problems</a:t>
            </a:r>
            <a:endParaRPr sz="1400" b="0" i="0" u="none" strike="noStrike" cap="none">
              <a:solidFill>
                <a:srgbClr val="000000"/>
              </a:solidFill>
              <a:latin typeface="Arial"/>
              <a:ea typeface="Arial"/>
              <a:cs typeface="Arial"/>
              <a:sym typeface="Arial"/>
            </a:endParaRPr>
          </a:p>
        </p:txBody>
      </p:sp>
      <p:sp>
        <p:nvSpPr>
          <p:cNvPr id="127" name="Google Shape;127;p4"/>
          <p:cNvSpPr txBox="1">
            <a:spLocks noGrp="1"/>
          </p:cNvSpPr>
          <p:nvPr>
            <p:ph type="title"/>
          </p:nvPr>
        </p:nvSpPr>
        <p:spPr>
          <a:xfrm>
            <a:off x="-39444" y="2984"/>
            <a:ext cx="9762300" cy="66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alibri"/>
              <a:buNone/>
            </a:pPr>
            <a:r>
              <a:rPr lang="en-GB" sz="3600" b="1">
                <a:solidFill>
                  <a:srgbClr val="FFFFFF"/>
                </a:solidFill>
              </a:rPr>
              <a:t>Chosen Context(Outdoor living)</a:t>
            </a:r>
            <a:br>
              <a:rPr lang="en-GB" sz="3600" b="1">
                <a:solidFill>
                  <a:srgbClr val="FFFFFF"/>
                </a:solidFill>
              </a:rPr>
            </a:br>
            <a:r>
              <a:rPr lang="en-GB" sz="1400"/>
              <a:t>Aim: To choose an area, find 4 problem, needs or opportunities and find a way how to solve them</a:t>
            </a:r>
            <a:endParaRPr sz="1400" b="1">
              <a:solidFill>
                <a:srgbClr val="FFFFFF"/>
              </a:solidFill>
            </a:endParaRPr>
          </a:p>
        </p:txBody>
      </p:sp>
      <p:sp>
        <p:nvSpPr>
          <p:cNvPr id="128" name="Google Shape;128;p4"/>
          <p:cNvSpPr txBox="1">
            <a:spLocks noGrp="1"/>
          </p:cNvSpPr>
          <p:nvPr>
            <p:ph type="body" idx="1"/>
          </p:nvPr>
        </p:nvSpPr>
        <p:spPr>
          <a:xfrm>
            <a:off x="-39444" y="6600982"/>
            <a:ext cx="12192000" cy="305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1200"/>
              <a:buNone/>
            </a:pPr>
            <a:r>
              <a:rPr lang="en-GB" sz="1200">
                <a:solidFill>
                  <a:srgbClr val="FFFFFF"/>
                </a:solidFill>
              </a:rPr>
              <a:t>To conclude after accessing the problems and solution over and over again I have decided that I will be continuing with "outdoor living". I've established ways to counter these problems as well</a:t>
            </a:r>
            <a:endParaRPr/>
          </a:p>
        </p:txBody>
      </p:sp>
      <p:graphicFrame>
        <p:nvGraphicFramePr>
          <p:cNvPr id="129" name="Google Shape;129;p4"/>
          <p:cNvGraphicFramePr/>
          <p:nvPr/>
        </p:nvGraphicFramePr>
        <p:xfrm>
          <a:off x="0" y="792480"/>
          <a:ext cx="12171650" cy="5808500"/>
        </p:xfrm>
        <a:graphic>
          <a:graphicData uri="http://schemas.openxmlformats.org/drawingml/2006/table">
            <a:tbl>
              <a:tblPr firstRow="1" bandRow="1">
                <a:noFill/>
                <a:tableStyleId>{B2B569FB-23B4-48B0-86E9-3169813D488A}</a:tableStyleId>
              </a:tblPr>
              <a:tblGrid>
                <a:gridCol w="6099475">
                  <a:extLst>
                    <a:ext uri="{9D8B030D-6E8A-4147-A177-3AD203B41FA5}">
                      <a16:colId xmlns:a16="http://schemas.microsoft.com/office/drawing/2014/main" val="20000"/>
                    </a:ext>
                  </a:extLst>
                </a:gridCol>
                <a:gridCol w="6072175">
                  <a:extLst>
                    <a:ext uri="{9D8B030D-6E8A-4147-A177-3AD203B41FA5}">
                      <a16:colId xmlns:a16="http://schemas.microsoft.com/office/drawing/2014/main" val="20001"/>
                    </a:ext>
                  </a:extLst>
                </a:gridCol>
              </a:tblGrid>
              <a:tr h="5204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rgbClr val="FFFFFF"/>
                          </a:solidFill>
                        </a:rPr>
                        <a:t>Problem 1 is that many outdoor living products are too heavy to lift and therefore they are not portable or practical should it need to be moved.</a:t>
                      </a:r>
                      <a:endParaRPr sz="1400" u="none" strike="noStrike" cap="none"/>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rgbClr val="FFFFFF"/>
                          </a:solidFill>
                        </a:rPr>
                        <a:t>Problem 2 is that many outdoor living products are not all-weatherproof and therefore in certain weathers it can be damaged or ruined and require repair or replacement.</a:t>
                      </a:r>
                      <a:endParaRPr sz="1400" u="none" strike="noStrike" cap="none"/>
                    </a:p>
                  </a:txBody>
                  <a:tcPr marL="91450" marR="91450" marT="45725" marB="45725">
                    <a:solidFill>
                      <a:srgbClr val="F4B081"/>
                    </a:solidFill>
                  </a:tcPr>
                </a:tc>
                <a:extLst>
                  <a:ext uri="{0D108BD9-81ED-4DB2-BD59-A6C34878D82A}">
                    <a16:rowId xmlns:a16="http://schemas.microsoft.com/office/drawing/2014/main" val="10000"/>
                  </a:ext>
                </a:extLst>
              </a:tr>
              <a:tr h="22172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EFEFE"/>
                        </a:solidFill>
                      </a:endParaRPr>
                    </a:p>
                  </a:txBody>
                  <a:tcPr marL="91450" marR="91450" marT="45725" marB="45725">
                    <a:solidFill>
                      <a:srgbClr val="F7CAAC"/>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EFEFE"/>
                        </a:solidFill>
                      </a:endParaRPr>
                    </a:p>
                  </a:txBody>
                  <a:tcPr marL="91450" marR="91450" marT="45725" marB="45725">
                    <a:solidFill>
                      <a:srgbClr val="F7CAAC"/>
                    </a:solidFill>
                  </a:tcPr>
                </a:tc>
                <a:extLst>
                  <a:ext uri="{0D108BD9-81ED-4DB2-BD59-A6C34878D82A}">
                    <a16:rowId xmlns:a16="http://schemas.microsoft.com/office/drawing/2014/main" val="10001"/>
                  </a:ext>
                </a:extLst>
              </a:tr>
              <a:tr h="520475">
                <a:tc>
                  <a:txBody>
                    <a:bodyPr/>
                    <a:lstStyle/>
                    <a:p>
                      <a:pPr marL="0" marR="0" lvl="0" indent="0" algn="l" rtl="0">
                        <a:lnSpc>
                          <a:spcPct val="100000"/>
                        </a:lnSpc>
                        <a:spcBef>
                          <a:spcPts val="0"/>
                        </a:spcBef>
                        <a:spcAft>
                          <a:spcPts val="0"/>
                        </a:spcAft>
                        <a:buClr>
                          <a:srgbClr val="000000"/>
                        </a:buClr>
                        <a:buSzPts val="1200"/>
                        <a:buFont typeface="Arial"/>
                        <a:buNone/>
                      </a:pPr>
                      <a:r>
                        <a:rPr lang="en-GB" sz="1200" b="1" u="none" strike="noStrike" cap="none">
                          <a:solidFill>
                            <a:srgbClr val="FFFFFF"/>
                          </a:solidFill>
                        </a:rPr>
                        <a:t>Problem 3 is that many outdoor living products are not very attractive and can be quite dull thus not enticing families to spend on them or just throwing them away after use.</a:t>
                      </a:r>
                      <a:endParaRPr sz="1400" u="none" strike="noStrike" cap="none"/>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1" u="none" strike="noStrike" cap="none">
                          <a:solidFill>
                            <a:srgbClr val="FFFFFF"/>
                          </a:solidFill>
                        </a:rPr>
                        <a:t>Problem 4 is mainly for games or toys, but many outdoor living products are not safe. It needs to be safe to prevent the user hurting themselves </a:t>
                      </a:r>
                      <a:endParaRPr sz="1400" u="none" strike="noStrike" cap="none"/>
                    </a:p>
                  </a:txBody>
                  <a:tcPr marL="91450" marR="91450" marT="45725" marB="45725">
                    <a:solidFill>
                      <a:srgbClr val="F4B081"/>
                    </a:solidFill>
                  </a:tcPr>
                </a:tc>
                <a:extLst>
                  <a:ext uri="{0D108BD9-81ED-4DB2-BD59-A6C34878D82A}">
                    <a16:rowId xmlns:a16="http://schemas.microsoft.com/office/drawing/2014/main" val="10002"/>
                  </a:ext>
                </a:extLst>
              </a:tr>
              <a:tr h="255032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50" marR="91450" marT="45725" marB="45725">
                    <a:solidFill>
                      <a:srgbClr val="F7CAAC"/>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EFEFE"/>
                        </a:solidFill>
                      </a:endParaRPr>
                    </a:p>
                  </a:txBody>
                  <a:tcPr marL="91450" marR="91450" marT="45725" marB="45725">
                    <a:solidFill>
                      <a:srgbClr val="F7CAAC"/>
                    </a:solidFill>
                  </a:tcPr>
                </a:tc>
                <a:extLst>
                  <a:ext uri="{0D108BD9-81ED-4DB2-BD59-A6C34878D82A}">
                    <a16:rowId xmlns:a16="http://schemas.microsoft.com/office/drawing/2014/main" val="10003"/>
                  </a:ext>
                </a:extLst>
              </a:tr>
            </a:tbl>
          </a:graphicData>
        </a:graphic>
      </p:graphicFrame>
      <p:sp>
        <p:nvSpPr>
          <p:cNvPr id="130" name="Google Shape;130;p4"/>
          <p:cNvSpPr txBox="1"/>
          <p:nvPr/>
        </p:nvSpPr>
        <p:spPr>
          <a:xfrm>
            <a:off x="0" y="460651"/>
            <a:ext cx="941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FFFFFF"/>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131" name="Google Shape;131;p4"/>
          <p:cNvPicPr preferRelativeResize="0"/>
          <p:nvPr/>
        </p:nvPicPr>
        <p:blipFill rotWithShape="1">
          <a:blip r:embed="rId3">
            <a:alphaModFix/>
          </a:blip>
          <a:srcRect l="8924" t="23540" r="290" b="23913"/>
          <a:stretch/>
        </p:blipFill>
        <p:spPr>
          <a:xfrm>
            <a:off x="8435" y="4071743"/>
            <a:ext cx="3339504" cy="1386066"/>
          </a:xfrm>
          <a:prstGeom prst="rect">
            <a:avLst/>
          </a:prstGeom>
          <a:noFill/>
          <a:ln>
            <a:noFill/>
          </a:ln>
        </p:spPr>
      </p:pic>
      <p:pic>
        <p:nvPicPr>
          <p:cNvPr id="132" name="Google Shape;132;p4"/>
          <p:cNvPicPr preferRelativeResize="0"/>
          <p:nvPr/>
        </p:nvPicPr>
        <p:blipFill rotWithShape="1">
          <a:blip r:embed="rId4">
            <a:alphaModFix/>
          </a:blip>
          <a:srcRect l="10707" t="-197" r="-682" b="952"/>
          <a:stretch/>
        </p:blipFill>
        <p:spPr>
          <a:xfrm>
            <a:off x="9834918" y="1330131"/>
            <a:ext cx="2311415" cy="2193269"/>
          </a:xfrm>
          <a:prstGeom prst="rect">
            <a:avLst/>
          </a:prstGeom>
          <a:noFill/>
          <a:ln>
            <a:noFill/>
          </a:ln>
        </p:spPr>
      </p:pic>
      <p:pic>
        <p:nvPicPr>
          <p:cNvPr id="133" name="Google Shape;133;p4"/>
          <p:cNvPicPr preferRelativeResize="0"/>
          <p:nvPr/>
        </p:nvPicPr>
        <p:blipFill rotWithShape="1">
          <a:blip r:embed="rId5">
            <a:alphaModFix/>
          </a:blip>
          <a:srcRect l="17936" t="24349" r="8515" b="17676"/>
          <a:stretch/>
        </p:blipFill>
        <p:spPr>
          <a:xfrm>
            <a:off x="6107117" y="4247536"/>
            <a:ext cx="3179222" cy="2154162"/>
          </a:xfrm>
          <a:prstGeom prst="rect">
            <a:avLst/>
          </a:prstGeom>
          <a:noFill/>
          <a:ln>
            <a:noFill/>
          </a:ln>
        </p:spPr>
      </p:pic>
      <p:pic>
        <p:nvPicPr>
          <p:cNvPr id="134" name="Google Shape;134;p4" descr="Diagram&#10;&#10;Description automatically generated"/>
          <p:cNvPicPr preferRelativeResize="0"/>
          <p:nvPr/>
        </p:nvPicPr>
        <p:blipFill rotWithShape="1">
          <a:blip r:embed="rId6">
            <a:alphaModFix/>
          </a:blip>
          <a:srcRect l="1579" r="5483" b="15274"/>
          <a:stretch/>
        </p:blipFill>
        <p:spPr>
          <a:xfrm>
            <a:off x="2903610" y="1330765"/>
            <a:ext cx="3151431" cy="2189006"/>
          </a:xfrm>
          <a:prstGeom prst="rect">
            <a:avLst/>
          </a:prstGeom>
          <a:noFill/>
          <a:ln>
            <a:noFill/>
          </a:ln>
        </p:spPr>
      </p:pic>
      <p:sp>
        <p:nvSpPr>
          <p:cNvPr id="135" name="Google Shape;135;p4"/>
          <p:cNvSpPr txBox="1"/>
          <p:nvPr/>
        </p:nvSpPr>
        <p:spPr>
          <a:xfrm>
            <a:off x="-43036" y="1329270"/>
            <a:ext cx="3049200" cy="212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people that might have this problem are the </a:t>
            </a:r>
            <a:r>
              <a:rPr lang="en-GB" sz="1200" b="0" i="0" u="none" strike="noStrike" cap="none">
                <a:solidFill>
                  <a:srgbClr val="C00000"/>
                </a:solidFill>
                <a:latin typeface="Calibri"/>
                <a:ea typeface="Calibri"/>
                <a:cs typeface="Calibri"/>
                <a:sym typeface="Calibri"/>
              </a:rPr>
              <a:t>elderly, kids</a:t>
            </a:r>
            <a:r>
              <a:rPr lang="en-GB" sz="1200" b="0" i="0" u="none" strike="noStrike" cap="none">
                <a:solidFill>
                  <a:schemeClr val="dk1"/>
                </a:solidFill>
                <a:latin typeface="Calibri"/>
                <a:ea typeface="Calibri"/>
                <a:cs typeface="Calibri"/>
                <a:sym typeface="Calibri"/>
              </a:rPr>
              <a:t> or generally</a:t>
            </a:r>
            <a:r>
              <a:rPr lang="en-GB" sz="1200" b="0" i="0" u="none" strike="noStrike" cap="none">
                <a:solidFill>
                  <a:srgbClr val="C00000"/>
                </a:solidFill>
                <a:latin typeface="Calibri"/>
                <a:ea typeface="Calibri"/>
                <a:cs typeface="Calibri"/>
                <a:sym typeface="Calibri"/>
              </a:rPr>
              <a:t> anyone whose bought heavy furniture</a:t>
            </a:r>
            <a:r>
              <a:rPr lang="en-GB" sz="1200" b="0" i="0" u="none" strike="noStrike" cap="none">
                <a:solidFill>
                  <a:schemeClr val="dk1"/>
                </a:solidFill>
                <a:latin typeface="Calibri"/>
                <a:ea typeface="Calibri"/>
                <a:cs typeface="Calibri"/>
                <a:sym typeface="Calibri"/>
              </a:rPr>
              <a:t>, so I need to find a way to solve this problem so they wouldn’t </a:t>
            </a:r>
            <a:r>
              <a:rPr lang="en-GB" sz="1200" b="0" i="0" u="none" strike="noStrike" cap="none">
                <a:solidFill>
                  <a:srgbClr val="7030A0"/>
                </a:solidFill>
                <a:latin typeface="Calibri"/>
                <a:ea typeface="Calibri"/>
                <a:cs typeface="Calibri"/>
                <a:sym typeface="Calibri"/>
              </a:rPr>
              <a:t>struggle to lift it in changing weathers or to see how it could look in a different area</a:t>
            </a:r>
            <a:r>
              <a:rPr lang="en-GB" sz="1200" b="0" i="0" u="none" strike="noStrike" cap="none">
                <a:solidFill>
                  <a:schemeClr val="dk1"/>
                </a:solidFill>
                <a:latin typeface="Calibri"/>
                <a:ea typeface="Calibri"/>
                <a:cs typeface="Calibri"/>
                <a:sym typeface="Calibri"/>
              </a:rPr>
              <a:t>. An easy way to solve this would be creating a product that can be </a:t>
            </a:r>
            <a:r>
              <a:rPr lang="en-GB" sz="1200" b="0" i="0" u="none" strike="noStrike" cap="none">
                <a:solidFill>
                  <a:srgbClr val="548135"/>
                </a:solidFill>
                <a:latin typeface="Calibri"/>
                <a:ea typeface="Calibri"/>
                <a:cs typeface="Calibri"/>
                <a:sym typeface="Calibri"/>
              </a:rPr>
              <a:t>folded up</a:t>
            </a:r>
            <a:r>
              <a:rPr lang="en-GB" sz="1200" b="0" i="0" u="none" strike="noStrike" cap="none">
                <a:solidFill>
                  <a:schemeClr val="dk1"/>
                </a:solidFill>
                <a:latin typeface="Calibri"/>
                <a:ea typeface="Calibri"/>
                <a:cs typeface="Calibri"/>
                <a:sym typeface="Calibri"/>
              </a:rPr>
              <a:t> and maybe taken on</a:t>
            </a:r>
            <a:r>
              <a:rPr lang="en-GB" sz="1200" b="0" i="0" u="none" strike="noStrike" cap="none">
                <a:solidFill>
                  <a:srgbClr val="548135"/>
                </a:solidFill>
                <a:latin typeface="Calibri"/>
                <a:ea typeface="Calibri"/>
                <a:cs typeface="Calibri"/>
                <a:sym typeface="Calibri"/>
              </a:rPr>
              <a:t> wheels</a:t>
            </a:r>
            <a:r>
              <a:rPr lang="en-GB" sz="1200" b="0" i="0" u="none" strike="noStrike" cap="none">
                <a:solidFill>
                  <a:schemeClr val="dk1"/>
                </a:solidFill>
                <a:latin typeface="Calibri"/>
                <a:ea typeface="Calibri"/>
                <a:cs typeface="Calibri"/>
                <a:sym typeface="Calibri"/>
              </a:rPr>
              <a:t> for easy movement from one place to another or just simply just be a </a:t>
            </a:r>
            <a:r>
              <a:rPr lang="en-GB" sz="1200" b="0" i="0" u="none" strike="noStrike" cap="none">
                <a:solidFill>
                  <a:srgbClr val="548135"/>
                </a:solidFill>
                <a:latin typeface="Calibri"/>
                <a:ea typeface="Calibri"/>
                <a:cs typeface="Calibri"/>
                <a:sym typeface="Calibri"/>
              </a:rPr>
              <a:t>light product.</a:t>
            </a:r>
            <a:endParaRPr sz="1200" b="0" i="0" u="none" strike="noStrike" cap="none">
              <a:solidFill>
                <a:srgbClr val="548135"/>
              </a:solidFill>
              <a:latin typeface="Calibri"/>
              <a:ea typeface="Calibri"/>
              <a:cs typeface="Calibri"/>
              <a:sym typeface="Calibri"/>
            </a:endParaRPr>
          </a:p>
        </p:txBody>
      </p:sp>
      <p:sp>
        <p:nvSpPr>
          <p:cNvPr id="136" name="Google Shape;136;p4"/>
          <p:cNvSpPr txBox="1"/>
          <p:nvPr/>
        </p:nvSpPr>
        <p:spPr>
          <a:xfrm>
            <a:off x="6053675" y="1272299"/>
            <a:ext cx="38688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people that might have this problem are</a:t>
            </a:r>
            <a:r>
              <a:rPr lang="en-GB" sz="1200" b="0" i="0" u="none" strike="noStrike" cap="none">
                <a:solidFill>
                  <a:srgbClr val="C00000"/>
                </a:solidFill>
                <a:latin typeface="Calibri"/>
                <a:ea typeface="Calibri"/>
                <a:cs typeface="Calibri"/>
                <a:sym typeface="Calibri"/>
              </a:rPr>
              <a:t> citizens of more temperate climates</a:t>
            </a:r>
            <a:r>
              <a:rPr lang="en-GB" sz="1200" b="0" i="0" u="none" strike="noStrike" cap="none">
                <a:solidFill>
                  <a:schemeClr val="dk1"/>
                </a:solidFill>
                <a:latin typeface="Calibri"/>
                <a:ea typeface="Calibri"/>
                <a:cs typeface="Calibri"/>
                <a:sym typeface="Calibri"/>
              </a:rPr>
              <a:t> that tend to </a:t>
            </a:r>
            <a:r>
              <a:rPr lang="en-GB" sz="1200">
                <a:solidFill>
                  <a:schemeClr val="dk1"/>
                </a:solidFill>
                <a:latin typeface="Calibri"/>
                <a:ea typeface="Calibri"/>
                <a:cs typeface="Calibri"/>
                <a:sym typeface="Calibri"/>
              </a:rPr>
              <a:t>get </a:t>
            </a:r>
            <a:r>
              <a:rPr lang="en-GB" sz="1200" b="0" i="0" u="none" strike="noStrike" cap="none">
                <a:solidFill>
                  <a:schemeClr val="dk1"/>
                </a:solidFill>
                <a:latin typeface="Calibri"/>
                <a:ea typeface="Calibri"/>
                <a:cs typeface="Calibri"/>
                <a:sym typeface="Calibri"/>
              </a:rPr>
              <a:t>rain or snow often, for e.g., Britain is one the best examples because of its</a:t>
            </a:r>
            <a:r>
              <a:rPr lang="en-GB" sz="1200" b="0" i="0" u="none" strike="noStrike" cap="none">
                <a:solidFill>
                  <a:srgbClr val="7030A0"/>
                </a:solidFill>
                <a:latin typeface="Calibri"/>
                <a:ea typeface="Calibri"/>
                <a:cs typeface="Calibri"/>
                <a:sym typeface="Calibri"/>
              </a:rPr>
              <a:t> </a:t>
            </a:r>
            <a:r>
              <a:rPr lang="en-GB" sz="1200">
                <a:solidFill>
                  <a:srgbClr val="7030A0"/>
                </a:solidFill>
                <a:latin typeface="Calibri"/>
                <a:ea typeface="Calibri"/>
                <a:cs typeface="Calibri"/>
                <a:sym typeface="Calibri"/>
              </a:rPr>
              <a:t>unpredictable </a:t>
            </a:r>
            <a:r>
              <a:rPr lang="en-GB" sz="1200" b="0" i="0" u="none" strike="noStrike" cap="none">
                <a:solidFill>
                  <a:srgbClr val="7030A0"/>
                </a:solidFill>
                <a:latin typeface="Calibri"/>
                <a:ea typeface="Calibri"/>
                <a:cs typeface="Calibri"/>
                <a:sym typeface="Calibri"/>
              </a:rPr>
              <a:t>weather changes</a:t>
            </a:r>
            <a:r>
              <a:rPr lang="en-GB" sz="1200" b="0" i="0" u="none" strike="noStrike" cap="none">
                <a:solidFill>
                  <a:schemeClr val="dk1"/>
                </a:solidFill>
                <a:latin typeface="Calibri"/>
                <a:ea typeface="Calibri"/>
                <a:cs typeface="Calibri"/>
                <a:sym typeface="Calibri"/>
              </a:rPr>
              <a:t>, so my product needs to be able to adapt to all outcomes especially as my client base lives in the Uk. An easy way to fix this would be not only to ensure it</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s </a:t>
            </a:r>
            <a:r>
              <a:rPr lang="en-GB" sz="1200" b="0" i="0" u="none" strike="noStrike" cap="none">
                <a:solidFill>
                  <a:srgbClr val="548135"/>
                </a:solidFill>
                <a:latin typeface="Calibri"/>
                <a:ea typeface="Calibri"/>
                <a:cs typeface="Calibri"/>
                <a:sym typeface="Calibri"/>
              </a:rPr>
              <a:t>portable</a:t>
            </a:r>
            <a:r>
              <a:rPr lang="en-GB" sz="1200" b="0" i="0" u="none" strike="noStrike" cap="none">
                <a:solidFill>
                  <a:schemeClr val="dk1"/>
                </a:solidFill>
                <a:latin typeface="Calibri"/>
                <a:ea typeface="Calibri"/>
                <a:cs typeface="Calibri"/>
                <a:sym typeface="Calibri"/>
              </a:rPr>
              <a:t> to move it indoors in such weather but to add some sort of </a:t>
            </a:r>
            <a:r>
              <a:rPr lang="en-GB" sz="1200" b="0" i="0" u="none" strike="noStrike" cap="none">
                <a:solidFill>
                  <a:srgbClr val="548135"/>
                </a:solidFill>
                <a:latin typeface="Calibri"/>
                <a:ea typeface="Calibri"/>
                <a:cs typeface="Calibri"/>
                <a:sym typeface="Calibri"/>
              </a:rPr>
              <a:t>lightweight protective covering</a:t>
            </a:r>
            <a:r>
              <a:rPr lang="en-GB" sz="1200" b="0" i="0" u="none" strike="noStrike" cap="none">
                <a:solidFill>
                  <a:schemeClr val="dk1"/>
                </a:solidFill>
                <a:latin typeface="Calibri"/>
                <a:ea typeface="Calibri"/>
                <a:cs typeface="Calibri"/>
                <a:sym typeface="Calibri"/>
              </a:rPr>
              <a:t> around this furniture to protect it whether that be a </a:t>
            </a:r>
            <a:r>
              <a:rPr lang="en-GB" sz="1200" b="0" i="0" u="none" strike="noStrike" cap="none">
                <a:solidFill>
                  <a:srgbClr val="548135"/>
                </a:solidFill>
                <a:latin typeface="Calibri"/>
                <a:ea typeface="Calibri"/>
                <a:cs typeface="Calibri"/>
                <a:sym typeface="Calibri"/>
              </a:rPr>
              <a:t>built-in umbrella</a:t>
            </a:r>
            <a:r>
              <a:rPr lang="en-GB" sz="1200" b="0" i="0" u="none" strike="noStrike" cap="none">
                <a:solidFill>
                  <a:schemeClr val="dk1"/>
                </a:solidFill>
                <a:latin typeface="Calibri"/>
                <a:ea typeface="Calibri"/>
                <a:cs typeface="Calibri"/>
                <a:sym typeface="Calibri"/>
              </a:rPr>
              <a:t> or just a</a:t>
            </a:r>
            <a:r>
              <a:rPr lang="en-GB" sz="1200" b="0" i="0" u="none" strike="noStrike" cap="none">
                <a:solidFill>
                  <a:srgbClr val="548135"/>
                </a:solidFill>
                <a:latin typeface="Calibri"/>
                <a:ea typeface="Calibri"/>
                <a:cs typeface="Calibri"/>
                <a:sym typeface="Calibri"/>
              </a:rPr>
              <a:t> big plastic sheet</a:t>
            </a:r>
            <a:r>
              <a:rPr lang="en-GB" sz="1200" b="0" i="0" u="none" strike="noStrike" cap="none">
                <a:solidFill>
                  <a:schemeClr val="dk1"/>
                </a:solidFill>
                <a:latin typeface="Calibri"/>
                <a:ea typeface="Calibri"/>
                <a:cs typeface="Calibri"/>
                <a:sym typeface="Calibri"/>
              </a:rPr>
              <a:t>.</a:t>
            </a:r>
            <a:endParaRPr sz="1200" b="0" i="0" u="none" strike="noStrike" cap="none">
              <a:solidFill>
                <a:schemeClr val="dk1"/>
              </a:solidFill>
              <a:latin typeface="Calibri"/>
              <a:ea typeface="Calibri"/>
              <a:cs typeface="Calibri"/>
              <a:sym typeface="Calibri"/>
            </a:endParaRPr>
          </a:p>
        </p:txBody>
      </p:sp>
      <p:sp>
        <p:nvSpPr>
          <p:cNvPr id="137" name="Google Shape;137;p4"/>
          <p:cNvSpPr txBox="1"/>
          <p:nvPr/>
        </p:nvSpPr>
        <p:spPr>
          <a:xfrm>
            <a:off x="3351362" y="3998995"/>
            <a:ext cx="2741700" cy="252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people that might have this problem are not only just the </a:t>
            </a:r>
            <a:r>
              <a:rPr lang="en-GB" sz="1200" b="0" i="0" u="none" strike="noStrike" cap="none">
                <a:solidFill>
                  <a:srgbClr val="FF0000"/>
                </a:solidFill>
                <a:latin typeface="Calibri"/>
                <a:ea typeface="Calibri"/>
                <a:cs typeface="Calibri"/>
                <a:sym typeface="Calibri"/>
              </a:rPr>
              <a:t>average family with children</a:t>
            </a:r>
            <a:r>
              <a:rPr lang="en-GB" sz="1200" b="0" i="0" u="none" strike="noStrike" cap="none">
                <a:solidFill>
                  <a:schemeClr val="dk1"/>
                </a:solidFill>
                <a:latin typeface="Calibri"/>
                <a:ea typeface="Calibri"/>
                <a:cs typeface="Calibri"/>
                <a:sym typeface="Calibri"/>
              </a:rPr>
              <a:t> but public places like </a:t>
            </a:r>
            <a:r>
              <a:rPr lang="en-GB" sz="1200" b="0" i="0" u="none" strike="noStrike" cap="none">
                <a:solidFill>
                  <a:srgbClr val="FF0000"/>
                </a:solidFill>
                <a:latin typeface="Calibri"/>
                <a:ea typeface="Calibri"/>
                <a:cs typeface="Calibri"/>
                <a:sym typeface="Calibri"/>
              </a:rPr>
              <a:t>parks</a:t>
            </a:r>
            <a:r>
              <a:rPr lang="en-GB" sz="1200" b="0" i="0" u="none" strike="noStrike" cap="none">
                <a:solidFill>
                  <a:schemeClr val="dk1"/>
                </a:solidFill>
                <a:latin typeface="Calibri"/>
                <a:ea typeface="Calibri"/>
                <a:cs typeface="Calibri"/>
                <a:sym typeface="Calibri"/>
              </a:rPr>
              <a:t> and </a:t>
            </a:r>
            <a:r>
              <a:rPr lang="en-GB" sz="1200" b="0" i="0" u="none" strike="noStrike" cap="none">
                <a:solidFill>
                  <a:srgbClr val="FF0000"/>
                </a:solidFill>
                <a:latin typeface="Calibri"/>
                <a:ea typeface="Calibri"/>
                <a:cs typeface="Calibri"/>
                <a:sym typeface="Calibri"/>
              </a:rPr>
              <a:t>schools</a:t>
            </a:r>
            <a:r>
              <a:rPr lang="en-GB" sz="1200" b="0" i="0" u="none" strike="noStrike" cap="none">
                <a:solidFill>
                  <a:schemeClr val="dk1"/>
                </a:solidFill>
                <a:latin typeface="Calibri"/>
                <a:ea typeface="Calibri"/>
                <a:cs typeface="Calibri"/>
                <a:sym typeface="Calibri"/>
              </a:rPr>
              <a:t> as well, because these public places are going to be </a:t>
            </a:r>
            <a:r>
              <a:rPr lang="en-GB" sz="1200" b="0" i="0" u="none" strike="noStrike" cap="none">
                <a:solidFill>
                  <a:srgbClr val="7030A0"/>
                </a:solidFill>
                <a:latin typeface="Calibri"/>
                <a:ea typeface="Calibri"/>
                <a:cs typeface="Calibri"/>
                <a:sym typeface="Calibri"/>
              </a:rPr>
              <a:t>populated with kids and teenagers</a:t>
            </a:r>
            <a:r>
              <a:rPr lang="en-GB" sz="1200" b="0" i="0" u="none" strike="noStrike" cap="none">
                <a:solidFill>
                  <a:schemeClr val="dk1"/>
                </a:solidFill>
                <a:latin typeface="Calibri"/>
                <a:ea typeface="Calibri"/>
                <a:cs typeface="Calibri"/>
                <a:sym typeface="Calibri"/>
              </a:rPr>
              <a:t> and so it needs to be colourful and attractive so that people will want to go and use it so I must incorporate as much colour as possible into my product. An easy way to solve this is to implement </a:t>
            </a:r>
            <a:r>
              <a:rPr lang="en-GB" sz="1200" b="0" i="0" u="none" strike="noStrike" cap="none">
                <a:solidFill>
                  <a:srgbClr val="548135"/>
                </a:solidFill>
                <a:latin typeface="Calibri"/>
                <a:ea typeface="Calibri"/>
                <a:cs typeface="Calibri"/>
                <a:sym typeface="Calibri"/>
              </a:rPr>
              <a:t>fluorescent</a:t>
            </a:r>
            <a:r>
              <a:rPr lang="en-GB" sz="1200" b="0" i="0" u="none" strike="noStrike" cap="none">
                <a:solidFill>
                  <a:schemeClr val="dk1"/>
                </a:solidFill>
                <a:latin typeface="Calibri"/>
                <a:ea typeface="Calibri"/>
                <a:cs typeface="Calibri"/>
                <a:sym typeface="Calibri"/>
              </a:rPr>
              <a:t>, </a:t>
            </a:r>
            <a:r>
              <a:rPr lang="en-GB" sz="1200" b="0" i="0" u="none" strike="noStrike" cap="none">
                <a:solidFill>
                  <a:srgbClr val="548135"/>
                </a:solidFill>
                <a:latin typeface="Calibri"/>
                <a:ea typeface="Calibri"/>
                <a:cs typeface="Calibri"/>
                <a:sym typeface="Calibri"/>
              </a:rPr>
              <a:t>vibrant colours</a:t>
            </a:r>
            <a:r>
              <a:rPr lang="en-GB" sz="1200" b="0" i="0" u="none" strike="noStrike" cap="none">
                <a:solidFill>
                  <a:schemeClr val="dk1"/>
                </a:solidFill>
                <a:latin typeface="Calibri"/>
                <a:ea typeface="Calibri"/>
                <a:cs typeface="Calibri"/>
                <a:sym typeface="Calibri"/>
              </a:rPr>
              <a:t> whether that be </a:t>
            </a:r>
            <a:r>
              <a:rPr lang="en-GB" sz="1200" b="0" i="0" u="none" strike="noStrike" cap="none">
                <a:solidFill>
                  <a:srgbClr val="548135"/>
                </a:solidFill>
                <a:latin typeface="Calibri"/>
                <a:ea typeface="Calibri"/>
                <a:cs typeface="Calibri"/>
                <a:sym typeface="Calibri"/>
              </a:rPr>
              <a:t>plastic</a:t>
            </a:r>
            <a:r>
              <a:rPr lang="en-GB" sz="1200" b="0" i="0" u="none" strike="noStrike" cap="none">
                <a:solidFill>
                  <a:schemeClr val="dk1"/>
                </a:solidFill>
                <a:latin typeface="Calibri"/>
                <a:ea typeface="Calibri"/>
                <a:cs typeface="Calibri"/>
                <a:sym typeface="Calibri"/>
              </a:rPr>
              <a:t>, </a:t>
            </a:r>
            <a:r>
              <a:rPr lang="en-GB" sz="1200" b="0" i="0" u="none" strike="noStrike" cap="none">
                <a:solidFill>
                  <a:srgbClr val="548135"/>
                </a:solidFill>
                <a:latin typeface="Calibri"/>
                <a:ea typeface="Calibri"/>
                <a:cs typeface="Calibri"/>
                <a:sym typeface="Calibri"/>
              </a:rPr>
              <a:t>fabric </a:t>
            </a:r>
            <a:r>
              <a:rPr lang="en-GB" sz="1200" b="0" i="0" u="none" strike="noStrike" cap="none">
                <a:solidFill>
                  <a:schemeClr val="dk1"/>
                </a:solidFill>
                <a:latin typeface="Calibri"/>
                <a:ea typeface="Calibri"/>
                <a:cs typeface="Calibri"/>
                <a:sym typeface="Calibri"/>
              </a:rPr>
              <a:t>or</a:t>
            </a:r>
            <a:r>
              <a:rPr lang="en-GB" sz="1200" b="0" i="0" u="none" strike="noStrike" cap="none">
                <a:solidFill>
                  <a:srgbClr val="548135"/>
                </a:solidFill>
                <a:latin typeface="Calibri"/>
                <a:ea typeface="Calibri"/>
                <a:cs typeface="Calibri"/>
                <a:sym typeface="Calibri"/>
              </a:rPr>
              <a:t> painted wood</a:t>
            </a:r>
            <a:r>
              <a:rPr lang="en-GB" sz="1200" b="0" i="0" u="none" strike="noStrike" cap="none">
                <a:solidFill>
                  <a:schemeClr val="dk1"/>
                </a:solidFill>
                <a:latin typeface="Calibri"/>
                <a:ea typeface="Calibri"/>
                <a:cs typeface="Calibri"/>
                <a:sym typeface="Calibri"/>
              </a:rPr>
              <a:t>.</a:t>
            </a:r>
            <a:endParaRPr sz="1200" b="0" i="0" u="none" strike="noStrike" cap="none">
              <a:solidFill>
                <a:schemeClr val="dk1"/>
              </a:solidFill>
              <a:latin typeface="Calibri"/>
              <a:ea typeface="Calibri"/>
              <a:cs typeface="Calibri"/>
              <a:sym typeface="Calibri"/>
            </a:endParaRPr>
          </a:p>
        </p:txBody>
      </p:sp>
      <p:sp>
        <p:nvSpPr>
          <p:cNvPr id="138" name="Google Shape;138;p4"/>
          <p:cNvSpPr txBox="1"/>
          <p:nvPr/>
        </p:nvSpPr>
        <p:spPr>
          <a:xfrm>
            <a:off x="9277872" y="3997283"/>
            <a:ext cx="29823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people that might have this problem are mainly </a:t>
            </a:r>
            <a:r>
              <a:rPr lang="en-GB" sz="1200" b="0" i="0" u="none" strike="noStrike" cap="none">
                <a:solidFill>
                  <a:srgbClr val="C00000"/>
                </a:solidFill>
                <a:latin typeface="Calibri"/>
                <a:ea typeface="Calibri"/>
                <a:cs typeface="Calibri"/>
                <a:sym typeface="Calibri"/>
              </a:rPr>
              <a:t>children</a:t>
            </a:r>
            <a:r>
              <a:rPr lang="en-GB" sz="1200" b="0" i="0" u="none" strike="noStrike" cap="none">
                <a:solidFill>
                  <a:schemeClr val="dk1"/>
                </a:solidFill>
                <a:latin typeface="Calibri"/>
                <a:ea typeface="Calibri"/>
                <a:cs typeface="Calibri"/>
                <a:sym typeface="Calibri"/>
              </a:rPr>
              <a:t> because most </a:t>
            </a:r>
            <a:r>
              <a:rPr lang="en-GB" sz="1200" b="0" i="0" u="none" strike="noStrike" cap="none">
                <a:solidFill>
                  <a:srgbClr val="C00000"/>
                </a:solidFill>
                <a:latin typeface="Calibri"/>
                <a:ea typeface="Calibri"/>
                <a:cs typeface="Calibri"/>
                <a:sym typeface="Calibri"/>
              </a:rPr>
              <a:t>adults</a:t>
            </a:r>
            <a:r>
              <a:rPr lang="en-GB" sz="1200" b="0" i="0" u="none" strike="noStrike" cap="none">
                <a:solidFill>
                  <a:schemeClr val="dk1"/>
                </a:solidFill>
                <a:latin typeface="Calibri"/>
                <a:ea typeface="Calibri"/>
                <a:cs typeface="Calibri"/>
                <a:sym typeface="Calibri"/>
              </a:rPr>
              <a:t> aren't going to</a:t>
            </a:r>
            <a:r>
              <a:rPr lang="en-GB" sz="1200" b="0" i="0" u="none" strike="noStrike" cap="none">
                <a:solidFill>
                  <a:srgbClr val="7030A0"/>
                </a:solidFill>
                <a:latin typeface="Calibri"/>
                <a:ea typeface="Calibri"/>
                <a:cs typeface="Calibri"/>
                <a:sym typeface="Calibri"/>
              </a:rPr>
              <a:t> hurt themselves from pointed edges</a:t>
            </a:r>
            <a:r>
              <a:rPr lang="en-GB" sz="1200" b="0" i="0" u="none" strike="noStrike" cap="none">
                <a:solidFill>
                  <a:schemeClr val="dk1"/>
                </a:solidFill>
                <a:latin typeface="Calibri"/>
                <a:ea typeface="Calibri"/>
                <a:cs typeface="Calibri"/>
                <a:sym typeface="Calibri"/>
              </a:rPr>
              <a:t> because they should be aware.Children would be at more risk of</a:t>
            </a:r>
            <a:r>
              <a:rPr lang="en-GB" sz="1200" b="0" i="0" u="none" strike="noStrike" cap="none">
                <a:solidFill>
                  <a:srgbClr val="7030A0"/>
                </a:solidFill>
                <a:latin typeface="Calibri"/>
                <a:ea typeface="Calibri"/>
                <a:cs typeface="Calibri"/>
                <a:sym typeface="Calibri"/>
              </a:rPr>
              <a:t> hurting themselves</a:t>
            </a:r>
            <a:r>
              <a:rPr lang="en-GB" sz="1200" b="0" i="0" u="none" strike="noStrike" cap="none">
                <a:solidFill>
                  <a:schemeClr val="dk1"/>
                </a:solidFill>
                <a:latin typeface="Calibri"/>
                <a:ea typeface="Calibri"/>
                <a:cs typeface="Calibri"/>
                <a:sym typeface="Calibri"/>
              </a:rPr>
              <a:t> so I must make sure my product is as safe as possible with all precautions taken to ensure no one gets hurt in the use of my product. An easy and obvious way to solve it is to </a:t>
            </a:r>
            <a:r>
              <a:rPr lang="en-GB" sz="1200" b="0" i="0" u="none" strike="noStrike" cap="none">
                <a:solidFill>
                  <a:srgbClr val="548135"/>
                </a:solidFill>
                <a:latin typeface="Calibri"/>
                <a:ea typeface="Calibri"/>
                <a:cs typeface="Calibri"/>
                <a:sym typeface="Calibri"/>
              </a:rPr>
              <a:t>avoid pointy edges</a:t>
            </a:r>
            <a:r>
              <a:rPr lang="en-GB" sz="1200" b="0" i="0" u="none" strike="noStrike" cap="none">
                <a:solidFill>
                  <a:schemeClr val="dk1"/>
                </a:solidFill>
                <a:latin typeface="Calibri"/>
                <a:ea typeface="Calibri"/>
                <a:cs typeface="Calibri"/>
                <a:sym typeface="Calibri"/>
              </a:rPr>
              <a:t>, provide </a:t>
            </a:r>
            <a:r>
              <a:rPr lang="en-GB" sz="1200" b="0" i="0" u="none" strike="noStrike" cap="none">
                <a:solidFill>
                  <a:srgbClr val="548135"/>
                </a:solidFill>
                <a:latin typeface="Calibri"/>
                <a:ea typeface="Calibri"/>
                <a:cs typeface="Calibri"/>
                <a:sym typeface="Calibri"/>
              </a:rPr>
              <a:t>comfortable landing materials if </a:t>
            </a:r>
            <a:r>
              <a:rPr lang="en-GB" sz="1200">
                <a:solidFill>
                  <a:srgbClr val="548135"/>
                </a:solidFill>
                <a:latin typeface="Calibri"/>
                <a:ea typeface="Calibri"/>
                <a:cs typeface="Calibri"/>
                <a:sym typeface="Calibri"/>
              </a:rPr>
              <a:t>necessary</a:t>
            </a:r>
            <a:r>
              <a:rPr lang="en-GB" sz="1200" b="0" i="0" u="none" strike="noStrike" cap="none">
                <a:solidFill>
                  <a:schemeClr val="dk1"/>
                </a:solidFill>
                <a:latin typeface="Calibri"/>
                <a:ea typeface="Calibri"/>
                <a:cs typeface="Calibri"/>
                <a:sym typeface="Calibri"/>
              </a:rPr>
              <a:t> for games and ensure there are </a:t>
            </a:r>
            <a:r>
              <a:rPr lang="en-GB" sz="1200" b="0" i="0" u="none" strike="noStrike" cap="none">
                <a:solidFill>
                  <a:srgbClr val="548135"/>
                </a:solidFill>
                <a:latin typeface="Calibri"/>
                <a:ea typeface="Calibri"/>
                <a:cs typeface="Calibri"/>
                <a:sym typeface="Calibri"/>
              </a:rPr>
              <a:t>smooth surfaces</a:t>
            </a:r>
            <a:r>
              <a:rPr lang="en-GB" sz="1200" b="0" i="0" u="none" strike="noStrike" cap="none">
                <a:solidFill>
                  <a:schemeClr val="dk1"/>
                </a:solidFill>
                <a:latin typeface="Calibri"/>
                <a:ea typeface="Calibri"/>
                <a:cs typeface="Calibri"/>
                <a:sym typeface="Calibri"/>
              </a:rPr>
              <a:t> wherever possible.</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643"/>
        <p:cNvGrpSpPr/>
        <p:nvPr/>
      </p:nvGrpSpPr>
      <p:grpSpPr>
        <a:xfrm>
          <a:off x="0" y="0"/>
          <a:ext cx="0" cy="0"/>
          <a:chOff x="0" y="0"/>
          <a:chExt cx="0" cy="0"/>
        </a:xfrm>
      </p:grpSpPr>
      <p:sp>
        <p:nvSpPr>
          <p:cNvPr id="644" name="Google Shape;644;p40"/>
          <p:cNvSpPr txBox="1">
            <a:spLocks noGrp="1"/>
          </p:cNvSpPr>
          <p:nvPr>
            <p:ph type="title"/>
          </p:nvPr>
        </p:nvSpPr>
        <p:spPr>
          <a:xfrm>
            <a:off x="1209" y="1443"/>
            <a:ext cx="96324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Sewing machine 1</a:t>
            </a:r>
            <a:endParaRPr/>
          </a:p>
        </p:txBody>
      </p:sp>
      <p:sp>
        <p:nvSpPr>
          <p:cNvPr id="645" name="Google Shape;645;p40"/>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sewing machine to come up with new possible design features to implement in my own design </a:t>
            </a:r>
            <a:endParaRPr sz="1400"/>
          </a:p>
        </p:txBody>
      </p:sp>
      <p:graphicFrame>
        <p:nvGraphicFramePr>
          <p:cNvPr id="646" name="Google Shape;646;p40"/>
          <p:cNvGraphicFramePr/>
          <p:nvPr/>
        </p:nvGraphicFramePr>
        <p:xfrm>
          <a:off x="2771" y="722376"/>
          <a:ext cx="12193250" cy="61329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70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the umbrella top</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458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647" name="Google Shape;647;p40" descr="A picture containing floor, indoor, seat&#10;&#10;Description automatically generated"/>
          <p:cNvPicPr preferRelativeResize="0"/>
          <p:nvPr/>
        </p:nvPicPr>
        <p:blipFill rotWithShape="1">
          <a:blip r:embed="rId3">
            <a:alphaModFix/>
          </a:blip>
          <a:srcRect r="38279" b="-279"/>
          <a:stretch/>
        </p:blipFill>
        <p:spPr>
          <a:xfrm>
            <a:off x="4367424" y="1051561"/>
            <a:ext cx="1908673" cy="2339339"/>
          </a:xfrm>
          <a:prstGeom prst="rect">
            <a:avLst/>
          </a:prstGeom>
          <a:noFill/>
          <a:ln>
            <a:noFill/>
          </a:ln>
        </p:spPr>
      </p:pic>
      <p:pic>
        <p:nvPicPr>
          <p:cNvPr id="648" name="Google Shape;648;p40" descr="A picture containing person&#10;&#10;Description automatically generated"/>
          <p:cNvPicPr preferRelativeResize="0"/>
          <p:nvPr/>
        </p:nvPicPr>
        <p:blipFill rotWithShape="1">
          <a:blip r:embed="rId4">
            <a:alphaModFix/>
          </a:blip>
          <a:srcRect l="13707" t="-129" r="11670" b="467"/>
          <a:stretch/>
        </p:blipFill>
        <p:spPr>
          <a:xfrm>
            <a:off x="-1373" y="3500868"/>
            <a:ext cx="1351623" cy="2428142"/>
          </a:xfrm>
          <a:prstGeom prst="rect">
            <a:avLst/>
          </a:prstGeom>
          <a:noFill/>
          <a:ln>
            <a:noFill/>
          </a:ln>
        </p:spPr>
      </p:pic>
      <p:sp>
        <p:nvSpPr>
          <p:cNvPr id="649" name="Google Shape;649;p40"/>
          <p:cNvSpPr txBox="1"/>
          <p:nvPr/>
        </p:nvSpPr>
        <p:spPr>
          <a:xfrm>
            <a:off x="-2361" y="1003786"/>
            <a:ext cx="43713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Wednesday 27th January, after I had already made the tray, it was time to make the actual umbrella. So first I needed to decide on a material</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I had already used paper and polyethylene, but I wasn’t quite happy with how it turned out. Although it was see-through, and I really liked that, I wanted to try and make one that would resemble the actual thing. So the</a:t>
            </a:r>
            <a:r>
              <a:rPr lang="en-GB" sz="1200" b="0" i="0" u="none" strike="noStrike" cap="none">
                <a:solidFill>
                  <a:srgbClr val="FF0000"/>
                </a:solidFill>
                <a:latin typeface="Calibri"/>
                <a:ea typeface="Calibri"/>
                <a:cs typeface="Calibri"/>
                <a:sym typeface="Calibri"/>
              </a:rPr>
              <a:t> obvious choice was fabric</a:t>
            </a:r>
            <a:r>
              <a:rPr lang="en-GB" sz="1200" b="0" i="0" u="none" strike="noStrike" cap="none">
                <a:solidFill>
                  <a:schemeClr val="dk1"/>
                </a:solidFill>
                <a:latin typeface="Calibri"/>
                <a:ea typeface="Calibri"/>
                <a:cs typeface="Calibri"/>
                <a:sym typeface="Calibri"/>
              </a:rPr>
              <a:t>, I used only scraps from past work, so it had no negative effect on the environment, and got to work. The first thing I needed to do was </a:t>
            </a:r>
            <a:r>
              <a:rPr lang="en-GB" sz="1200" b="0" i="0" u="none" strike="noStrike" cap="none">
                <a:solidFill>
                  <a:srgbClr val="FF0000"/>
                </a:solidFill>
                <a:latin typeface="Calibri"/>
                <a:ea typeface="Calibri"/>
                <a:cs typeface="Calibri"/>
                <a:sym typeface="Calibri"/>
              </a:rPr>
              <a:t>make a template,</a:t>
            </a:r>
            <a:r>
              <a:rPr lang="en-GB" sz="1200" b="0" i="0" u="none" strike="noStrike" cap="none">
                <a:solidFill>
                  <a:schemeClr val="dk1"/>
                </a:solidFill>
                <a:latin typeface="Calibri"/>
                <a:ea typeface="Calibri"/>
                <a:cs typeface="Calibri"/>
                <a:sym typeface="Calibri"/>
              </a:rPr>
              <a:t> so I quickly cut a paper circle, drew around it on some fabric with a black marker pen and then cut it out. The main safety precaution with the sewing machine were that you  must always clamp down the material so you don’t lose control, but also, I had to ensure there were two threads so it would sew it properly. </a:t>
            </a:r>
            <a:endParaRPr sz="1400" b="0" i="0" u="none" strike="noStrike" cap="none">
              <a:solidFill>
                <a:srgbClr val="000000"/>
              </a:solidFill>
              <a:latin typeface="Arial"/>
              <a:ea typeface="Arial"/>
              <a:cs typeface="Arial"/>
              <a:sym typeface="Arial"/>
            </a:endParaRPr>
          </a:p>
        </p:txBody>
      </p:sp>
      <p:sp>
        <p:nvSpPr>
          <p:cNvPr id="650" name="Google Shape;650;p40"/>
          <p:cNvSpPr txBox="1"/>
          <p:nvPr/>
        </p:nvSpPr>
        <p:spPr>
          <a:xfrm>
            <a:off x="1346351" y="3473326"/>
            <a:ext cx="2410200" cy="24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When I was ready to start,</a:t>
            </a:r>
            <a:r>
              <a:rPr lang="en-GB" sz="1200" b="0" i="0" u="none" strike="noStrike" cap="none">
                <a:solidFill>
                  <a:srgbClr val="FF0000"/>
                </a:solidFill>
                <a:latin typeface="Calibri"/>
                <a:ea typeface="Calibri"/>
                <a:cs typeface="Calibri"/>
                <a:sym typeface="Calibri"/>
              </a:rPr>
              <a:t> I made 3 folds and sewed along them so it would be shaped into a cone and stand up by itself</a:t>
            </a:r>
            <a:r>
              <a:rPr lang="en-GB" sz="1200" b="0" i="0" u="none" strike="noStrike" cap="none">
                <a:solidFill>
                  <a:schemeClr val="dk1"/>
                </a:solidFill>
                <a:latin typeface="Calibri"/>
                <a:ea typeface="Calibri"/>
                <a:cs typeface="Calibri"/>
                <a:sym typeface="Calibri"/>
              </a:rPr>
              <a:t>. It was quite successful but the first thing that was immediately clear was the fact that it was quite flimsy, so when I moved on to my second one, I needed to find a way to solve that. Also, for the second one, I wanted to try and use different colours to see how it would look in comparison to this one</a:t>
            </a:r>
            <a:endParaRPr sz="1200" b="0" i="0" u="none" strike="noStrike" cap="none">
              <a:solidFill>
                <a:schemeClr val="dk1"/>
              </a:solidFill>
              <a:latin typeface="Calibri"/>
              <a:ea typeface="Calibri"/>
              <a:cs typeface="Calibri"/>
              <a:sym typeface="Calibri"/>
            </a:endParaRPr>
          </a:p>
        </p:txBody>
      </p:sp>
      <p:sp>
        <p:nvSpPr>
          <p:cNvPr id="651" name="Google Shape;651;p40"/>
          <p:cNvSpPr txBox="1"/>
          <p:nvPr/>
        </p:nvSpPr>
        <p:spPr>
          <a:xfrm>
            <a:off x="7559586" y="1004920"/>
            <a:ext cx="46365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 got to work on my second idea. But</a:t>
            </a:r>
            <a:r>
              <a:rPr lang="en-GB" sz="1200">
                <a:solidFill>
                  <a:schemeClr val="dk1"/>
                </a:solidFill>
                <a:latin typeface="Calibri"/>
                <a:ea typeface="Calibri"/>
                <a:cs typeface="Calibri"/>
                <a:sym typeface="Calibri"/>
              </a:rPr>
              <a:t> I needed to think of a way to use 2 different colours. W</a:t>
            </a:r>
            <a:r>
              <a:rPr lang="en-GB" sz="1200" b="0" i="0" u="none" strike="noStrike" cap="none">
                <a:solidFill>
                  <a:schemeClr val="dk1"/>
                </a:solidFill>
                <a:latin typeface="Calibri"/>
                <a:ea typeface="Calibri"/>
                <a:cs typeface="Calibri"/>
                <a:sym typeface="Calibri"/>
              </a:rPr>
              <a:t>hat if I cut individual pieces of a circle and sewed them together </a:t>
            </a:r>
            <a:r>
              <a:rPr lang="en-GB" sz="1200">
                <a:solidFill>
                  <a:schemeClr val="dk1"/>
                </a:solidFill>
                <a:latin typeface="Calibri"/>
                <a:ea typeface="Calibri"/>
                <a:cs typeface="Calibri"/>
                <a:sym typeface="Calibri"/>
              </a:rPr>
              <a:t>or </a:t>
            </a:r>
            <a:r>
              <a:rPr lang="en-GB" sz="1200" b="0" i="0" u="none" strike="noStrike" cap="none">
                <a:solidFill>
                  <a:schemeClr val="dk1"/>
                </a:solidFill>
                <a:latin typeface="Calibri"/>
                <a:ea typeface="Calibri"/>
                <a:cs typeface="Calibri"/>
                <a:sym typeface="Calibri"/>
              </a:rPr>
              <a:t>what if i made a base and then st</a:t>
            </a:r>
            <a:r>
              <a:rPr lang="en-GB" sz="1200">
                <a:solidFill>
                  <a:schemeClr val="dk1"/>
                </a:solidFill>
                <a:latin typeface="Calibri"/>
                <a:ea typeface="Calibri"/>
                <a:cs typeface="Calibri"/>
                <a:sym typeface="Calibri"/>
              </a:rPr>
              <a:t>u</a:t>
            </a:r>
            <a:r>
              <a:rPr lang="en-GB" sz="1200" b="0" i="0" u="none" strike="noStrike" cap="none">
                <a:solidFill>
                  <a:schemeClr val="dk1"/>
                </a:solidFill>
                <a:latin typeface="Calibri"/>
                <a:ea typeface="Calibri"/>
                <a:cs typeface="Calibri"/>
                <a:sym typeface="Calibri"/>
              </a:rPr>
              <a:t>ck colours on</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I chose the first option because I wanted more of a challenge, and in my mind, it looked as if it would work here. So, I used as many different coloured scraps as I could, In this case, red, blue, green, white and black and </a:t>
            </a:r>
            <a:r>
              <a:rPr lang="en-GB" sz="1200" b="0" i="0" u="none" strike="noStrike" cap="none">
                <a:solidFill>
                  <a:srgbClr val="FF0000"/>
                </a:solidFill>
                <a:latin typeface="Calibri"/>
                <a:ea typeface="Calibri"/>
                <a:cs typeface="Calibri"/>
                <a:sym typeface="Calibri"/>
              </a:rPr>
              <a:t>using a template, cut individual "pizza slices"</a:t>
            </a:r>
            <a:r>
              <a:rPr lang="en-GB" sz="1200" b="0" i="0" u="none" strike="noStrike" cap="none">
                <a:solidFill>
                  <a:schemeClr val="dk1"/>
                </a:solidFill>
                <a:latin typeface="Calibri"/>
                <a:ea typeface="Calibri"/>
                <a:cs typeface="Calibri"/>
                <a:sym typeface="Calibri"/>
              </a:rPr>
              <a:t>, shown by the folded paper circle. </a:t>
            </a:r>
            <a:endParaRPr sz="1400" b="0" i="0" u="none" strike="noStrike" cap="none">
              <a:solidFill>
                <a:srgbClr val="000000"/>
              </a:solidFill>
              <a:latin typeface="Arial"/>
              <a:ea typeface="Arial"/>
              <a:cs typeface="Arial"/>
              <a:sym typeface="Arial"/>
            </a:endParaRPr>
          </a:p>
        </p:txBody>
      </p:sp>
      <p:sp>
        <p:nvSpPr>
          <p:cNvPr id="652" name="Google Shape;652;p40"/>
          <p:cNvSpPr txBox="1"/>
          <p:nvPr/>
        </p:nvSpPr>
        <p:spPr>
          <a:xfrm>
            <a:off x="7661660" y="4070918"/>
            <a:ext cx="4706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653" name="Google Shape;653;p40"/>
          <p:cNvSpPr txBox="1"/>
          <p:nvPr/>
        </p:nvSpPr>
        <p:spPr>
          <a:xfrm>
            <a:off x="7548046" y="2517008"/>
            <a:ext cx="46986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with all the pieces done, i</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needed to sew them together, so to start I </a:t>
            </a:r>
            <a:r>
              <a:rPr lang="en-GB" sz="1200" b="0" i="0" u="none" strike="noStrike" cap="none">
                <a:solidFill>
                  <a:srgbClr val="FF0000"/>
                </a:solidFill>
                <a:latin typeface="Calibri"/>
                <a:ea typeface="Calibri"/>
                <a:cs typeface="Calibri"/>
                <a:sym typeface="Calibri"/>
              </a:rPr>
              <a:t>made 4 quarters, and then made 2 halves, before joining the two together</a:t>
            </a:r>
            <a:r>
              <a:rPr lang="en-GB" sz="1200" b="0" i="0" u="none" strike="noStrike" cap="none">
                <a:solidFill>
                  <a:schemeClr val="dk1"/>
                </a:solidFill>
                <a:latin typeface="Calibri"/>
                <a:ea typeface="Calibri"/>
                <a:cs typeface="Calibri"/>
                <a:sym typeface="Calibri"/>
              </a:rPr>
              <a:t>. One thing that was very clear was how flimsy it was. I did mention this before as I did fear this, but it was much more </a:t>
            </a:r>
            <a:r>
              <a:rPr lang="en-GB" sz="1200">
                <a:solidFill>
                  <a:schemeClr val="dk1"/>
                </a:solidFill>
                <a:latin typeface="Calibri"/>
                <a:ea typeface="Calibri"/>
                <a:cs typeface="Calibri"/>
                <a:sym typeface="Calibri"/>
              </a:rPr>
              <a:t>crucial </a:t>
            </a:r>
            <a:r>
              <a:rPr lang="en-GB" sz="1200" b="0" i="0" u="none" strike="noStrike" cap="none">
                <a:solidFill>
                  <a:schemeClr val="dk1"/>
                </a:solidFill>
                <a:latin typeface="Calibri"/>
                <a:ea typeface="Calibri"/>
                <a:cs typeface="Calibri"/>
                <a:sym typeface="Calibri"/>
              </a:rPr>
              <a:t>tha</a:t>
            </a:r>
            <a:r>
              <a:rPr lang="en-GB" sz="1200">
                <a:solidFill>
                  <a:schemeClr val="dk1"/>
                </a:solidFill>
                <a:latin typeface="Calibri"/>
                <a:ea typeface="Calibri"/>
                <a:cs typeface="Calibri"/>
                <a:sym typeface="Calibri"/>
              </a:rPr>
              <a:t>n</a:t>
            </a:r>
            <a:r>
              <a:rPr lang="en-GB" sz="1200" b="0" i="0" u="none" strike="noStrike" cap="none">
                <a:solidFill>
                  <a:schemeClr val="dk1"/>
                </a:solidFill>
                <a:latin typeface="Calibri"/>
                <a:ea typeface="Calibri"/>
                <a:cs typeface="Calibri"/>
                <a:sym typeface="Calibri"/>
              </a:rPr>
              <a:t> I thought. In order to combat this, I thought of two ways to do it involving paper straws as a </a:t>
            </a:r>
            <a:r>
              <a:rPr lang="en-GB" sz="1200" b="0" i="0" u="none" strike="noStrike" cap="none">
                <a:solidFill>
                  <a:srgbClr val="FF0000"/>
                </a:solidFill>
                <a:latin typeface="Calibri"/>
                <a:ea typeface="Calibri"/>
                <a:cs typeface="Calibri"/>
                <a:sym typeface="Calibri"/>
              </a:rPr>
              <a:t>structure</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one sewn straight over the straw, or two</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sewn on 2 sides to not remove too much of the strength. Option two worked much better, so I used 4 pieces of paper straw as </a:t>
            </a:r>
            <a:r>
              <a:rPr lang="en-GB" sz="1200" b="0" i="0" u="none" strike="noStrike" cap="none">
                <a:solidFill>
                  <a:srgbClr val="FF0000"/>
                </a:solidFill>
                <a:latin typeface="Calibri"/>
                <a:ea typeface="Calibri"/>
                <a:cs typeface="Calibri"/>
                <a:sym typeface="Calibri"/>
              </a:rPr>
              <a:t>structure </a:t>
            </a:r>
            <a:r>
              <a:rPr lang="en-GB" sz="1200" b="0" i="0" u="none" strike="noStrike" cap="none">
                <a:solidFill>
                  <a:schemeClr val="dk1"/>
                </a:solidFill>
                <a:latin typeface="Calibri"/>
                <a:ea typeface="Calibri"/>
                <a:cs typeface="Calibri"/>
                <a:sym typeface="Calibri"/>
              </a:rPr>
              <a:t>and sewed them on one by one.</a:t>
            </a:r>
            <a:endParaRPr sz="1200" b="0" i="0" u="none" strike="noStrike" cap="none">
              <a:solidFill>
                <a:schemeClr val="dk1"/>
              </a:solidFill>
              <a:latin typeface="Calibri"/>
              <a:ea typeface="Calibri"/>
              <a:cs typeface="Calibri"/>
              <a:sym typeface="Calibri"/>
            </a:endParaRPr>
          </a:p>
        </p:txBody>
      </p:sp>
      <p:pic>
        <p:nvPicPr>
          <p:cNvPr id="654" name="Google Shape;654;p40" descr="A picture containing indoor, floor, furniture&#10;&#10;Description automatically generated"/>
          <p:cNvPicPr preferRelativeResize="0"/>
          <p:nvPr/>
        </p:nvPicPr>
        <p:blipFill rotWithShape="1">
          <a:blip r:embed="rId5">
            <a:alphaModFix/>
          </a:blip>
          <a:srcRect/>
          <a:stretch/>
        </p:blipFill>
        <p:spPr>
          <a:xfrm>
            <a:off x="6250235" y="1055782"/>
            <a:ext cx="1316517" cy="2331905"/>
          </a:xfrm>
          <a:prstGeom prst="rect">
            <a:avLst/>
          </a:prstGeom>
          <a:noFill/>
          <a:ln>
            <a:noFill/>
          </a:ln>
        </p:spPr>
      </p:pic>
      <p:sp>
        <p:nvSpPr>
          <p:cNvPr id="655" name="Google Shape;655;p40"/>
          <p:cNvSpPr txBox="1"/>
          <p:nvPr/>
        </p:nvSpPr>
        <p:spPr>
          <a:xfrm>
            <a:off x="61303" y="5959051"/>
            <a:ext cx="120651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I've learned that it is very hard to get an umbrella properly spread out, and although I've tried twice, I've still failed to find a way to do so</a:t>
            </a:r>
            <a:r>
              <a:rPr lang="en-GB" sz="1200">
                <a:solidFill>
                  <a:srgbClr val="17916F"/>
                </a:solidFill>
                <a:latin typeface="Calibri"/>
                <a:ea typeface="Calibri"/>
                <a:cs typeface="Calibri"/>
                <a:sym typeface="Calibri"/>
              </a:rPr>
              <a:t>. Therefore, </a:t>
            </a:r>
            <a:r>
              <a:rPr lang="en-GB" sz="1200" b="0" i="0" u="none" strike="noStrike" cap="none">
                <a:solidFill>
                  <a:srgbClr val="17916F"/>
                </a:solidFill>
                <a:latin typeface="Calibri"/>
                <a:ea typeface="Calibri"/>
                <a:cs typeface="Calibri"/>
                <a:sym typeface="Calibri"/>
              </a:rPr>
              <a:t>I need to think of a way to solve it, possibly making a structure for the umbrella to rest on, maybe out of copper wiring or dowels, or just maybe trying a different shaped umbrella.</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I've found the multi-coloured one definitely looks better than the plain one and therefore will be going with the multi-coloured design.</a:t>
            </a:r>
            <a:endParaRPr sz="1400" b="0" i="0" u="none" strike="noStrike" cap="none">
              <a:solidFill>
                <a:srgbClr val="000000"/>
              </a:solidFill>
              <a:latin typeface="Arial"/>
              <a:ea typeface="Arial"/>
              <a:cs typeface="Arial"/>
              <a:sym typeface="Arial"/>
            </a:endParaRPr>
          </a:p>
        </p:txBody>
      </p:sp>
      <p:pic>
        <p:nvPicPr>
          <p:cNvPr id="656" name="Google Shape;656;p40"/>
          <p:cNvPicPr preferRelativeResize="0"/>
          <p:nvPr/>
        </p:nvPicPr>
        <p:blipFill rotWithShape="1">
          <a:blip r:embed="rId6">
            <a:alphaModFix/>
          </a:blip>
          <a:srcRect/>
          <a:stretch/>
        </p:blipFill>
        <p:spPr>
          <a:xfrm rot="5400000">
            <a:off x="3334872" y="3706903"/>
            <a:ext cx="2528044" cy="1882587"/>
          </a:xfrm>
          <a:prstGeom prst="rect">
            <a:avLst/>
          </a:prstGeom>
          <a:noFill/>
          <a:ln>
            <a:noFill/>
          </a:ln>
        </p:spPr>
      </p:pic>
      <p:pic>
        <p:nvPicPr>
          <p:cNvPr id="657" name="Google Shape;657;p40"/>
          <p:cNvPicPr preferRelativeResize="0"/>
          <p:nvPr/>
        </p:nvPicPr>
        <p:blipFill rotWithShape="1">
          <a:blip r:embed="rId7">
            <a:alphaModFix/>
          </a:blip>
          <a:srcRect/>
          <a:stretch/>
        </p:blipFill>
        <p:spPr>
          <a:xfrm>
            <a:off x="7566212" y="4202206"/>
            <a:ext cx="2259104" cy="1716744"/>
          </a:xfrm>
          <a:prstGeom prst="rect">
            <a:avLst/>
          </a:prstGeom>
          <a:noFill/>
          <a:ln>
            <a:noFill/>
          </a:ln>
        </p:spPr>
      </p:pic>
      <p:pic>
        <p:nvPicPr>
          <p:cNvPr id="658" name="Google Shape;658;p40"/>
          <p:cNvPicPr preferRelativeResize="0"/>
          <p:nvPr/>
        </p:nvPicPr>
        <p:blipFill rotWithShape="1">
          <a:blip r:embed="rId8">
            <a:alphaModFix/>
          </a:blip>
          <a:srcRect l="881" t="4762" r="89" b="351"/>
          <a:stretch/>
        </p:blipFill>
        <p:spPr>
          <a:xfrm rot="5400000">
            <a:off x="5280957" y="3604843"/>
            <a:ext cx="2548318" cy="2071448"/>
          </a:xfrm>
          <a:prstGeom prst="rect">
            <a:avLst/>
          </a:prstGeom>
          <a:noFill/>
          <a:ln>
            <a:noFill/>
          </a:ln>
        </p:spPr>
      </p:pic>
      <p:pic>
        <p:nvPicPr>
          <p:cNvPr id="659" name="Google Shape;659;p40" descr="A picture containing indoor, person, red&#10;&#10;Description automatically generated"/>
          <p:cNvPicPr preferRelativeResize="0"/>
          <p:nvPr/>
        </p:nvPicPr>
        <p:blipFill rotWithShape="1">
          <a:blip r:embed="rId9">
            <a:alphaModFix/>
          </a:blip>
          <a:srcRect/>
          <a:stretch/>
        </p:blipFill>
        <p:spPr>
          <a:xfrm rot="10800000">
            <a:off x="9825319" y="4193241"/>
            <a:ext cx="2339790" cy="1752601"/>
          </a:xfrm>
          <a:prstGeom prst="rect">
            <a:avLst/>
          </a:prstGeom>
          <a:noFill/>
          <a:ln>
            <a:noFill/>
          </a:ln>
        </p:spPr>
      </p:pic>
      <p:sp>
        <p:nvSpPr>
          <p:cNvPr id="660" name="Google Shape;660;p40"/>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664"/>
        <p:cNvGrpSpPr/>
        <p:nvPr/>
      </p:nvGrpSpPr>
      <p:grpSpPr>
        <a:xfrm>
          <a:off x="0" y="0"/>
          <a:ext cx="0" cy="0"/>
          <a:chOff x="0" y="0"/>
          <a:chExt cx="0" cy="0"/>
        </a:xfrm>
      </p:grpSpPr>
      <p:sp>
        <p:nvSpPr>
          <p:cNvPr id="665" name="Google Shape;665;p41"/>
          <p:cNvSpPr txBox="1">
            <a:spLocks noGrp="1"/>
          </p:cNvSpPr>
          <p:nvPr>
            <p:ph type="title"/>
          </p:nvPr>
        </p:nvSpPr>
        <p:spPr>
          <a:xfrm>
            <a:off x="1209" y="1443"/>
            <a:ext cx="96324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Experimenting with the Sewing machine 2</a:t>
            </a:r>
            <a:endParaRPr/>
          </a:p>
        </p:txBody>
      </p:sp>
      <p:sp>
        <p:nvSpPr>
          <p:cNvPr id="666" name="Google Shape;666;p41"/>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Use the sewing machine to come up with new possible design features to implement in my own design </a:t>
            </a:r>
            <a:endParaRPr sz="1400"/>
          </a:p>
        </p:txBody>
      </p:sp>
      <p:graphicFrame>
        <p:nvGraphicFramePr>
          <p:cNvPr id="667" name="Google Shape;667;p41"/>
          <p:cNvGraphicFramePr/>
          <p:nvPr/>
        </p:nvGraphicFramePr>
        <p:xfrm>
          <a:off x="2771" y="722376"/>
          <a:ext cx="12193250" cy="61329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70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Development of Umbrella</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458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668" name="Google Shape;668;p41"/>
          <p:cNvSpPr txBox="1"/>
          <p:nvPr/>
        </p:nvSpPr>
        <p:spPr>
          <a:xfrm>
            <a:off x="6510213" y="1024784"/>
            <a:ext cx="3684000" cy="3601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 then wanted to try a square umbrella, because I've seen them before I thought they looked quite nice. So, in order to make a </a:t>
            </a:r>
            <a:r>
              <a:rPr lang="en-GB" sz="1200" b="0" i="0" u="none" strike="noStrike" cap="none">
                <a:solidFill>
                  <a:srgbClr val="FF0000"/>
                </a:solidFill>
                <a:latin typeface="Calibri"/>
                <a:ea typeface="Calibri"/>
                <a:cs typeface="Calibri"/>
                <a:sym typeface="Calibri"/>
              </a:rPr>
              <a:t>square umbrella</a:t>
            </a:r>
            <a:r>
              <a:rPr lang="en-GB" sz="1200" b="0" i="0" u="none" strike="noStrike" cap="none">
                <a:solidFill>
                  <a:schemeClr val="dk1"/>
                </a:solidFill>
                <a:latin typeface="Calibri"/>
                <a:ea typeface="Calibri"/>
                <a:cs typeface="Calibri"/>
                <a:sym typeface="Calibri"/>
              </a:rPr>
              <a:t> I got 2 identically cut square pieces of fabric and folded them in half, and pressed the fold as much as I could, then I sewed them together so that the folds were perpendicular to each other so you could see the folds for 2 separate lines. I the</a:t>
            </a:r>
            <a:r>
              <a:rPr lang="en-GB" sz="1200">
                <a:solidFill>
                  <a:schemeClr val="dk1"/>
                </a:solidFill>
                <a:latin typeface="Calibri"/>
                <a:ea typeface="Calibri"/>
                <a:cs typeface="Calibri"/>
                <a:sym typeface="Calibri"/>
              </a:rPr>
              <a:t>n</a:t>
            </a:r>
            <a:r>
              <a:rPr lang="en-GB" sz="1200" b="0" i="0" u="none" strike="noStrike" cap="none">
                <a:solidFill>
                  <a:schemeClr val="dk1"/>
                </a:solidFill>
                <a:latin typeface="Calibri"/>
                <a:ea typeface="Calibri"/>
                <a:cs typeface="Calibri"/>
                <a:sym typeface="Calibri"/>
              </a:rPr>
              <a:t> folded all the edges over and sewed over them to make hems on all sides than as carefully as I could, stuck these plastic straws over the folds so it made a cross and folded them in the middle. I then made a circle piece and stuck it around the cross so I could try and stretch out the umbrella. Unfortunately, this didn’t really work as instead of being too floppy like the others it wasn’t floppy enough </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it was almost flat</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this wasn’t ideal, but I couldn’t defeat this problem.</a:t>
            </a:r>
            <a:r>
              <a:rPr lang="en-GB" sz="1200" b="0" i="0" u="none" strike="noStrike" cap="none">
                <a:solidFill>
                  <a:srgbClr val="FF0000"/>
                </a:solidFill>
                <a:latin typeface="Calibri"/>
                <a:ea typeface="Calibri"/>
                <a:cs typeface="Calibri"/>
                <a:sym typeface="Calibri"/>
              </a:rPr>
              <a:t> Although I do kind of like this type of design over the traditional umbrella, I don’t think </a:t>
            </a:r>
            <a:r>
              <a:rPr lang="en-GB" sz="1200">
                <a:solidFill>
                  <a:srgbClr val="FF0000"/>
                </a:solidFill>
                <a:latin typeface="Calibri"/>
                <a:ea typeface="Calibri"/>
                <a:cs typeface="Calibri"/>
                <a:sym typeface="Calibri"/>
              </a:rPr>
              <a:t>it's</a:t>
            </a:r>
            <a:r>
              <a:rPr lang="en-GB" sz="1200" b="0" i="0" u="none" strike="noStrike" cap="none">
                <a:solidFill>
                  <a:srgbClr val="FF0000"/>
                </a:solidFill>
                <a:latin typeface="Calibri"/>
                <a:ea typeface="Calibri"/>
                <a:cs typeface="Calibri"/>
                <a:sym typeface="Calibri"/>
              </a:rPr>
              <a:t> practical enough, and therefore I will be going for the more traditional option.</a:t>
            </a:r>
            <a:endParaRPr sz="1400" b="0" i="0" u="none" strike="noStrike" cap="none">
              <a:solidFill>
                <a:srgbClr val="000000"/>
              </a:solidFill>
              <a:latin typeface="Arial"/>
              <a:ea typeface="Arial"/>
              <a:cs typeface="Arial"/>
              <a:sym typeface="Arial"/>
            </a:endParaRPr>
          </a:p>
        </p:txBody>
      </p:sp>
      <p:sp>
        <p:nvSpPr>
          <p:cNvPr id="669" name="Google Shape;669;p41"/>
          <p:cNvSpPr txBox="1"/>
          <p:nvPr/>
        </p:nvSpPr>
        <p:spPr>
          <a:xfrm>
            <a:off x="61303" y="5747894"/>
            <a:ext cx="12065100" cy="10158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having a cover or protective layer can be quite easily done, but I still need to decide whether I would want a detachable sheet that can be stored somewhere </a:t>
            </a:r>
            <a:r>
              <a:rPr lang="en-GB" sz="1200">
                <a:solidFill>
                  <a:srgbClr val="17916F"/>
                </a:solidFill>
                <a:latin typeface="Calibri"/>
                <a:ea typeface="Calibri"/>
                <a:cs typeface="Calibri"/>
                <a:sym typeface="Calibri"/>
              </a:rPr>
              <a:t>within</a:t>
            </a:r>
            <a:r>
              <a:rPr lang="en-GB" sz="1200" b="0" i="0" u="none" strike="noStrike" cap="none">
                <a:solidFill>
                  <a:srgbClr val="17916F"/>
                </a:solidFill>
                <a:latin typeface="Calibri"/>
                <a:ea typeface="Calibri"/>
                <a:cs typeface="Calibri"/>
                <a:sym typeface="Calibri"/>
              </a:rPr>
              <a:t> the table or a permanent backing to it</a:t>
            </a:r>
            <a:r>
              <a:rPr lang="en-GB" sz="1200">
                <a:solidFill>
                  <a:srgbClr val="17916F"/>
                </a:solidFill>
                <a:latin typeface="Calibri"/>
                <a:ea typeface="Calibri"/>
                <a:cs typeface="Calibri"/>
                <a:sym typeface="Calibri"/>
              </a:rPr>
              <a:t>. This </a:t>
            </a:r>
            <a:r>
              <a:rPr lang="en-GB" sz="1200" b="0" i="0" u="none" strike="noStrike" cap="none">
                <a:solidFill>
                  <a:srgbClr val="17916F"/>
                </a:solidFill>
                <a:latin typeface="Calibri"/>
                <a:ea typeface="Calibri"/>
                <a:cs typeface="Calibri"/>
                <a:sym typeface="Calibri"/>
              </a:rPr>
              <a:t>would possibly ruin the aesthetics slightly but would be much safer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although a squarish umbrella does look really nice, it's not very practical and I would probably have to stick to the more traditional circle one, but I still need to find a way to ensure it doesn’t flop about</a:t>
            </a:r>
            <a:endParaRPr sz="1400" b="0" i="0" u="none" strike="noStrike" cap="none">
              <a:solidFill>
                <a:srgbClr val="000000"/>
              </a:solidFill>
              <a:latin typeface="Arial"/>
              <a:ea typeface="Arial"/>
              <a:cs typeface="Arial"/>
              <a:sym typeface="Arial"/>
            </a:endParaRPr>
          </a:p>
        </p:txBody>
      </p:sp>
      <p:pic>
        <p:nvPicPr>
          <p:cNvPr id="670" name="Google Shape;670;p41" descr="A picture containing floor, red&#10;&#10;Description automatically generated"/>
          <p:cNvPicPr preferRelativeResize="0"/>
          <p:nvPr/>
        </p:nvPicPr>
        <p:blipFill rotWithShape="1">
          <a:blip r:embed="rId3">
            <a:alphaModFix/>
          </a:blip>
          <a:srcRect t="12500" b="16070"/>
          <a:stretch/>
        </p:blipFill>
        <p:spPr>
          <a:xfrm>
            <a:off x="7432713" y="4511865"/>
            <a:ext cx="2155633" cy="1148247"/>
          </a:xfrm>
          <a:prstGeom prst="rect">
            <a:avLst/>
          </a:prstGeom>
          <a:noFill/>
          <a:ln>
            <a:noFill/>
          </a:ln>
        </p:spPr>
      </p:pic>
      <p:pic>
        <p:nvPicPr>
          <p:cNvPr id="671" name="Google Shape;671;p41" descr="A picture containing floor, laying&#10;&#10;Description automatically generated"/>
          <p:cNvPicPr preferRelativeResize="0"/>
          <p:nvPr/>
        </p:nvPicPr>
        <p:blipFill rotWithShape="1">
          <a:blip r:embed="rId4">
            <a:alphaModFix/>
          </a:blip>
          <a:srcRect l="26883" t="17053" r="24623" b="10039"/>
          <a:stretch/>
        </p:blipFill>
        <p:spPr>
          <a:xfrm rot="5400000">
            <a:off x="10283326" y="1017223"/>
            <a:ext cx="1755301" cy="2000062"/>
          </a:xfrm>
          <a:prstGeom prst="rect">
            <a:avLst/>
          </a:prstGeom>
          <a:noFill/>
          <a:ln>
            <a:noFill/>
          </a:ln>
        </p:spPr>
      </p:pic>
      <p:pic>
        <p:nvPicPr>
          <p:cNvPr id="672" name="Google Shape;672;p41" descr="A picture containing person, ground, red, playground&#10;&#10;Description automatically generated"/>
          <p:cNvPicPr preferRelativeResize="0"/>
          <p:nvPr/>
        </p:nvPicPr>
        <p:blipFill rotWithShape="1">
          <a:blip r:embed="rId5">
            <a:alphaModFix/>
          </a:blip>
          <a:srcRect/>
          <a:stretch/>
        </p:blipFill>
        <p:spPr>
          <a:xfrm rot="5400000">
            <a:off x="9826128" y="3273847"/>
            <a:ext cx="2638541" cy="2008741"/>
          </a:xfrm>
          <a:prstGeom prst="rect">
            <a:avLst/>
          </a:prstGeom>
          <a:noFill/>
          <a:ln>
            <a:noFill/>
          </a:ln>
        </p:spPr>
      </p:pic>
      <p:sp>
        <p:nvSpPr>
          <p:cNvPr id="673" name="Google Shape;673;p41"/>
          <p:cNvSpPr txBox="1"/>
          <p:nvPr/>
        </p:nvSpPr>
        <p:spPr>
          <a:xfrm>
            <a:off x="-3672" y="1027052"/>
            <a:ext cx="6562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When finished, initially it looked like it had worked, </a:t>
            </a:r>
            <a:r>
              <a:rPr lang="en-GB" sz="1200">
                <a:solidFill>
                  <a:schemeClr val="dk1"/>
                </a:solidFill>
                <a:latin typeface="Calibri"/>
                <a:ea typeface="Calibri"/>
                <a:cs typeface="Calibri"/>
                <a:sym typeface="Calibri"/>
              </a:rPr>
              <a:t>in my opinion</a:t>
            </a:r>
            <a:r>
              <a:rPr lang="en-GB" sz="1200" b="0" i="0" u="none" strike="noStrike" cap="none">
                <a:solidFill>
                  <a:schemeClr val="dk1"/>
                </a:solidFill>
                <a:latin typeface="Calibri"/>
                <a:ea typeface="Calibri"/>
                <a:cs typeface="Calibri"/>
                <a:sym typeface="Calibri"/>
              </a:rPr>
              <a:t> it no longer looked like an umbrella because of the number of folds on it. Although I was disheartened by this, I needed to think of a way to fix that. So </a:t>
            </a:r>
            <a:r>
              <a:rPr lang="en-GB" sz="1200">
                <a:solidFill>
                  <a:schemeClr val="dk1"/>
                </a:solidFill>
                <a:latin typeface="Calibri"/>
                <a:ea typeface="Calibri"/>
                <a:cs typeface="Calibri"/>
                <a:sym typeface="Calibri"/>
              </a:rPr>
              <a:t>like </a:t>
            </a:r>
            <a:r>
              <a:rPr lang="en-GB" sz="1200" b="0" i="0" u="none" strike="noStrike" cap="none">
                <a:solidFill>
                  <a:schemeClr val="dk1"/>
                </a:solidFill>
                <a:latin typeface="Calibri"/>
                <a:ea typeface="Calibri"/>
                <a:cs typeface="Calibri"/>
                <a:sym typeface="Calibri"/>
              </a:rPr>
              <a:t>I did with the polyethylene to make a better shape, I </a:t>
            </a:r>
            <a:r>
              <a:rPr lang="en-GB" sz="1200" b="0" i="0" u="none" strike="noStrike" cap="none">
                <a:solidFill>
                  <a:srgbClr val="FF0000"/>
                </a:solidFill>
                <a:latin typeface="Calibri"/>
                <a:ea typeface="Calibri"/>
                <a:cs typeface="Calibri"/>
                <a:sym typeface="Calibri"/>
              </a:rPr>
              <a:t>folded a quarter of it together so it made a cone</a:t>
            </a:r>
            <a:r>
              <a:rPr lang="en-GB" sz="1200" b="0" i="0" u="none" strike="noStrike" cap="none">
                <a:solidFill>
                  <a:schemeClr val="dk1"/>
                </a:solidFill>
                <a:latin typeface="Calibri"/>
                <a:ea typeface="Calibri"/>
                <a:cs typeface="Calibri"/>
                <a:sym typeface="Calibri"/>
              </a:rPr>
              <a:t>, but to have any chance of sewing it I had to press down on the straws before I tried to sew it, so it would fit under the clamp, so it may have reduced the strength. </a:t>
            </a:r>
            <a:r>
              <a:rPr lang="en-GB" sz="1200">
                <a:solidFill>
                  <a:schemeClr val="dk1"/>
                </a:solidFill>
                <a:latin typeface="Calibri"/>
                <a:ea typeface="Calibri"/>
                <a:cs typeface="Calibri"/>
                <a:sym typeface="Calibri"/>
              </a:rPr>
              <a:t>W</a:t>
            </a:r>
            <a:r>
              <a:rPr lang="en-GB" sz="1200" b="0" i="0" u="none" strike="noStrike" cap="none">
                <a:solidFill>
                  <a:schemeClr val="dk1"/>
                </a:solidFill>
                <a:latin typeface="Calibri"/>
                <a:ea typeface="Calibri"/>
                <a:cs typeface="Calibri"/>
                <a:sym typeface="Calibri"/>
              </a:rPr>
              <a:t>hen I made the cone, it still was flimsy and kept folding in on itself, </a:t>
            </a:r>
            <a:r>
              <a:rPr lang="en-GB" sz="1200">
                <a:solidFill>
                  <a:schemeClr val="dk1"/>
                </a:solidFill>
                <a:latin typeface="Calibri"/>
                <a:ea typeface="Calibri"/>
                <a:cs typeface="Calibri"/>
                <a:sym typeface="Calibri"/>
              </a:rPr>
              <a:t>though </a:t>
            </a:r>
            <a:r>
              <a:rPr lang="en-GB" sz="1200" b="0" i="0" u="none" strike="noStrike" cap="none">
                <a:solidFill>
                  <a:schemeClr val="dk1"/>
                </a:solidFill>
                <a:latin typeface="Calibri"/>
                <a:ea typeface="Calibri"/>
                <a:cs typeface="Calibri"/>
                <a:sym typeface="Calibri"/>
              </a:rPr>
              <a:t>it looked much better.</a:t>
            </a:r>
            <a:endParaRPr sz="1200" b="0" i="0" u="none" strike="noStrike" cap="none">
              <a:solidFill>
                <a:schemeClr val="dk1"/>
              </a:solidFill>
              <a:latin typeface="Calibri"/>
              <a:ea typeface="Calibri"/>
              <a:cs typeface="Calibri"/>
              <a:sym typeface="Calibri"/>
            </a:endParaRPr>
          </a:p>
        </p:txBody>
      </p:sp>
      <p:pic>
        <p:nvPicPr>
          <p:cNvPr id="674" name="Google Shape;674;p41" descr="A picture containing indoor, red&#10;&#10;Description automatically generated"/>
          <p:cNvPicPr preferRelativeResize="0"/>
          <p:nvPr/>
        </p:nvPicPr>
        <p:blipFill rotWithShape="1">
          <a:blip r:embed="rId6">
            <a:alphaModFix/>
          </a:blip>
          <a:srcRect/>
          <a:stretch/>
        </p:blipFill>
        <p:spPr>
          <a:xfrm>
            <a:off x="61632" y="2222127"/>
            <a:ext cx="1418663" cy="3435163"/>
          </a:xfrm>
          <a:prstGeom prst="rect">
            <a:avLst/>
          </a:prstGeom>
          <a:noFill/>
          <a:ln>
            <a:noFill/>
          </a:ln>
        </p:spPr>
      </p:pic>
      <p:pic>
        <p:nvPicPr>
          <p:cNvPr id="675" name="Google Shape;675;p41"/>
          <p:cNvPicPr preferRelativeResize="0"/>
          <p:nvPr/>
        </p:nvPicPr>
        <p:blipFill rotWithShape="1">
          <a:blip r:embed="rId7">
            <a:alphaModFix/>
          </a:blip>
          <a:srcRect/>
          <a:stretch/>
        </p:blipFill>
        <p:spPr>
          <a:xfrm>
            <a:off x="1992405" y="2269472"/>
            <a:ext cx="2559423" cy="3341033"/>
          </a:xfrm>
          <a:prstGeom prst="rect">
            <a:avLst/>
          </a:prstGeom>
          <a:noFill/>
          <a:ln>
            <a:noFill/>
          </a:ln>
        </p:spPr>
      </p:pic>
      <p:pic>
        <p:nvPicPr>
          <p:cNvPr id="676" name="Google Shape;676;p41" descr="A picture containing text, red&#10;&#10;Description automatically generated"/>
          <p:cNvPicPr preferRelativeResize="0"/>
          <p:nvPr/>
        </p:nvPicPr>
        <p:blipFill rotWithShape="1">
          <a:blip r:embed="rId8">
            <a:alphaModFix/>
          </a:blip>
          <a:srcRect l="159" t="23201" b="21792"/>
          <a:stretch/>
        </p:blipFill>
        <p:spPr>
          <a:xfrm rot="5400000">
            <a:off x="4093927" y="3228834"/>
            <a:ext cx="3427603" cy="1419231"/>
          </a:xfrm>
          <a:prstGeom prst="rect">
            <a:avLst/>
          </a:prstGeom>
          <a:noFill/>
          <a:ln>
            <a:noFill/>
          </a:ln>
        </p:spPr>
      </p:pic>
      <p:sp>
        <p:nvSpPr>
          <p:cNvPr id="677" name="Google Shape;677;p41"/>
          <p:cNvSpPr/>
          <p:nvPr/>
        </p:nvSpPr>
        <p:spPr>
          <a:xfrm>
            <a:off x="1474066" y="3832142"/>
            <a:ext cx="519900" cy="3495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8" name="Google Shape;678;p41"/>
          <p:cNvSpPr/>
          <p:nvPr/>
        </p:nvSpPr>
        <p:spPr>
          <a:xfrm>
            <a:off x="4575854" y="3832142"/>
            <a:ext cx="519900" cy="3495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9" name="Google Shape;679;p41"/>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683"/>
        <p:cNvGrpSpPr/>
        <p:nvPr/>
      </p:nvGrpSpPr>
      <p:grpSpPr>
        <a:xfrm>
          <a:off x="0" y="0"/>
          <a:ext cx="0" cy="0"/>
          <a:chOff x="0" y="0"/>
          <a:chExt cx="0" cy="0"/>
        </a:xfrm>
      </p:grpSpPr>
      <p:sp>
        <p:nvSpPr>
          <p:cNvPr id="684" name="Google Shape;684;p42"/>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Putting everything together</a:t>
            </a:r>
            <a:endParaRPr/>
          </a:p>
        </p:txBody>
      </p:sp>
      <p:sp>
        <p:nvSpPr>
          <p:cNvPr id="685" name="Google Shape;685;p42"/>
          <p:cNvSpPr txBox="1">
            <a:spLocks noGrp="1"/>
          </p:cNvSpPr>
          <p:nvPr>
            <p:ph type="body" idx="1"/>
          </p:nvPr>
        </p:nvSpPr>
        <p:spPr>
          <a:xfrm>
            <a:off x="-1732"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Put all the components I've made in the past few slides and combine them</a:t>
            </a:r>
            <a:endParaRPr sz="1400"/>
          </a:p>
        </p:txBody>
      </p:sp>
      <p:graphicFrame>
        <p:nvGraphicFramePr>
          <p:cNvPr id="686" name="Google Shape;686;p42"/>
          <p:cNvGraphicFramePr/>
          <p:nvPr/>
        </p:nvGraphicFramePr>
        <p:xfrm>
          <a:off x="2771" y="722376"/>
          <a:ext cx="12193250" cy="61629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2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the detachable umbrella</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737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687" name="Google Shape;687;p42" descr="A picture containing floor, indoor, worktable&#10;&#10;Description automatically generated"/>
          <p:cNvPicPr preferRelativeResize="0"/>
          <p:nvPr/>
        </p:nvPicPr>
        <p:blipFill rotWithShape="1">
          <a:blip r:embed="rId3">
            <a:alphaModFix/>
          </a:blip>
          <a:srcRect/>
          <a:stretch/>
        </p:blipFill>
        <p:spPr>
          <a:xfrm>
            <a:off x="6326165" y="1096085"/>
            <a:ext cx="1743419" cy="2295870"/>
          </a:xfrm>
          <a:prstGeom prst="rect">
            <a:avLst/>
          </a:prstGeom>
          <a:noFill/>
          <a:ln>
            <a:noFill/>
          </a:ln>
        </p:spPr>
      </p:pic>
      <p:pic>
        <p:nvPicPr>
          <p:cNvPr id="688" name="Google Shape;688;p42" descr="A picture containing indoor, tool&#10;&#10;Description automatically generated"/>
          <p:cNvPicPr preferRelativeResize="0"/>
          <p:nvPr/>
        </p:nvPicPr>
        <p:blipFill rotWithShape="1">
          <a:blip r:embed="rId4">
            <a:alphaModFix/>
          </a:blip>
          <a:srcRect t="179" r="15965" b="218"/>
          <a:stretch/>
        </p:blipFill>
        <p:spPr>
          <a:xfrm>
            <a:off x="3646854" y="3479426"/>
            <a:ext cx="2542392" cy="2251479"/>
          </a:xfrm>
          <a:prstGeom prst="rect">
            <a:avLst/>
          </a:prstGeom>
          <a:noFill/>
          <a:ln>
            <a:noFill/>
          </a:ln>
        </p:spPr>
      </p:pic>
      <p:sp>
        <p:nvSpPr>
          <p:cNvPr id="689" name="Google Shape;689;p42"/>
          <p:cNvSpPr txBox="1"/>
          <p:nvPr/>
        </p:nvSpPr>
        <p:spPr>
          <a:xfrm>
            <a:off x="-19916" y="1027834"/>
            <a:ext cx="61437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Monday 21st January I decided to connect what I made previously to make it all into one model. </a:t>
            </a:r>
            <a:r>
              <a:rPr lang="en-GB" sz="1200">
                <a:solidFill>
                  <a:schemeClr val="dk1"/>
                </a:solidFill>
                <a:latin typeface="Calibri"/>
                <a:ea typeface="Calibri"/>
                <a:cs typeface="Calibri"/>
                <a:sym typeface="Calibri"/>
              </a:rPr>
              <a:t>H</a:t>
            </a:r>
            <a:r>
              <a:rPr lang="en-GB" sz="1200" b="0" i="0" u="none" strike="noStrike" cap="none">
                <a:solidFill>
                  <a:schemeClr val="dk1"/>
                </a:solidFill>
                <a:latin typeface="Calibri"/>
                <a:ea typeface="Calibri"/>
                <a:cs typeface="Calibri"/>
                <a:sym typeface="Calibri"/>
              </a:rPr>
              <a:t>ow was I going to combine the Acrylic to the circular base, and then to the pole, and finally attach one of the umbrellas to it to create my detachable umbrella top</a:t>
            </a:r>
            <a:r>
              <a:rPr lang="en-GB" sz="1200">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firstly, in terms of safety there's no too much to be worried about, because all I'll be using is the hot glue gun, but obviously I must be careful with the glue as it can sting, but it does cool quite quickly and won't cause too much harm.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690" name="Google Shape;690;p42"/>
          <p:cNvSpPr txBox="1"/>
          <p:nvPr/>
        </p:nvSpPr>
        <p:spPr>
          <a:xfrm>
            <a:off x="-18185" y="2178627"/>
            <a:ext cx="62829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solidFill>
                  <a:schemeClr val="dk1"/>
                </a:solidFill>
                <a:latin typeface="Calibri"/>
                <a:ea typeface="Calibri"/>
                <a:cs typeface="Calibri"/>
                <a:sym typeface="Calibri"/>
              </a:rPr>
              <a:t>To begin</a:t>
            </a:r>
            <a:r>
              <a:rPr lang="en-GB" sz="1200" b="0" i="0" u="none" strike="noStrike" cap="none">
                <a:solidFill>
                  <a:schemeClr val="dk1"/>
                </a:solidFill>
                <a:latin typeface="Calibri"/>
                <a:ea typeface="Calibri"/>
                <a:cs typeface="Calibri"/>
                <a:sym typeface="Calibri"/>
              </a:rPr>
              <a:t>, I connected the acrylic to the base for the tray. One thing I noticed immediately was the fact that it was very messy because the surface of the acrylic was uneven </a:t>
            </a:r>
            <a:r>
              <a:rPr lang="en-GB" sz="1200">
                <a:solidFill>
                  <a:schemeClr val="dk1"/>
                </a:solidFill>
                <a:latin typeface="Calibri"/>
                <a:ea typeface="Calibri"/>
                <a:cs typeface="Calibri"/>
                <a:sym typeface="Calibri"/>
              </a:rPr>
              <a:t>and </a:t>
            </a:r>
            <a:r>
              <a:rPr lang="en-GB" sz="1200" b="0" i="0" u="none" strike="noStrike" cap="none">
                <a:solidFill>
                  <a:schemeClr val="dk1"/>
                </a:solidFill>
                <a:latin typeface="Calibri"/>
                <a:ea typeface="Calibri"/>
                <a:cs typeface="Calibri"/>
                <a:sym typeface="Calibri"/>
              </a:rPr>
              <a:t>wouldn’t quite fit perfectly when I was trying to connect the two. This is something to think about, the next time I do something similar as it very annoying</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instead I maybe could use tape or make a joint. Next, there was a problem in trying to keep the pole straight so I could glue it properly, so in order to solve this I stuck the pole into the vice on the side of the bench so it would hold it for me upside down and applied the hot glue as well as I could.</a:t>
            </a:r>
            <a:endParaRPr sz="1400" b="0" i="0" u="none" strike="noStrike" cap="none">
              <a:solidFill>
                <a:srgbClr val="000000"/>
              </a:solidFill>
              <a:latin typeface="Arial"/>
              <a:ea typeface="Arial"/>
              <a:cs typeface="Arial"/>
              <a:sym typeface="Arial"/>
            </a:endParaRPr>
          </a:p>
        </p:txBody>
      </p:sp>
      <p:sp>
        <p:nvSpPr>
          <p:cNvPr id="691" name="Google Shape;691;p42"/>
          <p:cNvSpPr txBox="1"/>
          <p:nvPr/>
        </p:nvSpPr>
        <p:spPr>
          <a:xfrm>
            <a:off x="6183457" y="3368386"/>
            <a:ext cx="6010200" cy="249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Then I needed to attach the umbrella piece. But there was a bit of an issue as I had made 4 different </a:t>
            </a:r>
            <a:r>
              <a:rPr lang="en-GB" sz="1200">
                <a:solidFill>
                  <a:schemeClr val="dk1"/>
                </a:solidFill>
                <a:latin typeface="Calibri"/>
                <a:ea typeface="Calibri"/>
                <a:cs typeface="Calibri"/>
                <a:sym typeface="Calibri"/>
              </a:rPr>
              <a:t>prototypes. I tried all of them:</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The polyethylene one made from home, it is transparent, has a fixed shape and looks quite solid.</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The multi-coloured sewn one</a:t>
            </a:r>
            <a:r>
              <a:rPr lang="en-GB" sz="1200">
                <a:solidFill>
                  <a:schemeClr val="dk1"/>
                </a:solidFill>
                <a:latin typeface="Calibri"/>
                <a:ea typeface="Calibri"/>
                <a:cs typeface="Calibri"/>
                <a:sym typeface="Calibri"/>
              </a:rPr>
              <a:t>, i</a:t>
            </a:r>
            <a:r>
              <a:rPr lang="en-GB" sz="1200" b="0" i="0" u="none" strike="noStrike" cap="none">
                <a:solidFill>
                  <a:schemeClr val="dk1"/>
                </a:solidFill>
                <a:latin typeface="Calibri"/>
                <a:ea typeface="Calibri"/>
                <a:cs typeface="Calibri"/>
                <a:sym typeface="Calibri"/>
              </a:rPr>
              <a:t>t was very flimsy, even though I had sewn paper straws on to increase the strength and try to get it in a fixed shape. It wasn’t as successful as I hoped and because the shape was still off-putting, but the size is well proportioned to the pole.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The single-coloured fabric o</a:t>
            </a:r>
            <a:r>
              <a:rPr lang="en-GB" sz="1200">
                <a:solidFill>
                  <a:schemeClr val="dk1"/>
                </a:solidFill>
                <a:latin typeface="Calibri"/>
                <a:ea typeface="Calibri"/>
                <a:cs typeface="Calibri"/>
                <a:sym typeface="Calibri"/>
              </a:rPr>
              <a:t>ne,</a:t>
            </a:r>
            <a:r>
              <a:rPr lang="en-GB" sz="1200" b="0" i="0" u="none" strike="noStrike" cap="none">
                <a:solidFill>
                  <a:schemeClr val="dk1"/>
                </a:solidFill>
                <a:latin typeface="Calibri"/>
                <a:ea typeface="Calibri"/>
                <a:cs typeface="Calibri"/>
                <a:sym typeface="Calibri"/>
              </a:rPr>
              <a:t> the shape is quite fixed, but off putting and isn't quite proportioned to the pole so it looks a bit odd</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The paper one is a perfect fit but can</a:t>
            </a:r>
            <a:r>
              <a:rPr lang="en-GB" sz="1200">
                <a:solidFill>
                  <a:schemeClr val="dk1"/>
                </a:solidFill>
                <a:latin typeface="Calibri"/>
                <a:ea typeface="Calibri"/>
                <a:cs typeface="Calibri"/>
                <a:sym typeface="Calibri"/>
              </a:rPr>
              <a:t>’t</a:t>
            </a:r>
            <a:r>
              <a:rPr lang="en-GB" sz="1200" b="0" i="0" u="none" strike="noStrike" cap="none">
                <a:solidFill>
                  <a:schemeClr val="dk1"/>
                </a:solidFill>
                <a:latin typeface="Calibri"/>
                <a:ea typeface="Calibri"/>
                <a:cs typeface="Calibri"/>
                <a:sym typeface="Calibri"/>
              </a:rPr>
              <a:t> be used with another model I made in the past (see slide 19), the shape it fixed but there is no colour, so it looks quite boring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I tried all of them and the one that looked the best in my opinion was the multi coloured one, even if the shape was a bit sketchy, but it does stand out so I will be choosing this one.</a:t>
            </a:r>
            <a:endParaRPr sz="1400" b="0" i="0" u="none" strike="noStrike" cap="none">
              <a:solidFill>
                <a:srgbClr val="000000"/>
              </a:solidFill>
              <a:latin typeface="Arial"/>
              <a:ea typeface="Arial"/>
              <a:cs typeface="Arial"/>
              <a:sym typeface="Arial"/>
            </a:endParaRPr>
          </a:p>
        </p:txBody>
      </p:sp>
      <p:sp>
        <p:nvSpPr>
          <p:cNvPr id="692" name="Google Shape;692;p42"/>
          <p:cNvSpPr txBox="1"/>
          <p:nvPr/>
        </p:nvSpPr>
        <p:spPr>
          <a:xfrm>
            <a:off x="79664" y="5793798"/>
            <a:ext cx="11982300" cy="10158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What I have learned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Firstly, I've learned that when joining materials together it</a:t>
            </a:r>
            <a:r>
              <a:rPr lang="en-GB" sz="1200">
                <a:solidFill>
                  <a:srgbClr val="17916F"/>
                </a:solidFill>
                <a:latin typeface="Calibri"/>
                <a:ea typeface="Calibri"/>
                <a:cs typeface="Calibri"/>
                <a:sym typeface="Calibri"/>
              </a:rPr>
              <a:t>’</a:t>
            </a:r>
            <a:r>
              <a:rPr lang="en-GB" sz="1200" b="0" i="0" u="none" strike="noStrike" cap="none">
                <a:solidFill>
                  <a:srgbClr val="17916F"/>
                </a:solidFill>
                <a:latin typeface="Calibri"/>
                <a:ea typeface="Calibri"/>
                <a:cs typeface="Calibri"/>
                <a:sym typeface="Calibri"/>
              </a:rPr>
              <a:t>s </a:t>
            </a:r>
            <a:r>
              <a:rPr lang="en-GB" sz="1200">
                <a:solidFill>
                  <a:srgbClr val="17916F"/>
                </a:solidFill>
                <a:latin typeface="Calibri"/>
                <a:ea typeface="Calibri"/>
                <a:cs typeface="Calibri"/>
                <a:sym typeface="Calibri"/>
              </a:rPr>
              <a:t>extremely</a:t>
            </a:r>
            <a:r>
              <a:rPr lang="en-GB" sz="1200" b="0" i="0" u="none" strike="noStrike" cap="none">
                <a:solidFill>
                  <a:srgbClr val="17916F"/>
                </a:solidFill>
                <a:latin typeface="Calibri"/>
                <a:ea typeface="Calibri"/>
                <a:cs typeface="Calibri"/>
                <a:sym typeface="Calibri"/>
              </a:rPr>
              <a:t> important to check it will fit cleanly and doing a mini prototype just to check is not a bad idea as it will avoid the mistakes I made, and just look better in the end.</a:t>
            </a:r>
            <a:endParaRPr sz="1200" b="0" i="0" u="sng"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Secondly, I learned that fabric is not very easily held in a shape especially after its sewn, as seen with the rainbow one. A way to fix this could be to put the fabric over the polyethylene one or something similar so it holds it in place, or I may have to build a structure to hold it</a:t>
            </a:r>
            <a:endParaRPr sz="1400" b="0" i="0" u="none" strike="noStrike" cap="none">
              <a:solidFill>
                <a:srgbClr val="000000"/>
              </a:solidFill>
              <a:latin typeface="Arial"/>
              <a:ea typeface="Arial"/>
              <a:cs typeface="Arial"/>
              <a:sym typeface="Arial"/>
            </a:endParaRPr>
          </a:p>
        </p:txBody>
      </p:sp>
      <p:pic>
        <p:nvPicPr>
          <p:cNvPr id="693" name="Google Shape;693;p42" descr="A picture containing appliance&#10;&#10;Description automatically generated"/>
          <p:cNvPicPr preferRelativeResize="0"/>
          <p:nvPr/>
        </p:nvPicPr>
        <p:blipFill rotWithShape="1">
          <a:blip r:embed="rId5">
            <a:alphaModFix/>
          </a:blip>
          <a:srcRect/>
          <a:stretch/>
        </p:blipFill>
        <p:spPr>
          <a:xfrm>
            <a:off x="2577913" y="3479426"/>
            <a:ext cx="1260662" cy="2245099"/>
          </a:xfrm>
          <a:prstGeom prst="rect">
            <a:avLst/>
          </a:prstGeom>
          <a:noFill/>
          <a:ln>
            <a:noFill/>
          </a:ln>
        </p:spPr>
      </p:pic>
      <p:pic>
        <p:nvPicPr>
          <p:cNvPr id="694" name="Google Shape;694;p42" descr="A picture containing person, indoor, toddler&#10;&#10;Description automatically generated"/>
          <p:cNvPicPr preferRelativeResize="0"/>
          <p:nvPr/>
        </p:nvPicPr>
        <p:blipFill rotWithShape="1">
          <a:blip r:embed="rId6">
            <a:alphaModFix/>
          </a:blip>
          <a:srcRect/>
          <a:stretch/>
        </p:blipFill>
        <p:spPr>
          <a:xfrm>
            <a:off x="1384486" y="3477185"/>
            <a:ext cx="1215839" cy="2209240"/>
          </a:xfrm>
          <a:prstGeom prst="rect">
            <a:avLst/>
          </a:prstGeom>
          <a:noFill/>
          <a:ln>
            <a:noFill/>
          </a:ln>
        </p:spPr>
      </p:pic>
      <p:pic>
        <p:nvPicPr>
          <p:cNvPr id="695" name="Google Shape;695;p42" descr="A picture containing person, indoor&#10;&#10;Description automatically generated"/>
          <p:cNvPicPr preferRelativeResize="0"/>
          <p:nvPr/>
        </p:nvPicPr>
        <p:blipFill rotWithShape="1">
          <a:blip r:embed="rId7">
            <a:alphaModFix/>
          </a:blip>
          <a:srcRect/>
          <a:stretch/>
        </p:blipFill>
        <p:spPr>
          <a:xfrm>
            <a:off x="138392" y="3477185"/>
            <a:ext cx="1242733" cy="2209240"/>
          </a:xfrm>
          <a:prstGeom prst="rect">
            <a:avLst/>
          </a:prstGeom>
          <a:noFill/>
          <a:ln>
            <a:noFill/>
          </a:ln>
        </p:spPr>
      </p:pic>
      <p:pic>
        <p:nvPicPr>
          <p:cNvPr id="696" name="Google Shape;696;p42" descr="A picture containing indoor, floor, wall, person&#10;&#10;Description automatically generated"/>
          <p:cNvPicPr preferRelativeResize="0"/>
          <p:nvPr/>
        </p:nvPicPr>
        <p:blipFill rotWithShape="1">
          <a:blip r:embed="rId8">
            <a:alphaModFix/>
          </a:blip>
          <a:srcRect t="20066" r="-250" b="7358"/>
          <a:stretch/>
        </p:blipFill>
        <p:spPr>
          <a:xfrm rot="5400000">
            <a:off x="10331067" y="1621314"/>
            <a:ext cx="2308043" cy="1247253"/>
          </a:xfrm>
          <a:prstGeom prst="rect">
            <a:avLst/>
          </a:prstGeom>
          <a:noFill/>
          <a:ln>
            <a:noFill/>
          </a:ln>
        </p:spPr>
      </p:pic>
      <p:pic>
        <p:nvPicPr>
          <p:cNvPr id="697" name="Google Shape;697;p42" descr="A picture containing floor, indoor, red&#10;&#10;Description automatically generated"/>
          <p:cNvPicPr preferRelativeResize="0"/>
          <p:nvPr/>
        </p:nvPicPr>
        <p:blipFill rotWithShape="1">
          <a:blip r:embed="rId9">
            <a:alphaModFix/>
          </a:blip>
          <a:srcRect t="18061" r="338" b="26638"/>
          <a:stretch/>
        </p:blipFill>
        <p:spPr>
          <a:xfrm rot="5400000">
            <a:off x="8292947" y="1764992"/>
            <a:ext cx="2295629" cy="947816"/>
          </a:xfrm>
          <a:prstGeom prst="rect">
            <a:avLst/>
          </a:prstGeom>
          <a:noFill/>
          <a:ln>
            <a:noFill/>
          </a:ln>
        </p:spPr>
      </p:pic>
      <p:pic>
        <p:nvPicPr>
          <p:cNvPr id="698" name="Google Shape;698;p42" descr="A picture containing indoor, floor, red&#10;&#10;Description automatically generated"/>
          <p:cNvPicPr preferRelativeResize="0"/>
          <p:nvPr/>
        </p:nvPicPr>
        <p:blipFill rotWithShape="1">
          <a:blip r:embed="rId10">
            <a:alphaModFix/>
          </a:blip>
          <a:srcRect t="22405" r="189" b="23080"/>
          <a:stretch/>
        </p:blipFill>
        <p:spPr>
          <a:xfrm rot="5400000">
            <a:off x="7396623" y="1764819"/>
            <a:ext cx="2292076" cy="944614"/>
          </a:xfrm>
          <a:prstGeom prst="rect">
            <a:avLst/>
          </a:prstGeom>
          <a:noFill/>
          <a:ln>
            <a:noFill/>
          </a:ln>
        </p:spPr>
      </p:pic>
      <p:pic>
        <p:nvPicPr>
          <p:cNvPr id="699" name="Google Shape;699;p42" descr="A picture containing indoor&#10;&#10;Description automatically generated"/>
          <p:cNvPicPr preferRelativeResize="0"/>
          <p:nvPr/>
        </p:nvPicPr>
        <p:blipFill rotWithShape="1">
          <a:blip r:embed="rId11">
            <a:alphaModFix/>
          </a:blip>
          <a:srcRect l="14661" r="29316" b="-220"/>
          <a:stretch/>
        </p:blipFill>
        <p:spPr>
          <a:xfrm>
            <a:off x="9913284" y="1159195"/>
            <a:ext cx="951539" cy="2216123"/>
          </a:xfrm>
          <a:prstGeom prst="rect">
            <a:avLst/>
          </a:prstGeom>
          <a:noFill/>
          <a:ln>
            <a:noFill/>
          </a:ln>
        </p:spPr>
      </p:pic>
      <p:sp>
        <p:nvSpPr>
          <p:cNvPr id="700" name="Google Shape;700;p42"/>
          <p:cNvSpPr txBox="1"/>
          <p:nvPr/>
        </p:nvSpPr>
        <p:spPr>
          <a:xfrm>
            <a:off x="10423563" y="63003"/>
            <a:ext cx="1724100" cy="470700"/>
          </a:xfrm>
          <a:prstGeom prst="rect">
            <a:avLst/>
          </a:prstGeom>
          <a:noFill/>
          <a:ln w="1270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FF0000"/>
                </a:solidFill>
                <a:latin typeface="Calibri"/>
                <a:ea typeface="Calibri"/>
                <a:cs typeface="Calibri"/>
                <a:sym typeface="Calibri"/>
              </a:rPr>
              <a:t>Relation to my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04"/>
        <p:cNvGrpSpPr/>
        <p:nvPr/>
      </p:nvGrpSpPr>
      <p:grpSpPr>
        <a:xfrm>
          <a:off x="0" y="0"/>
          <a:ext cx="0" cy="0"/>
          <a:chOff x="0" y="0"/>
          <a:chExt cx="0" cy="0"/>
        </a:xfrm>
      </p:grpSpPr>
      <p:sp>
        <p:nvSpPr>
          <p:cNvPr id="705" name="Google Shape;705;p43"/>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Decision between table or chair</a:t>
            </a:r>
            <a:endParaRPr/>
          </a:p>
        </p:txBody>
      </p:sp>
      <p:sp>
        <p:nvSpPr>
          <p:cNvPr id="706" name="Google Shape;706;p43"/>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make a final decision on what my product will be.</a:t>
            </a:r>
            <a:endParaRPr/>
          </a:p>
        </p:txBody>
      </p:sp>
      <p:graphicFrame>
        <p:nvGraphicFramePr>
          <p:cNvPr id="707" name="Google Shape;707;p43"/>
          <p:cNvGraphicFramePr/>
          <p:nvPr/>
        </p:nvGraphicFramePr>
        <p:xfrm>
          <a:off x="2771" y="722376"/>
          <a:ext cx="12193250" cy="612920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689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Decision process</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548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708" name="Google Shape;708;p43"/>
          <p:cNvSpPr txBox="1"/>
          <p:nvPr/>
        </p:nvSpPr>
        <p:spPr>
          <a:xfrm>
            <a:off x="-13689" y="998455"/>
            <a:ext cx="121527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Throughout this project, my main idea was to do a table and chair as a set, but I always knew I would eventually have to choose 1, because it would be more practical, and I could focus my attention onto one. So, I felt I could go down 3 different routes, one being the table, two being the chair and 3 being to try and find a way to incorporate them into each other. I did initially try to attach a table to a chair, but I found it very difficult to do and wherever it would join together would be an inconvenience to the user when trying to walk around it. So, for that third idea, I decided to take out the main storage she</a:t>
            </a:r>
            <a:r>
              <a:rPr lang="en-GB" sz="1200">
                <a:solidFill>
                  <a:schemeClr val="dk1"/>
                </a:solidFill>
                <a:latin typeface="Calibri"/>
                <a:ea typeface="Calibri"/>
                <a:cs typeface="Calibri"/>
                <a:sym typeface="Calibri"/>
              </a:rPr>
              <a:t>lves,</a:t>
            </a:r>
            <a:r>
              <a:rPr lang="en-GB" sz="1200" b="0" i="0" u="none" strike="noStrike" cap="none">
                <a:solidFill>
                  <a:schemeClr val="dk1"/>
                </a:solidFill>
                <a:latin typeface="Calibri"/>
                <a:ea typeface="Calibri"/>
                <a:cs typeface="Calibri"/>
                <a:sym typeface="Calibri"/>
              </a:rPr>
              <a:t> creating a large compartment in the middle </a:t>
            </a:r>
            <a:r>
              <a:rPr lang="en-GB" sz="1200">
                <a:solidFill>
                  <a:schemeClr val="dk1"/>
                </a:solidFill>
                <a:latin typeface="Calibri"/>
                <a:ea typeface="Calibri"/>
                <a:cs typeface="Calibri"/>
                <a:sym typeface="Calibri"/>
              </a:rPr>
              <a:t>from where</a:t>
            </a:r>
            <a:r>
              <a:rPr lang="en-GB" sz="1200" b="0" i="0" u="none" strike="noStrike" cap="none">
                <a:solidFill>
                  <a:schemeClr val="dk1"/>
                </a:solidFill>
                <a:latin typeface="Calibri"/>
                <a:ea typeface="Calibri"/>
                <a:cs typeface="Calibri"/>
                <a:sym typeface="Calibri"/>
              </a:rPr>
              <a:t> the chair could attach and detach from. Although this is quite intuitive, I do feel it has many drawbacks. So, in order to choose between the 3 products, I did a quick table of positives and negatives of the 3 different ideas.</a:t>
            </a:r>
            <a:endParaRPr sz="1800" b="0" i="0" u="none" strike="noStrike" cap="none">
              <a:solidFill>
                <a:schemeClr val="dk1"/>
              </a:solidFill>
              <a:latin typeface="Calibri"/>
              <a:ea typeface="Calibri"/>
              <a:cs typeface="Calibri"/>
              <a:sym typeface="Calibri"/>
            </a:endParaRPr>
          </a:p>
        </p:txBody>
      </p:sp>
      <p:sp>
        <p:nvSpPr>
          <p:cNvPr id="709" name="Google Shape;709;p43"/>
          <p:cNvSpPr txBox="1"/>
          <p:nvPr/>
        </p:nvSpPr>
        <p:spPr>
          <a:xfrm>
            <a:off x="40332" y="6548398"/>
            <a:ext cx="12116700" cy="2769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now decided on my final design and there's no going back, so now I will begin on my material list and then </a:t>
            </a:r>
            <a:r>
              <a:rPr lang="en-GB" sz="1200">
                <a:solidFill>
                  <a:srgbClr val="17916F"/>
                </a:solidFill>
                <a:latin typeface="Calibri"/>
                <a:ea typeface="Calibri"/>
                <a:cs typeface="Calibri"/>
                <a:sym typeface="Calibri"/>
              </a:rPr>
              <a:t>start </a:t>
            </a:r>
            <a:r>
              <a:rPr lang="en-GB" sz="1200" b="0" i="0" u="none" strike="noStrike" cap="none">
                <a:solidFill>
                  <a:srgbClr val="17916F"/>
                </a:solidFill>
                <a:latin typeface="Calibri"/>
                <a:ea typeface="Calibri"/>
                <a:cs typeface="Calibri"/>
                <a:sym typeface="Calibri"/>
              </a:rPr>
              <a:t>my final designs of my chosen solution</a:t>
            </a:r>
            <a:endParaRPr sz="1400" b="0" i="0" u="none" strike="noStrike" cap="none">
              <a:solidFill>
                <a:srgbClr val="000000"/>
              </a:solidFill>
              <a:latin typeface="Arial"/>
              <a:ea typeface="Arial"/>
              <a:cs typeface="Arial"/>
              <a:sym typeface="Arial"/>
            </a:endParaRPr>
          </a:p>
        </p:txBody>
      </p:sp>
      <p:graphicFrame>
        <p:nvGraphicFramePr>
          <p:cNvPr id="710" name="Google Shape;710;p43"/>
          <p:cNvGraphicFramePr/>
          <p:nvPr/>
        </p:nvGraphicFramePr>
        <p:xfrm>
          <a:off x="27542" y="2019759"/>
          <a:ext cx="12150225" cy="3451925"/>
        </p:xfrm>
        <a:graphic>
          <a:graphicData uri="http://schemas.openxmlformats.org/drawingml/2006/table">
            <a:tbl>
              <a:tblPr firstRow="1" bandRow="1">
                <a:noFill/>
                <a:tableStyleId>{B2B569FB-23B4-48B0-86E9-3169813D488A}</a:tableStyleId>
              </a:tblPr>
              <a:tblGrid>
                <a:gridCol w="4050075">
                  <a:extLst>
                    <a:ext uri="{9D8B030D-6E8A-4147-A177-3AD203B41FA5}">
                      <a16:colId xmlns:a16="http://schemas.microsoft.com/office/drawing/2014/main" val="20000"/>
                    </a:ext>
                  </a:extLst>
                </a:gridCol>
                <a:gridCol w="4050075">
                  <a:extLst>
                    <a:ext uri="{9D8B030D-6E8A-4147-A177-3AD203B41FA5}">
                      <a16:colId xmlns:a16="http://schemas.microsoft.com/office/drawing/2014/main" val="20001"/>
                    </a:ext>
                  </a:extLst>
                </a:gridCol>
                <a:gridCol w="4050075">
                  <a:extLst>
                    <a:ext uri="{9D8B030D-6E8A-4147-A177-3AD203B41FA5}">
                      <a16:colId xmlns:a16="http://schemas.microsoft.com/office/drawing/2014/main" val="20002"/>
                    </a:ext>
                  </a:extLst>
                </a:gridCol>
              </a:tblGrid>
              <a:tr h="3451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CC2E5"/>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CC2E5"/>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9CC2E5"/>
                    </a:solidFill>
                  </a:tcPr>
                </a:tc>
                <a:extLst>
                  <a:ext uri="{0D108BD9-81ED-4DB2-BD59-A6C34878D82A}">
                    <a16:rowId xmlns:a16="http://schemas.microsoft.com/office/drawing/2014/main" val="10000"/>
                  </a:ext>
                </a:extLst>
              </a:tr>
            </a:tbl>
          </a:graphicData>
        </a:graphic>
      </p:graphicFrame>
      <p:pic>
        <p:nvPicPr>
          <p:cNvPr id="711" name="Google Shape;711;p43" descr="A picture containing furniture, seat, chair&#10;&#10;Description automatically generated"/>
          <p:cNvPicPr preferRelativeResize="0"/>
          <p:nvPr/>
        </p:nvPicPr>
        <p:blipFill rotWithShape="1">
          <a:blip r:embed="rId3">
            <a:alphaModFix/>
          </a:blip>
          <a:srcRect l="57604" t="30359" r="22049" b="28313"/>
          <a:stretch/>
        </p:blipFill>
        <p:spPr>
          <a:xfrm>
            <a:off x="4081750" y="2017300"/>
            <a:ext cx="2262259" cy="2484578"/>
          </a:xfrm>
          <a:prstGeom prst="rect">
            <a:avLst/>
          </a:prstGeom>
          <a:noFill/>
          <a:ln>
            <a:noFill/>
          </a:ln>
        </p:spPr>
      </p:pic>
      <p:pic>
        <p:nvPicPr>
          <p:cNvPr id="712" name="Google Shape;712;p43" descr="Graphical user interface&#10;&#10;Description automatically generated"/>
          <p:cNvPicPr preferRelativeResize="0"/>
          <p:nvPr/>
        </p:nvPicPr>
        <p:blipFill rotWithShape="1">
          <a:blip r:embed="rId4">
            <a:alphaModFix/>
          </a:blip>
          <a:srcRect l="55747" t="20591" r="19519" b="29051"/>
          <a:stretch/>
        </p:blipFill>
        <p:spPr>
          <a:xfrm>
            <a:off x="8151642" y="1996655"/>
            <a:ext cx="2214634" cy="2505611"/>
          </a:xfrm>
          <a:prstGeom prst="rect">
            <a:avLst/>
          </a:prstGeom>
          <a:noFill/>
          <a:ln>
            <a:noFill/>
          </a:ln>
        </p:spPr>
      </p:pic>
      <p:pic>
        <p:nvPicPr>
          <p:cNvPr id="713" name="Google Shape;713;p43" descr="A picture containing indoor, furniture, table, seat&#10;&#10;Description automatically generated"/>
          <p:cNvPicPr preferRelativeResize="0"/>
          <p:nvPr/>
        </p:nvPicPr>
        <p:blipFill rotWithShape="1">
          <a:blip r:embed="rId5">
            <a:alphaModFix/>
          </a:blip>
          <a:srcRect l="52167" t="17979" r="18725" b="23148"/>
          <a:stretch/>
        </p:blipFill>
        <p:spPr>
          <a:xfrm>
            <a:off x="65224" y="2015294"/>
            <a:ext cx="2246179" cy="2493423"/>
          </a:xfrm>
          <a:prstGeom prst="rect">
            <a:avLst/>
          </a:prstGeom>
          <a:noFill/>
          <a:ln>
            <a:noFill/>
          </a:ln>
        </p:spPr>
      </p:pic>
      <p:sp>
        <p:nvSpPr>
          <p:cNvPr id="714" name="Google Shape;714;p43"/>
          <p:cNvSpPr txBox="1"/>
          <p:nvPr/>
        </p:nvSpPr>
        <p:spPr>
          <a:xfrm>
            <a:off x="2263967" y="2006905"/>
            <a:ext cx="1825200" cy="24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Calibri"/>
                <a:ea typeface="Calibri"/>
                <a:cs typeface="Calibri"/>
                <a:sym typeface="Calibri"/>
              </a:rPr>
              <a:t>Here is the original 3D CAD model I made back on slide 14. From the time I made this design, I always liked how it looked, and at that point was ready to use that for my final product. But then as I started the development phase and added to it, finding new features and components I could possibly use, I feel </a:t>
            </a:r>
            <a:endParaRPr sz="1400" b="0" i="0" u="none" strike="noStrike" cap="none">
              <a:solidFill>
                <a:srgbClr val="000000"/>
              </a:solidFill>
              <a:latin typeface="Arial"/>
              <a:ea typeface="Arial"/>
              <a:cs typeface="Arial"/>
              <a:sym typeface="Arial"/>
            </a:endParaRPr>
          </a:p>
        </p:txBody>
      </p:sp>
      <p:sp>
        <p:nvSpPr>
          <p:cNvPr id="715" name="Google Shape;715;p43"/>
          <p:cNvSpPr txBox="1"/>
          <p:nvPr/>
        </p:nvSpPr>
        <p:spPr>
          <a:xfrm>
            <a:off x="-16869" y="4444961"/>
            <a:ext cx="4065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Calibri"/>
                <a:ea typeface="Calibri"/>
                <a:cs typeface="Calibri"/>
                <a:sym typeface="Calibri"/>
              </a:rPr>
              <a:t> as though it got better. This is also the product I used for all of the development phase, so in my opinion it is the most developed idea, and it seems a waste if I don’t end up choosing this</a:t>
            </a:r>
            <a:r>
              <a:rPr lang="en-GB" sz="1200">
                <a:solidFill>
                  <a:srgbClr val="0C0C0C"/>
                </a:solidFill>
                <a:latin typeface="Calibri"/>
                <a:ea typeface="Calibri"/>
                <a:cs typeface="Calibri"/>
                <a:sym typeface="Calibri"/>
              </a:rPr>
              <a:t>. B</a:t>
            </a:r>
            <a:r>
              <a:rPr lang="en-GB" sz="1200" b="0" i="0" u="none" strike="noStrike" cap="none">
                <a:solidFill>
                  <a:srgbClr val="0C0C0C"/>
                </a:solidFill>
                <a:latin typeface="Calibri"/>
                <a:ea typeface="Calibri"/>
                <a:cs typeface="Calibri"/>
                <a:sym typeface="Calibri"/>
              </a:rPr>
              <a:t>ut what does my client think?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Calibri"/>
              <a:ea typeface="Calibri"/>
              <a:cs typeface="Calibri"/>
              <a:sym typeface="Calibri"/>
            </a:endParaRPr>
          </a:p>
        </p:txBody>
      </p:sp>
      <p:sp>
        <p:nvSpPr>
          <p:cNvPr id="716" name="Google Shape;716;p43"/>
          <p:cNvSpPr txBox="1"/>
          <p:nvPr/>
        </p:nvSpPr>
        <p:spPr>
          <a:xfrm>
            <a:off x="6285124" y="2034447"/>
            <a:ext cx="18987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Calibri"/>
                <a:ea typeface="Calibri"/>
                <a:cs typeface="Calibri"/>
                <a:sym typeface="Calibri"/>
              </a:rPr>
              <a:t>Here is the original 3D CAD model I also made back on slide 14. Similarly, from the moment I finished this prototype, I really liked it, but the reason I didn’t develop it as much as the table was purely because there wasn’t </a:t>
            </a:r>
            <a:r>
              <a:rPr lang="en-GB" sz="1200">
                <a:solidFill>
                  <a:srgbClr val="0C0C0C"/>
                </a:solidFill>
                <a:latin typeface="Calibri"/>
                <a:ea typeface="Calibri"/>
                <a:cs typeface="Calibri"/>
                <a:sym typeface="Calibri"/>
              </a:rPr>
              <a:t>much to develop</a:t>
            </a:r>
            <a:r>
              <a:rPr lang="en-GB" sz="1200" b="0" i="0" u="none" strike="noStrike" cap="none">
                <a:solidFill>
                  <a:srgbClr val="0C0C0C"/>
                </a:solidFill>
                <a:latin typeface="Calibri"/>
                <a:ea typeface="Calibri"/>
                <a:cs typeface="Calibri"/>
                <a:sym typeface="Calibri"/>
              </a:rPr>
              <a:t> as I couldn’t really think of any additional features or developments that my client wanted. So, because </a:t>
            </a:r>
            <a:endParaRPr sz="1400" b="0" i="0" u="none" strike="noStrike" cap="none">
              <a:solidFill>
                <a:srgbClr val="000000"/>
              </a:solidFill>
              <a:latin typeface="Arial"/>
              <a:ea typeface="Arial"/>
              <a:cs typeface="Arial"/>
              <a:sym typeface="Arial"/>
            </a:endParaRPr>
          </a:p>
        </p:txBody>
      </p:sp>
      <p:sp>
        <p:nvSpPr>
          <p:cNvPr id="717" name="Google Shape;717;p43"/>
          <p:cNvSpPr txBox="1"/>
          <p:nvPr/>
        </p:nvSpPr>
        <p:spPr>
          <a:xfrm>
            <a:off x="4051719" y="4573069"/>
            <a:ext cx="4101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Calibri"/>
                <a:ea typeface="Calibri"/>
                <a:cs typeface="Calibri"/>
                <a:sym typeface="Calibri"/>
              </a:rPr>
              <a:t>of the fact that I didn’t develop it as much as the table, for me, it's logical to stick with the table</a:t>
            </a:r>
            <a:r>
              <a:rPr lang="en-GB" sz="1200">
                <a:solidFill>
                  <a:srgbClr val="0C0C0C"/>
                </a:solidFill>
                <a:latin typeface="Calibri"/>
                <a:ea typeface="Calibri"/>
                <a:cs typeface="Calibri"/>
                <a:sym typeface="Calibri"/>
              </a:rPr>
              <a:t>. I</a:t>
            </a:r>
            <a:r>
              <a:rPr lang="en-GB" sz="1200" b="0" i="0" u="none" strike="noStrike" cap="none">
                <a:solidFill>
                  <a:srgbClr val="0C0C0C"/>
                </a:solidFill>
                <a:latin typeface="Calibri"/>
                <a:ea typeface="Calibri"/>
                <a:cs typeface="Calibri"/>
                <a:sym typeface="Calibri"/>
              </a:rPr>
              <a:t>f I had to pick between the </a:t>
            </a:r>
            <a:r>
              <a:rPr lang="en-GB" sz="1200">
                <a:solidFill>
                  <a:srgbClr val="0C0C0C"/>
                </a:solidFill>
                <a:latin typeface="Calibri"/>
                <a:ea typeface="Calibri"/>
                <a:cs typeface="Calibri"/>
                <a:sym typeface="Calibri"/>
              </a:rPr>
              <a:t>two </a:t>
            </a:r>
            <a:r>
              <a:rPr lang="en-GB" sz="1200" b="0" i="0" u="none" strike="noStrike" cap="none">
                <a:solidFill>
                  <a:srgbClr val="0C0C0C"/>
                </a:solidFill>
                <a:latin typeface="Calibri"/>
                <a:ea typeface="Calibri"/>
                <a:cs typeface="Calibri"/>
                <a:sym typeface="Calibri"/>
              </a:rPr>
              <a:t>purely based on how they look, I like them both equally. But what does my client think?</a:t>
            </a:r>
            <a:endParaRPr sz="1200" b="0" i="0" u="none" strike="noStrike" cap="none">
              <a:solidFill>
                <a:schemeClr val="lt1"/>
              </a:solidFill>
              <a:latin typeface="Calibri"/>
              <a:ea typeface="Calibri"/>
              <a:cs typeface="Calibri"/>
              <a:sym typeface="Calibri"/>
            </a:endParaRPr>
          </a:p>
        </p:txBody>
      </p:sp>
      <p:sp>
        <p:nvSpPr>
          <p:cNvPr id="718" name="Google Shape;718;p43"/>
          <p:cNvSpPr txBox="1"/>
          <p:nvPr/>
        </p:nvSpPr>
        <p:spPr>
          <a:xfrm>
            <a:off x="10333822" y="1997724"/>
            <a:ext cx="1898700" cy="24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Calibri"/>
                <a:ea typeface="Calibri"/>
                <a:cs typeface="Calibri"/>
                <a:sym typeface="Calibri"/>
              </a:rPr>
              <a:t>Here is the latest of my CAD designs. I made the decision for this one to keep the same chair, but somehow be able to attach it to the table so it’s a 2 in 1 idea. So, what I've done here, is taken out the shelves and resized the bod slightly so it would perfectly fit the chair inside it and be stored away saving lots of space. The </a:t>
            </a:r>
            <a:endParaRPr sz="1400" b="0" i="0" u="none" strike="noStrike" cap="none">
              <a:solidFill>
                <a:srgbClr val="000000"/>
              </a:solidFill>
              <a:latin typeface="Arial"/>
              <a:ea typeface="Arial"/>
              <a:cs typeface="Arial"/>
              <a:sym typeface="Arial"/>
            </a:endParaRPr>
          </a:p>
        </p:txBody>
      </p:sp>
      <p:sp>
        <p:nvSpPr>
          <p:cNvPr id="719" name="Google Shape;719;p43"/>
          <p:cNvSpPr txBox="1"/>
          <p:nvPr/>
        </p:nvSpPr>
        <p:spPr>
          <a:xfrm>
            <a:off x="8098889" y="4444961"/>
            <a:ext cx="40929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C0C0C"/>
                </a:solidFill>
                <a:latin typeface="Calibri"/>
                <a:ea typeface="Calibri"/>
                <a:cs typeface="Calibri"/>
                <a:sym typeface="Calibri"/>
              </a:rPr>
              <a:t>obvious downfall here is that you’ve lost any storage space for other things, and aesthetically it will most likely look a bit odd and strange. I personally do like the principle of the idea, but I am not too keen on how it looks when inside, so </a:t>
            </a:r>
            <a:r>
              <a:rPr lang="en-GB" sz="1200">
                <a:solidFill>
                  <a:srgbClr val="0C0C0C"/>
                </a:solidFill>
                <a:latin typeface="Calibri"/>
                <a:ea typeface="Calibri"/>
                <a:cs typeface="Calibri"/>
                <a:sym typeface="Calibri"/>
              </a:rPr>
              <a:t>in my opinion there are positives and negatives</a:t>
            </a:r>
            <a:r>
              <a:rPr lang="en-GB" sz="1200" b="0" i="0" u="none" strike="noStrike" cap="none">
                <a:solidFill>
                  <a:srgbClr val="0C0C0C"/>
                </a:solidFill>
                <a:latin typeface="Calibri"/>
                <a:ea typeface="Calibri"/>
                <a:cs typeface="Calibri"/>
                <a:sym typeface="Calibri"/>
              </a:rPr>
              <a:t>. But what does my client think?</a:t>
            </a:r>
            <a:endParaRPr sz="12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720" name="Google Shape;720;p43"/>
          <p:cNvSpPr txBox="1"/>
          <p:nvPr/>
        </p:nvSpPr>
        <p:spPr>
          <a:xfrm>
            <a:off x="42232" y="5553418"/>
            <a:ext cx="12089100" cy="1015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"If I had to choose between having a table and a chair, I would choose the table. The reason being I would like to have a table design specifically to my wants and needs as I would use it daily as I'</a:t>
            </a:r>
            <a:r>
              <a:rPr lang="en-GB" sz="1200">
                <a:solidFill>
                  <a:srgbClr val="17916F"/>
                </a:solidFill>
                <a:latin typeface="Calibri"/>
                <a:ea typeface="Calibri"/>
                <a:cs typeface="Calibri"/>
                <a:sym typeface="Calibri"/>
              </a:rPr>
              <a:t>m</a:t>
            </a:r>
            <a:r>
              <a:rPr lang="en-GB" sz="1200" b="0" i="0" u="none" strike="noStrike" cap="none">
                <a:solidFill>
                  <a:srgbClr val="17916F"/>
                </a:solidFill>
                <a:latin typeface="Calibri"/>
                <a:ea typeface="Calibri"/>
                <a:cs typeface="Calibri"/>
                <a:sym typeface="Calibri"/>
              </a:rPr>
              <a:t> very often outside. Although the chair is useful and practical and would be </a:t>
            </a:r>
            <a:r>
              <a:rPr lang="en-GB" sz="1200">
                <a:solidFill>
                  <a:srgbClr val="17916F"/>
                </a:solidFill>
                <a:latin typeface="Calibri"/>
                <a:ea typeface="Calibri"/>
                <a:cs typeface="Calibri"/>
                <a:sym typeface="Calibri"/>
              </a:rPr>
              <a:t>used more</a:t>
            </a:r>
            <a:r>
              <a:rPr lang="en-GB" sz="1200" b="0" i="0" u="none" strike="noStrike" cap="none">
                <a:solidFill>
                  <a:srgbClr val="17916F"/>
                </a:solidFill>
                <a:latin typeface="Calibri"/>
                <a:ea typeface="Calibri"/>
                <a:cs typeface="Calibri"/>
                <a:sym typeface="Calibri"/>
              </a:rPr>
              <a:t> than the table, I already have a chair that I like that I use outdoors so it's pointless to have another one. But I don’t have a table that I like so it would be more preferred. AS for the combining, I don’t like how it looks and want my shelf storage instead"- My Client's Opinion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17916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So, it seems my client and I have very similar choices so it is obvious what we are going to go with</a:t>
            </a:r>
            <a:r>
              <a:rPr lang="en-GB" sz="1200" b="1">
                <a:solidFill>
                  <a:schemeClr val="dk1"/>
                </a:solidFill>
                <a:latin typeface="Calibri"/>
                <a:ea typeface="Calibri"/>
                <a:cs typeface="Calibri"/>
                <a:sym typeface="Calibri"/>
              </a:rPr>
              <a:t>- </a:t>
            </a:r>
            <a:r>
              <a:rPr lang="en-GB" sz="1200" b="1" i="0" u="none" strike="noStrike" cap="none">
                <a:solidFill>
                  <a:schemeClr val="dk1"/>
                </a:solidFill>
                <a:latin typeface="Calibri"/>
                <a:ea typeface="Calibri"/>
                <a:cs typeface="Calibri"/>
                <a:sym typeface="Calibri"/>
              </a:rPr>
              <a:t>my chosen solution to the problem of outdoor living will be an adaptation of the table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24"/>
        <p:cNvGrpSpPr/>
        <p:nvPr/>
      </p:nvGrpSpPr>
      <p:grpSpPr>
        <a:xfrm>
          <a:off x="0" y="0"/>
          <a:ext cx="0" cy="0"/>
          <a:chOff x="0" y="0"/>
          <a:chExt cx="0" cy="0"/>
        </a:xfrm>
      </p:grpSpPr>
      <p:sp>
        <p:nvSpPr>
          <p:cNvPr id="725" name="Google Shape;725;p44"/>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Sizes</a:t>
            </a:r>
            <a:endParaRPr/>
          </a:p>
        </p:txBody>
      </p:sp>
      <p:sp>
        <p:nvSpPr>
          <p:cNvPr id="726" name="Google Shape;726;p44"/>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find the sizes of my product</a:t>
            </a:r>
            <a:endParaRPr/>
          </a:p>
        </p:txBody>
      </p:sp>
      <p:graphicFrame>
        <p:nvGraphicFramePr>
          <p:cNvPr id="727" name="Google Shape;727;p44"/>
          <p:cNvGraphicFramePr/>
          <p:nvPr/>
        </p:nvGraphicFramePr>
        <p:xfrm>
          <a:off x="2771" y="722376"/>
          <a:ext cx="12193250" cy="613062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952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Working out the cost of my product – part 1 finding the dimensions of my design</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353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728" name="Google Shape;728;p44"/>
          <p:cNvSpPr txBox="1"/>
          <p:nvPr/>
        </p:nvSpPr>
        <p:spPr>
          <a:xfrm>
            <a:off x="44291" y="6517208"/>
            <a:ext cx="12108900" cy="2769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now chosen the sizes of my main idea using sketching and maths, and now I will do the second part of this, which is to put it all in a material list and find out the overall cost</a:t>
            </a:r>
            <a:endParaRPr sz="1400" b="0" i="0" u="none" strike="noStrike" cap="none">
              <a:solidFill>
                <a:srgbClr val="000000"/>
              </a:solidFill>
              <a:latin typeface="Arial"/>
              <a:ea typeface="Arial"/>
              <a:cs typeface="Arial"/>
              <a:sym typeface="Arial"/>
            </a:endParaRPr>
          </a:p>
        </p:txBody>
      </p:sp>
      <p:sp>
        <p:nvSpPr>
          <p:cNvPr id="729" name="Google Shape;729;p44"/>
          <p:cNvSpPr txBox="1"/>
          <p:nvPr/>
        </p:nvSpPr>
        <p:spPr>
          <a:xfrm>
            <a:off x="-13446" y="1005517"/>
            <a:ext cx="122064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 have decided what I want as my final design, it's time to start thinking about the materials I want to use and the dimensions of </a:t>
            </a:r>
            <a:r>
              <a:rPr lang="en-GB" sz="1200">
                <a:solidFill>
                  <a:schemeClr val="dk1"/>
                </a:solidFill>
                <a:latin typeface="Calibri"/>
                <a:ea typeface="Calibri"/>
                <a:cs typeface="Calibri"/>
                <a:sym typeface="Calibri"/>
              </a:rPr>
              <a:t>the</a:t>
            </a:r>
            <a:r>
              <a:rPr lang="en-GB" sz="1200" b="0" i="0" u="none" strike="noStrike" cap="none">
                <a:solidFill>
                  <a:schemeClr val="dk1"/>
                </a:solidFill>
                <a:latin typeface="Calibri"/>
                <a:ea typeface="Calibri"/>
                <a:cs typeface="Calibri"/>
                <a:sym typeface="Calibri"/>
              </a:rPr>
              <a:t> product. I've already researched the main measurements of my client on slide 9, so using that I can start to map out the dimensions of my table, using maths, which will then help me with the material list and the final costs on the next slide. So, on the left here, you can see me drawing the different parts of my product and stating what size they should be and the materials I want to use. Then on the right, I summarised the measurements I required and how much of each material I would need, but I ran into various problems. One being that the website I was going to use did its measurements in mm, and I had done everything in inches, so I converted everything on the right as well</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The second problem I faced was that on the website it didn’t include all the materials, so I had to compromise and use</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replacements, for e.g., instead of maple, I used sapele for the material</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as they are very similar in their look and properties, although sapele is slightly darker. The third problem I found was that the website didn’t have all the stock sizes I needed, so as you can see, I had to use my maths skills to find a way around the problem and explain the compromises I had to make.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730" name="Google Shape;730;p44"/>
          <p:cNvPicPr preferRelativeResize="0"/>
          <p:nvPr/>
        </p:nvPicPr>
        <p:blipFill rotWithShape="1">
          <a:blip r:embed="rId3">
            <a:alphaModFix/>
          </a:blip>
          <a:srcRect l="13069" t="18989" r="13421" b="6892"/>
          <a:stretch/>
        </p:blipFill>
        <p:spPr>
          <a:xfrm>
            <a:off x="183864" y="2353967"/>
            <a:ext cx="5446587" cy="4123466"/>
          </a:xfrm>
          <a:prstGeom prst="rect">
            <a:avLst/>
          </a:prstGeom>
          <a:noFill/>
          <a:ln>
            <a:noFill/>
          </a:ln>
        </p:spPr>
      </p:pic>
      <p:pic>
        <p:nvPicPr>
          <p:cNvPr id="731" name="Google Shape;731;p44" descr="Diagram&#10;&#10;Description automatically generated"/>
          <p:cNvPicPr preferRelativeResize="0"/>
          <p:nvPr/>
        </p:nvPicPr>
        <p:blipFill rotWithShape="1">
          <a:blip r:embed="rId4">
            <a:alphaModFix/>
          </a:blip>
          <a:srcRect/>
          <a:stretch/>
        </p:blipFill>
        <p:spPr>
          <a:xfrm>
            <a:off x="5910028" y="2351088"/>
            <a:ext cx="6019803" cy="41301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35"/>
        <p:cNvGrpSpPr/>
        <p:nvPr/>
      </p:nvGrpSpPr>
      <p:grpSpPr>
        <a:xfrm>
          <a:off x="0" y="0"/>
          <a:ext cx="0" cy="0"/>
          <a:chOff x="0" y="0"/>
          <a:chExt cx="0" cy="0"/>
        </a:xfrm>
      </p:grpSpPr>
      <p:sp>
        <p:nvSpPr>
          <p:cNvPr id="736" name="Google Shape;736;p45"/>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Material List</a:t>
            </a:r>
            <a:endParaRPr/>
          </a:p>
        </p:txBody>
      </p:sp>
      <p:sp>
        <p:nvSpPr>
          <p:cNvPr id="737" name="Google Shape;737;p45"/>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find the cost of my product</a:t>
            </a:r>
            <a:endParaRPr/>
          </a:p>
        </p:txBody>
      </p:sp>
      <p:graphicFrame>
        <p:nvGraphicFramePr>
          <p:cNvPr id="738" name="Google Shape;738;p45"/>
          <p:cNvGraphicFramePr/>
          <p:nvPr/>
        </p:nvGraphicFramePr>
        <p:xfrm>
          <a:off x="2771" y="722376"/>
          <a:ext cx="12193250" cy="61392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956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Working out the cost of my product – part 2 material list</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436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739" name="Google Shape;739;p45"/>
          <p:cNvSpPr txBox="1"/>
          <p:nvPr/>
        </p:nvSpPr>
        <p:spPr>
          <a:xfrm>
            <a:off x="42070" y="6537139"/>
            <a:ext cx="12102900" cy="2769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done my material list and found the cost and now I will begin to do my final designs and illustrate my chosen solution</a:t>
            </a:r>
            <a:endParaRPr sz="1400" b="0" i="0" u="none" strike="noStrike" cap="none">
              <a:solidFill>
                <a:srgbClr val="000000"/>
              </a:solidFill>
              <a:latin typeface="Arial"/>
              <a:ea typeface="Arial"/>
              <a:cs typeface="Arial"/>
              <a:sym typeface="Arial"/>
            </a:endParaRPr>
          </a:p>
        </p:txBody>
      </p:sp>
      <p:graphicFrame>
        <p:nvGraphicFramePr>
          <p:cNvPr id="740" name="Google Shape;740;p45"/>
          <p:cNvGraphicFramePr/>
          <p:nvPr/>
        </p:nvGraphicFramePr>
        <p:xfrm>
          <a:off x="9525" y="1038225"/>
          <a:ext cx="12160350" cy="4939835"/>
        </p:xfrm>
        <a:graphic>
          <a:graphicData uri="http://schemas.openxmlformats.org/drawingml/2006/table">
            <a:tbl>
              <a:tblPr firstRow="1" bandRow="1">
                <a:noFill/>
                <a:tableStyleId>{B2B569FB-23B4-48B0-86E9-3169813D488A}</a:tableStyleId>
              </a:tblPr>
              <a:tblGrid>
                <a:gridCol w="1862325">
                  <a:extLst>
                    <a:ext uri="{9D8B030D-6E8A-4147-A177-3AD203B41FA5}">
                      <a16:colId xmlns:a16="http://schemas.microsoft.com/office/drawing/2014/main" val="20000"/>
                    </a:ext>
                  </a:extLst>
                </a:gridCol>
                <a:gridCol w="2199125">
                  <a:extLst>
                    <a:ext uri="{9D8B030D-6E8A-4147-A177-3AD203B41FA5}">
                      <a16:colId xmlns:a16="http://schemas.microsoft.com/office/drawing/2014/main" val="20001"/>
                    </a:ext>
                  </a:extLst>
                </a:gridCol>
                <a:gridCol w="515100">
                  <a:extLst>
                    <a:ext uri="{9D8B030D-6E8A-4147-A177-3AD203B41FA5}">
                      <a16:colId xmlns:a16="http://schemas.microsoft.com/office/drawing/2014/main" val="20002"/>
                    </a:ext>
                  </a:extLst>
                </a:gridCol>
                <a:gridCol w="1545325">
                  <a:extLst>
                    <a:ext uri="{9D8B030D-6E8A-4147-A177-3AD203B41FA5}">
                      <a16:colId xmlns:a16="http://schemas.microsoft.com/office/drawing/2014/main" val="20003"/>
                    </a:ext>
                  </a:extLst>
                </a:gridCol>
                <a:gridCol w="1129275">
                  <a:extLst>
                    <a:ext uri="{9D8B030D-6E8A-4147-A177-3AD203B41FA5}">
                      <a16:colId xmlns:a16="http://schemas.microsoft.com/office/drawing/2014/main" val="20004"/>
                    </a:ext>
                  </a:extLst>
                </a:gridCol>
                <a:gridCol w="1267950">
                  <a:extLst>
                    <a:ext uri="{9D8B030D-6E8A-4147-A177-3AD203B41FA5}">
                      <a16:colId xmlns:a16="http://schemas.microsoft.com/office/drawing/2014/main" val="20005"/>
                    </a:ext>
                  </a:extLst>
                </a:gridCol>
                <a:gridCol w="891875">
                  <a:extLst>
                    <a:ext uri="{9D8B030D-6E8A-4147-A177-3AD203B41FA5}">
                      <a16:colId xmlns:a16="http://schemas.microsoft.com/office/drawing/2014/main" val="20006"/>
                    </a:ext>
                  </a:extLst>
                </a:gridCol>
                <a:gridCol w="1748650">
                  <a:extLst>
                    <a:ext uri="{9D8B030D-6E8A-4147-A177-3AD203B41FA5}">
                      <a16:colId xmlns:a16="http://schemas.microsoft.com/office/drawing/2014/main" val="20007"/>
                    </a:ext>
                  </a:extLst>
                </a:gridCol>
                <a:gridCol w="1000725">
                  <a:extLst>
                    <a:ext uri="{9D8B030D-6E8A-4147-A177-3AD203B41FA5}">
                      <a16:colId xmlns:a16="http://schemas.microsoft.com/office/drawing/2014/main" val="20008"/>
                    </a:ext>
                  </a:extLst>
                </a:gridCol>
              </a:tblGrid>
              <a:tr h="2762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Description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Material</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Qty</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Size/item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Length</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Width</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Thickness</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Unit cost</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Total cost</a:t>
                      </a:r>
                      <a:endParaRPr sz="1400" u="none" strike="noStrike" cap="none"/>
                    </a:p>
                  </a:txBody>
                  <a:tcPr marL="91450" marR="91450" marT="45725" marB="45725" anchor="ctr"/>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Wooden Shelves</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Sapele (Maple)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2</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by volume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762mm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635mm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38.1mm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£1474.00 per cubic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£54.35</a:t>
                      </a:r>
                      <a:endParaRPr sz="1400" u="none" strike="noStrike" cap="none"/>
                    </a:p>
                  </a:txBody>
                  <a:tcPr marL="91450" marR="91450" marT="45725" marB="45725" anchor="ctr"/>
                </a:tc>
                <a:extLst>
                  <a:ext uri="{0D108BD9-81ED-4DB2-BD59-A6C34878D82A}">
                    <a16:rowId xmlns:a16="http://schemas.microsoft.com/office/drawing/2014/main" val="10001"/>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Acrylic (Glass) top</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Acrylic</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10</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5.0 mm [sheet]</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381mm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317.5mm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£25.50 per sq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£30.85</a:t>
                      </a:r>
                      <a:endParaRPr sz="1400" u="none" strike="noStrike" cap="none"/>
                    </a:p>
                  </a:txBody>
                  <a:tcPr marL="91450" marR="91450" marT="45725" marB="45725" anchor="ctr"/>
                </a:tc>
                <a:extLst>
                  <a:ext uri="{0D108BD9-81ED-4DB2-BD59-A6C34878D82A}">
                    <a16:rowId xmlns:a16="http://schemas.microsoft.com/office/drawing/2014/main" val="10002"/>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Backing</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Sapele (Maple)</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1</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by volume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1066.8mm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1236.85mm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25.4mm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£1474.00 per cubic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£49.40</a:t>
                      </a:r>
                      <a:endParaRPr sz="1400" u="none" strike="noStrike" cap="none"/>
                    </a:p>
                  </a:txBody>
                  <a:tcPr marL="91450" marR="91450" marT="45725" marB="45725" anchor="ctr"/>
                </a:tc>
                <a:extLst>
                  <a:ext uri="{0D108BD9-81ED-4DB2-BD59-A6C34878D82A}">
                    <a16:rowId xmlns:a16="http://schemas.microsoft.com/office/drawing/2014/main" val="10003"/>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Umbrella pole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Aluminium</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1</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25 [round tube]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1066.8mm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£3.25 per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£3.47</a:t>
                      </a:r>
                      <a:endParaRPr sz="1400" u="none" strike="noStrike" cap="none"/>
                    </a:p>
                  </a:txBody>
                  <a:tcPr marL="91450" marR="91450" marT="45725" marB="45725" anchor="ctr"/>
                </a:tc>
                <a:extLst>
                  <a:ext uri="{0D108BD9-81ED-4DB2-BD59-A6C34878D82A}">
                    <a16:rowId xmlns:a16="http://schemas.microsoft.com/office/drawing/2014/main" val="10004"/>
                  </a:ext>
                </a:extLst>
              </a:tr>
              <a:tr h="152400">
                <a:tc rowSpan="2">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Umbrella structure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Aluminium</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8</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12 [round tube]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304.8mm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£1.50 per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£3.66</a:t>
                      </a:r>
                      <a:endParaRPr sz="1400" u="none" strike="noStrike" cap="none"/>
                    </a:p>
                  </a:txBody>
                  <a:tcPr marL="91450" marR="91450" marT="45725" marB="45725" anchor="ctr"/>
                </a:tc>
                <a:extLst>
                  <a:ext uri="{0D108BD9-81ED-4DB2-BD59-A6C34878D82A}">
                    <a16:rowId xmlns:a16="http://schemas.microsoft.com/office/drawing/2014/main" val="10005"/>
                  </a:ext>
                </a:extLst>
              </a:tr>
              <a:tr h="1524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Aluminium</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8</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12 [round tube]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609.6mm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£1.50 per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£7.32</a:t>
                      </a:r>
                      <a:endParaRPr sz="1400" u="none" strike="noStrike" cap="none"/>
                    </a:p>
                  </a:txBody>
                  <a:tcPr marL="91450" marR="91450" marT="45725" marB="45725" anchor="ctr"/>
                </a:tc>
                <a:extLst>
                  <a:ext uri="{0D108BD9-81ED-4DB2-BD59-A6C34878D82A}">
                    <a16:rowId xmlns:a16="http://schemas.microsoft.com/office/drawing/2014/main" val="10006"/>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Cup holders</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Polystyrene (High Impact)</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7</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3.0 mm [sheet]</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381mm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381mm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£11.00 per sq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£11.17</a:t>
                      </a:r>
                      <a:endParaRPr sz="1400" u="none" strike="noStrike" cap="none"/>
                    </a:p>
                  </a:txBody>
                  <a:tcPr marL="91450" marR="91450" marT="45725" marB="45725" anchor="ctr"/>
                </a:tc>
                <a:extLst>
                  <a:ext uri="{0D108BD9-81ED-4DB2-BD59-A6C34878D82A}">
                    <a16:rowId xmlns:a16="http://schemas.microsoft.com/office/drawing/2014/main" val="10007"/>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Tray</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Polystyrene (High Impact)</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1</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3.0 mm [sheet]</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381mm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381mm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£11.00 per sq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£1.60</a:t>
                      </a:r>
                      <a:endParaRPr sz="1400" u="none" strike="noStrike" cap="none"/>
                    </a:p>
                  </a:txBody>
                  <a:tcPr marL="91450" marR="91450" marT="45725" marB="45725" anchor="ctr"/>
                </a:tc>
                <a:extLst>
                  <a:ext uri="{0D108BD9-81ED-4DB2-BD59-A6C34878D82A}">
                    <a16:rowId xmlns:a16="http://schemas.microsoft.com/office/drawing/2014/main" val="10008"/>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Umbrella material</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Nylon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8</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15 mm [rod]</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219.2mm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£4.87 per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£8.54</a:t>
                      </a:r>
                      <a:endParaRPr sz="1400" u="none" strike="noStrike" cap="none"/>
                    </a:p>
                  </a:txBody>
                  <a:tcPr marL="91450" marR="91450" marT="45725" marB="45725" anchor="ctr"/>
                </a:tc>
                <a:extLst>
                  <a:ext uri="{0D108BD9-81ED-4DB2-BD59-A6C34878D82A}">
                    <a16:rowId xmlns:a16="http://schemas.microsoft.com/office/drawing/2014/main" val="10009"/>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Shelf to backing</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Dowel</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1</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3mm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90mm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£3.30 per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£0.30</a:t>
                      </a:r>
                      <a:endParaRPr sz="1400" u="none" strike="noStrike" cap="none"/>
                    </a:p>
                  </a:txBody>
                  <a:tcPr marL="91450" marR="91450" marT="45725" marB="45725" anchor="ctr"/>
                </a:tc>
                <a:extLst>
                  <a:ext uri="{0D108BD9-81ED-4DB2-BD59-A6C34878D82A}">
                    <a16:rowId xmlns:a16="http://schemas.microsoft.com/office/drawing/2014/main" val="10010"/>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Tray to Umbrella pole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Screw, steel</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4</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10mm x 4 gauge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£0.02 each</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£0.08</a:t>
                      </a:r>
                      <a:endParaRPr sz="1400" u="none" strike="noStrike" cap="none"/>
                    </a:p>
                  </a:txBody>
                  <a:tcPr marL="91450" marR="91450" marT="45725" marB="45725" anchor="ctr"/>
                </a:tc>
                <a:extLst>
                  <a:ext uri="{0D108BD9-81ED-4DB2-BD59-A6C34878D82A}">
                    <a16:rowId xmlns:a16="http://schemas.microsoft.com/office/drawing/2014/main" val="10011"/>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Feet at the bottom </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Aluminium</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t>4</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25 [round tube]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10mm</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£3.25 per m</a:t>
                      </a:r>
                      <a:endParaRPr sz="1400" u="none" strike="noStrike" cap="none"/>
                    </a:p>
                  </a:txBody>
                  <a:tcPr marL="91450" marR="91450" marT="45725" marB="45725" anchor="ctr"/>
                </a:tc>
                <a:tc>
                  <a:txBody>
                    <a:bodyPr/>
                    <a:lstStyle/>
                    <a:p>
                      <a:pPr marL="0" marR="0" lvl="0" indent="0" algn="r" rtl="0">
                        <a:lnSpc>
                          <a:spcPct val="100000"/>
                        </a:lnSpc>
                        <a:spcBef>
                          <a:spcPts val="0"/>
                        </a:spcBef>
                        <a:spcAft>
                          <a:spcPts val="0"/>
                        </a:spcAft>
                        <a:buClr>
                          <a:srgbClr val="000000"/>
                        </a:buClr>
                        <a:buSzPts val="1200"/>
                        <a:buFont typeface="Arial"/>
                        <a:buNone/>
                      </a:pPr>
                      <a:r>
                        <a:rPr lang="en-GB" sz="1200" u="none" strike="noStrike" cap="none"/>
                        <a:t>£0.13</a:t>
                      </a:r>
                      <a:endParaRPr sz="1400" u="none" strike="noStrike" cap="none"/>
                    </a:p>
                  </a:txBody>
                  <a:tcPr marL="91450" marR="91450" marT="45725" marB="45725" anchor="ctr"/>
                </a:tc>
                <a:extLst>
                  <a:ext uri="{0D108BD9-81ED-4DB2-BD59-A6C34878D82A}">
                    <a16:rowId xmlns:a16="http://schemas.microsoft.com/office/drawing/2014/main" val="10012"/>
                  </a:ext>
                </a:extLst>
              </a:tr>
              <a:tr h="152400">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To galvanise aluminium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Zinc powder</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lt1"/>
                        </a:buClr>
                        <a:buSzPts val="1200"/>
                        <a:buFont typeface="Calibri"/>
                        <a:buNone/>
                      </a:pPr>
                      <a:r>
                        <a:rPr lang="en-GB" sz="12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200G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r>
                        <a:rPr lang="en-GB" sz="1200" u="none" strike="noStrike" cap="none"/>
                        <a:t>£10.90</a:t>
                      </a:r>
                      <a:endParaRPr sz="1400" u="none" strike="noStrike" cap="none"/>
                    </a:p>
                  </a:txBody>
                  <a:tcPr marL="91450" marR="91450" marT="45725" marB="45725"/>
                </a:tc>
                <a:extLst>
                  <a:ext uri="{0D108BD9-81ED-4DB2-BD59-A6C34878D82A}">
                    <a16:rowId xmlns:a16="http://schemas.microsoft.com/office/drawing/2014/main" val="10013"/>
                  </a:ext>
                </a:extLst>
              </a:tr>
              <a:tr h="152400">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To polish maple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Lineseed oil</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lt1"/>
                        </a:buClr>
                        <a:buSzPts val="1200"/>
                        <a:buFont typeface="Calibri"/>
                        <a:buNone/>
                      </a:pPr>
                      <a:r>
                        <a:rPr lang="en-GB" sz="12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125ML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r>
                        <a:rPr lang="en-GB" sz="1200" u="none" strike="noStrike" cap="none"/>
                        <a:t>£3.38</a:t>
                      </a:r>
                      <a:endParaRPr sz="1400" u="none" strike="noStrike" cap="none"/>
                    </a:p>
                  </a:txBody>
                  <a:tcPr marL="91450" marR="91450" marT="45725" marB="45725"/>
                </a:tc>
                <a:extLst>
                  <a:ext uri="{0D108BD9-81ED-4DB2-BD59-A6C34878D82A}">
                    <a16:rowId xmlns:a16="http://schemas.microsoft.com/office/drawing/2014/main" val="10014"/>
                  </a:ext>
                </a:extLst>
              </a:tr>
              <a:tr h="152400">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To put on aluminium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Acrylic paint (Grey)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lt1"/>
                        </a:buClr>
                        <a:buSzPts val="1200"/>
                        <a:buFont typeface="Calibri"/>
                        <a:buNone/>
                      </a:pPr>
                      <a:r>
                        <a:rPr lang="en-GB" sz="12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60Ml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r>
                        <a:rPr lang="en-GB" sz="1200" u="none" strike="noStrike" cap="none"/>
                        <a:t>£6.70</a:t>
                      </a:r>
                      <a:endParaRPr sz="1400" u="none" strike="noStrike" cap="none"/>
                    </a:p>
                  </a:txBody>
                  <a:tcPr marL="91450" marR="91450" marT="45725" marB="45725"/>
                </a:tc>
                <a:extLst>
                  <a:ext uri="{0D108BD9-81ED-4DB2-BD59-A6C34878D82A}">
                    <a16:rowId xmlns:a16="http://schemas.microsoft.com/office/drawing/2014/main" val="10015"/>
                  </a:ext>
                </a:extLst>
              </a:tr>
              <a:tr h="152400">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To stick wood together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PVA glue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lt1"/>
                        </a:buClr>
                        <a:buSzPts val="1200"/>
                        <a:buFont typeface="Calibri"/>
                        <a:buNone/>
                      </a:pPr>
                      <a:r>
                        <a:rPr lang="en-GB" sz="12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a:t>500ML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endParaRPr sz="1200" u="none" strike="noStrike" cap="none"/>
                    </a:p>
                  </a:txBody>
                  <a:tcPr marL="91450" marR="91450" marT="45725" marB="45725"/>
                </a:tc>
                <a:tc>
                  <a:txBody>
                    <a:bodyPr/>
                    <a:lstStyle/>
                    <a:p>
                      <a:pPr marL="0" marR="0" lvl="0" indent="0" algn="r" rtl="0">
                        <a:lnSpc>
                          <a:spcPct val="100000"/>
                        </a:lnSpc>
                        <a:spcBef>
                          <a:spcPts val="0"/>
                        </a:spcBef>
                        <a:spcAft>
                          <a:spcPts val="0"/>
                        </a:spcAft>
                        <a:buClr>
                          <a:schemeClr val="lt1"/>
                        </a:buClr>
                        <a:buSzPts val="1200"/>
                        <a:buFont typeface="Calibri"/>
                        <a:buNone/>
                      </a:pPr>
                      <a:r>
                        <a:rPr lang="en-GB" sz="1200" u="none" strike="noStrike" cap="none"/>
                        <a:t>£4.93</a:t>
                      </a:r>
                      <a:endParaRPr sz="1400" u="none" strike="noStrike" cap="none"/>
                    </a:p>
                  </a:txBody>
                  <a:tcPr marL="91450" marR="91450" marT="45725" marB="45725"/>
                </a:tc>
                <a:extLst>
                  <a:ext uri="{0D108BD9-81ED-4DB2-BD59-A6C34878D82A}">
                    <a16:rowId xmlns:a16="http://schemas.microsoft.com/office/drawing/2014/main" val="10016"/>
                  </a:ext>
                </a:extLst>
              </a:tr>
              <a:tr h="152400">
                <a:tc gridSpan="8">
                  <a:txBody>
                    <a:bodyPr/>
                    <a:lstStyle/>
                    <a:p>
                      <a:pPr marL="0" marR="0" lvl="0" indent="0" algn="l" rtl="0">
                        <a:lnSpc>
                          <a:spcPct val="100000"/>
                        </a:lnSpc>
                        <a:spcBef>
                          <a:spcPts val="0"/>
                        </a:spcBef>
                        <a:spcAft>
                          <a:spcPts val="0"/>
                        </a:spcAft>
                        <a:buClr>
                          <a:schemeClr val="lt1"/>
                        </a:buClr>
                        <a:buSzPts val="1100"/>
                        <a:buFont typeface="Calibri"/>
                        <a:buNone/>
                      </a:pPr>
                      <a:r>
                        <a:rPr lang="en-GB" sz="1100" u="none" strike="noStrike" cap="none">
                          <a:solidFill>
                            <a:schemeClr val="lt1"/>
                          </a:solidFill>
                        </a:rPr>
                        <a:t>Overall cost</a:t>
                      </a:r>
                      <a:endParaRPr sz="1400" u="none" strike="noStrike" cap="none"/>
                    </a:p>
                  </a:txBody>
                  <a:tcPr marL="91450" marR="91450" marT="45725" marB="45725">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r" rtl="0">
                        <a:lnSpc>
                          <a:spcPct val="100000"/>
                        </a:lnSpc>
                        <a:spcBef>
                          <a:spcPts val="0"/>
                        </a:spcBef>
                        <a:spcAft>
                          <a:spcPts val="0"/>
                        </a:spcAft>
                        <a:buClr>
                          <a:schemeClr val="lt1"/>
                        </a:buClr>
                        <a:buSzPts val="1200"/>
                        <a:buFont typeface="Calibri"/>
                        <a:buNone/>
                      </a:pPr>
                      <a:r>
                        <a:rPr lang="en-GB" sz="1200" u="none" strike="noStrike" cap="none">
                          <a:solidFill>
                            <a:schemeClr val="lt1"/>
                          </a:solidFill>
                        </a:rPr>
                        <a:t>£196.78</a:t>
                      </a:r>
                      <a:endParaRPr sz="1400" u="none" strike="noStrike" cap="none"/>
                    </a:p>
                  </a:txBody>
                  <a:tcPr marL="91450" marR="91450" marT="45725" marB="45725">
                    <a:solidFill>
                      <a:schemeClr val="dk1"/>
                    </a:solidFill>
                  </a:tcPr>
                </a:tc>
                <a:extLst>
                  <a:ext uri="{0D108BD9-81ED-4DB2-BD59-A6C34878D82A}">
                    <a16:rowId xmlns:a16="http://schemas.microsoft.com/office/drawing/2014/main" val="10017"/>
                  </a:ext>
                </a:extLst>
              </a:tr>
            </a:tbl>
          </a:graphicData>
        </a:graphic>
      </p:graphicFrame>
      <p:sp>
        <p:nvSpPr>
          <p:cNvPr id="741" name="Google Shape;741;p45"/>
          <p:cNvSpPr txBox="1"/>
          <p:nvPr/>
        </p:nvSpPr>
        <p:spPr>
          <a:xfrm>
            <a:off x="-3465" y="5936673"/>
            <a:ext cx="12198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Above, is my material list, which I've done on the website Focus on E-learning (</a:t>
            </a:r>
            <a:r>
              <a:rPr lang="en-GB" sz="1200" b="0" i="0" u="sng" strike="noStrike" cap="none">
                <a:solidFill>
                  <a:schemeClr val="accent1"/>
                </a:solidFill>
                <a:latin typeface="Calibri"/>
                <a:ea typeface="Calibri"/>
                <a:cs typeface="Calibri"/>
                <a:sym typeface="Calibri"/>
              </a:rPr>
              <a:t>https://www.focuselearning.co.uk/u/2753/gnkoxytElvlFeegDnyfsrgxfBmuakDwrk</a:t>
            </a:r>
            <a:r>
              <a:rPr lang="en-GB" sz="1200" b="0" i="0" u="none" strike="noStrike" cap="none">
                <a:solidFill>
                  <a:schemeClr val="dk1"/>
                </a:solidFill>
                <a:latin typeface="Calibri"/>
                <a:ea typeface="Calibri"/>
                <a:cs typeface="Calibri"/>
                <a:sym typeface="Calibri"/>
              </a:rPr>
              <a:t>) </a:t>
            </a:r>
            <a:r>
              <a:rPr lang="en-GB" sz="1200" b="0" i="0" u="none" strike="noStrike" cap="none">
                <a:solidFill>
                  <a:srgbClr val="000000"/>
                </a:solidFill>
                <a:latin typeface="Calibri"/>
                <a:ea typeface="Calibri"/>
                <a:cs typeface="Calibri"/>
                <a:sym typeface="Calibri"/>
              </a:rPr>
              <a:t>and then exported it to this PowerPoint. Using this piece of software allowed me to look at how much my product would cost to manufacture. And as you can see it is quite a lot, more than I had expected, but I did make some swaps because of the lack of choice on Focus on E-learning (as explained on slide 42), which could have impacted the price, so this is an estimate.</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45"/>
        <p:cNvGrpSpPr/>
        <p:nvPr/>
      </p:nvGrpSpPr>
      <p:grpSpPr>
        <a:xfrm>
          <a:off x="0" y="0"/>
          <a:ext cx="0" cy="0"/>
          <a:chOff x="0" y="0"/>
          <a:chExt cx="0" cy="0"/>
        </a:xfrm>
      </p:grpSpPr>
      <p:sp>
        <p:nvSpPr>
          <p:cNvPr id="746" name="Google Shape;746;p46"/>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Chosen Solution</a:t>
            </a:r>
            <a:endParaRPr/>
          </a:p>
        </p:txBody>
      </p:sp>
      <p:sp>
        <p:nvSpPr>
          <p:cNvPr id="747" name="Google Shape;747;p46"/>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illustrate and explain my final product </a:t>
            </a:r>
            <a:endParaRPr/>
          </a:p>
        </p:txBody>
      </p:sp>
      <p:graphicFrame>
        <p:nvGraphicFramePr>
          <p:cNvPr id="748" name="Google Shape;748;p46"/>
          <p:cNvGraphicFramePr/>
          <p:nvPr/>
        </p:nvGraphicFramePr>
        <p:xfrm>
          <a:off x="2771" y="722376"/>
          <a:ext cx="12193250" cy="618700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946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Explanation of final product</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9237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749" name="Google Shape;749;p46"/>
          <p:cNvSpPr txBox="1"/>
          <p:nvPr/>
        </p:nvSpPr>
        <p:spPr>
          <a:xfrm>
            <a:off x="8294836" y="1040075"/>
            <a:ext cx="3931500" cy="434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26th February, it was time to put all my ideas together. After the development stage I decide to go with the same idea but with a few adaptations to it, suggested by my client. The features of my final design are:</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A tray on the umbrella which holds perfectly sized cup holders in a very unique, innovative way, made out of High impact polystyrene through plane cutting and the heat press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Incisions for coasters in the glass top sized for premade coasters made with sublimation printing, engraved by the laser </a:t>
            </a:r>
            <a:r>
              <a:rPr lang="en-GB" sz="1200">
                <a:solidFill>
                  <a:schemeClr val="dk1"/>
                </a:solidFill>
                <a:latin typeface="Calibri"/>
                <a:ea typeface="Calibri"/>
                <a:cs typeface="Calibri"/>
                <a:sym typeface="Calibri"/>
              </a:rPr>
              <a:t>cutter</a:t>
            </a:r>
            <a:r>
              <a:rPr lang="en-GB" sz="1200" b="0" i="0" u="none" strike="noStrike" cap="none">
                <a:solidFill>
                  <a:schemeClr val="dk1"/>
                </a:solidFill>
                <a:latin typeface="Calibri"/>
                <a:ea typeface="Calibri"/>
                <a:cs typeface="Calibri"/>
                <a:sym typeface="Calibri"/>
              </a:rPr>
              <a:t> through 2D design, a CAD software program</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Plate phone charger on the tabletop as an additional feature that leads to a power pack underneath the shelf through a gap in the metal pol and glass top made by a saw and laser cutter respectively</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Shelves that can be used as a storage space for food, drinks or appliances, that will be laser cut to make the specific shape made on 2D design, a CAD program</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Umbrella at the top to protect the table and occupants from the rain and sun, made from 2 parts, one the aluminium skeletal structure welded together, and the other nylon glued and stuck together</a:t>
            </a:r>
            <a:endParaRPr sz="1400" b="0" i="0" u="none" strike="noStrike" cap="none">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chemeClr val="lt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0" name="Google Shape;750;p46"/>
          <p:cNvSpPr txBox="1"/>
          <p:nvPr/>
        </p:nvSpPr>
        <p:spPr>
          <a:xfrm>
            <a:off x="8329825" y="5162550"/>
            <a:ext cx="3858000" cy="15699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What I have learned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have learned and explained how I will put my design together and gone in depth into the individual components.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My next step is to show my drawing skills and draw different versions of this design in different techniques, such as orthographic projection, oblique drawing, isometric drawing, 1 point perspective and 2-point perspective</a:t>
            </a:r>
            <a:endParaRPr sz="1400" b="0" i="0" u="none" strike="noStrike" cap="none">
              <a:solidFill>
                <a:srgbClr val="000000"/>
              </a:solidFill>
              <a:latin typeface="Arial"/>
              <a:ea typeface="Arial"/>
              <a:cs typeface="Arial"/>
              <a:sym typeface="Arial"/>
            </a:endParaRPr>
          </a:p>
        </p:txBody>
      </p:sp>
      <p:pic>
        <p:nvPicPr>
          <p:cNvPr id="751" name="Google Shape;751;p46" descr="Diagram&#10;&#10;Description automatically generated"/>
          <p:cNvPicPr preferRelativeResize="0"/>
          <p:nvPr/>
        </p:nvPicPr>
        <p:blipFill rotWithShape="1">
          <a:blip r:embed="rId3">
            <a:alphaModFix/>
          </a:blip>
          <a:srcRect/>
          <a:stretch/>
        </p:blipFill>
        <p:spPr>
          <a:xfrm>
            <a:off x="-3326" y="984084"/>
            <a:ext cx="8307236" cy="58674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55"/>
        <p:cNvGrpSpPr/>
        <p:nvPr/>
      </p:nvGrpSpPr>
      <p:grpSpPr>
        <a:xfrm>
          <a:off x="0" y="0"/>
          <a:ext cx="0" cy="0"/>
          <a:chOff x="0" y="0"/>
          <a:chExt cx="0" cy="0"/>
        </a:xfrm>
      </p:grpSpPr>
      <p:sp>
        <p:nvSpPr>
          <p:cNvPr id="756" name="Google Shape;756;p47"/>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Final designs (sketching)</a:t>
            </a:r>
            <a:endParaRPr/>
          </a:p>
        </p:txBody>
      </p:sp>
      <p:sp>
        <p:nvSpPr>
          <p:cNvPr id="757" name="Google Shape;757;p47"/>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use different techniques to show my final product </a:t>
            </a:r>
            <a:endParaRPr/>
          </a:p>
        </p:txBody>
      </p:sp>
      <p:graphicFrame>
        <p:nvGraphicFramePr>
          <p:cNvPr id="758" name="Google Shape;758;p47"/>
          <p:cNvGraphicFramePr/>
          <p:nvPr/>
        </p:nvGraphicFramePr>
        <p:xfrm>
          <a:off x="2771" y="722376"/>
          <a:ext cx="12193250" cy="61150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968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Illustrations of final product</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182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759" name="Google Shape;759;p47"/>
          <p:cNvSpPr txBox="1"/>
          <p:nvPr/>
        </p:nvSpPr>
        <p:spPr>
          <a:xfrm>
            <a:off x="8113032" y="5916360"/>
            <a:ext cx="40161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Evaluation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sum up I've show that I can draw different viewpoints of my design through different sketching techniques. I will now move on to showing the manufacturing specification</a:t>
            </a:r>
            <a:endParaRPr sz="1200" b="0" i="0" u="none" strike="noStrike" cap="none">
              <a:solidFill>
                <a:srgbClr val="17916F"/>
              </a:solidFill>
              <a:latin typeface="Calibri"/>
              <a:ea typeface="Calibri"/>
              <a:cs typeface="Calibri"/>
              <a:sym typeface="Calibri"/>
            </a:endParaRPr>
          </a:p>
        </p:txBody>
      </p:sp>
      <p:pic>
        <p:nvPicPr>
          <p:cNvPr id="760" name="Google Shape;760;p47" descr="A picture containing text, accessory, lamp&#10;&#10;Description automatically generated"/>
          <p:cNvPicPr preferRelativeResize="0"/>
          <p:nvPr/>
        </p:nvPicPr>
        <p:blipFill rotWithShape="1">
          <a:blip r:embed="rId3">
            <a:alphaModFix/>
          </a:blip>
          <a:srcRect l="398" b="566"/>
          <a:stretch/>
        </p:blipFill>
        <p:spPr>
          <a:xfrm>
            <a:off x="3087" y="1015862"/>
            <a:ext cx="4020121" cy="2862955"/>
          </a:xfrm>
          <a:prstGeom prst="rect">
            <a:avLst/>
          </a:prstGeom>
          <a:noFill/>
          <a:ln>
            <a:noFill/>
          </a:ln>
        </p:spPr>
      </p:pic>
      <p:pic>
        <p:nvPicPr>
          <p:cNvPr id="761" name="Google Shape;761;p47" descr="A picture containing text, accessory&#10;&#10;Description automatically generated"/>
          <p:cNvPicPr preferRelativeResize="0"/>
          <p:nvPr/>
        </p:nvPicPr>
        <p:blipFill rotWithShape="1">
          <a:blip r:embed="rId4">
            <a:alphaModFix/>
          </a:blip>
          <a:srcRect l="-260" r="7123" b="108"/>
          <a:stretch/>
        </p:blipFill>
        <p:spPr>
          <a:xfrm>
            <a:off x="3952996" y="1017197"/>
            <a:ext cx="4102784" cy="2861212"/>
          </a:xfrm>
          <a:prstGeom prst="rect">
            <a:avLst/>
          </a:prstGeom>
          <a:noFill/>
          <a:ln>
            <a:noFill/>
          </a:ln>
        </p:spPr>
      </p:pic>
      <p:pic>
        <p:nvPicPr>
          <p:cNvPr id="762" name="Google Shape;762;p47" descr="A picture containing text, lamp, umbrella&#10;&#10;Description automatically generated"/>
          <p:cNvPicPr preferRelativeResize="0"/>
          <p:nvPr/>
        </p:nvPicPr>
        <p:blipFill rotWithShape="1">
          <a:blip r:embed="rId5">
            <a:alphaModFix/>
          </a:blip>
          <a:srcRect l="200" r="-199" b="566"/>
          <a:stretch/>
        </p:blipFill>
        <p:spPr>
          <a:xfrm>
            <a:off x="-9856" y="3877143"/>
            <a:ext cx="4019701" cy="2863419"/>
          </a:xfrm>
          <a:prstGeom prst="rect">
            <a:avLst/>
          </a:prstGeom>
          <a:noFill/>
          <a:ln>
            <a:noFill/>
          </a:ln>
        </p:spPr>
      </p:pic>
      <p:pic>
        <p:nvPicPr>
          <p:cNvPr id="763" name="Google Shape;763;p47" descr="A picture containing lamp, accessory&#10;&#10;Description automatically generated"/>
          <p:cNvPicPr preferRelativeResize="0"/>
          <p:nvPr/>
        </p:nvPicPr>
        <p:blipFill rotWithShape="1">
          <a:blip r:embed="rId6">
            <a:alphaModFix/>
          </a:blip>
          <a:srcRect l="169" t="733" r="-169" b="127"/>
          <a:stretch/>
        </p:blipFill>
        <p:spPr>
          <a:xfrm>
            <a:off x="3952996" y="3875029"/>
            <a:ext cx="4110173" cy="2866121"/>
          </a:xfrm>
          <a:prstGeom prst="rect">
            <a:avLst/>
          </a:prstGeom>
          <a:noFill/>
          <a:ln>
            <a:noFill/>
          </a:ln>
        </p:spPr>
      </p:pic>
      <p:sp>
        <p:nvSpPr>
          <p:cNvPr id="764" name="Google Shape;764;p47"/>
          <p:cNvSpPr txBox="1"/>
          <p:nvPr/>
        </p:nvSpPr>
        <p:spPr>
          <a:xfrm>
            <a:off x="8053943" y="1015042"/>
            <a:ext cx="4141500" cy="452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 have chosen my final solution and have explained how I'll put it together and what materials I'll use to make it, I thought it would be a good idea to stretch and colour different types of perspective drawing. I used the wood rendering technique to make it seem more realistic</a:t>
            </a:r>
            <a:r>
              <a:rPr lang="en-GB" sz="1200">
                <a:solidFill>
                  <a:schemeClr val="dk1"/>
                </a:solidFill>
                <a:latin typeface="Calibri"/>
                <a:ea typeface="Calibri"/>
                <a:cs typeface="Calibri"/>
                <a:sym typeface="Calibri"/>
              </a:rPr>
              <a:t> as well as </a:t>
            </a:r>
            <a:r>
              <a:rPr lang="en-GB" sz="1200" b="0" i="0" u="none" strike="noStrike" cap="none">
                <a:solidFill>
                  <a:schemeClr val="dk1"/>
                </a:solidFill>
                <a:latin typeface="Calibri"/>
                <a:ea typeface="Calibri"/>
                <a:cs typeface="Calibri"/>
                <a:sym typeface="Calibri"/>
              </a:rPr>
              <a:t>the thick and thin lines technique to make it stand out more. </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In the top left, there is an isometric drawing which has these positives and negatives:</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illustrates 3D nature of object</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lack of foreshortening creates distorted appearance.</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more useful for rectangular than curved shapes</a:t>
            </a:r>
            <a:endParaRPr sz="18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In the top left there an oblique drawing which</a:t>
            </a:r>
            <a:r>
              <a:rPr lang="en-GB" sz="1200">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displays some of the object's three-dimensional appearance</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objects could look distorted if careful choices a</a:t>
            </a:r>
            <a:r>
              <a:rPr lang="en-GB" sz="1200">
                <a:solidFill>
                  <a:schemeClr val="dk1"/>
                </a:solidFill>
                <a:latin typeface="Calibri"/>
                <a:ea typeface="Calibri"/>
                <a:cs typeface="Calibri"/>
                <a:sym typeface="Calibri"/>
              </a:rPr>
              <a:t>re</a:t>
            </a:r>
            <a:r>
              <a:rPr lang="en-GB" sz="1200" b="0" i="0" u="none" strike="noStrike" cap="none">
                <a:solidFill>
                  <a:schemeClr val="dk1"/>
                </a:solidFill>
                <a:latin typeface="Calibri"/>
                <a:ea typeface="Calibri"/>
                <a:cs typeface="Calibri"/>
                <a:sym typeface="Calibri"/>
              </a:rPr>
              <a:t> not made about position of projection plane (e.g., circles become ellipses)</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lack of foreshortening (not realistic looking)</a:t>
            </a:r>
            <a:endParaRPr sz="18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On the right I've there are 1- and 2-point perspective which:</a:t>
            </a:r>
            <a:endParaRPr sz="12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give</a:t>
            </a:r>
            <a:r>
              <a:rPr lang="en-GB" sz="1200">
                <a:solidFill>
                  <a:schemeClr val="dk1"/>
                </a:solidFill>
                <a:latin typeface="Calibri"/>
                <a:ea typeface="Calibri"/>
                <a:cs typeface="Calibri"/>
                <a:sym typeface="Calibri"/>
              </a:rPr>
              <a:t>s</a:t>
            </a:r>
            <a:r>
              <a:rPr lang="en-GB" sz="1200" b="0" i="0" u="none" strike="noStrike" cap="none">
                <a:solidFill>
                  <a:schemeClr val="dk1"/>
                </a:solidFill>
                <a:latin typeface="Calibri"/>
                <a:ea typeface="Calibri"/>
                <a:cs typeface="Calibri"/>
                <a:sym typeface="Calibri"/>
              </a:rPr>
              <a:t> a realistic view and feeling for three-dimensional form of object</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does not preserve shape of object or scale</a:t>
            </a:r>
            <a:endParaRPr sz="12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size of the object is diminished with distance</a:t>
            </a:r>
            <a:endParaRPr sz="18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n-GB" sz="1200" b="0" i="0" u="none" strike="noStrike" cap="none">
                <a:solidFill>
                  <a:schemeClr val="dk1"/>
                </a:solidFill>
                <a:latin typeface="Calibri"/>
                <a:ea typeface="Calibri"/>
                <a:cs typeface="Calibri"/>
                <a:sym typeface="Calibri"/>
              </a:rPr>
              <a:t>can look quite odd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48135"/>
        </a:solidFill>
        <a:effectLst/>
      </p:bgPr>
    </p:bg>
    <p:spTree>
      <p:nvGrpSpPr>
        <p:cNvPr id="1" name="Shape 768"/>
        <p:cNvGrpSpPr/>
        <p:nvPr/>
      </p:nvGrpSpPr>
      <p:grpSpPr>
        <a:xfrm>
          <a:off x="0" y="0"/>
          <a:ext cx="0" cy="0"/>
          <a:chOff x="0" y="0"/>
          <a:chExt cx="0" cy="0"/>
        </a:xfrm>
      </p:grpSpPr>
      <p:sp>
        <p:nvSpPr>
          <p:cNvPr id="769" name="Google Shape;769;p48"/>
          <p:cNvSpPr txBox="1">
            <a:spLocks noGrp="1"/>
          </p:cNvSpPr>
          <p:nvPr>
            <p:ph type="title"/>
          </p:nvPr>
        </p:nvSpPr>
        <p:spPr>
          <a:xfrm>
            <a:off x="-58192" y="-65232"/>
            <a:ext cx="7476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Manufacturing specification</a:t>
            </a:r>
            <a:endParaRPr/>
          </a:p>
        </p:txBody>
      </p:sp>
      <p:sp>
        <p:nvSpPr>
          <p:cNvPr id="770" name="Google Shape;770;p48"/>
          <p:cNvSpPr txBox="1">
            <a:spLocks noGrp="1"/>
          </p:cNvSpPr>
          <p:nvPr>
            <p:ph type="body" idx="1"/>
          </p:nvPr>
        </p:nvSpPr>
        <p:spPr>
          <a:xfrm>
            <a:off x="-54209" y="418344"/>
            <a:ext cx="7617000" cy="583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200"/>
              <a:buNone/>
            </a:pPr>
            <a:r>
              <a:rPr lang="en-GB" sz="1200"/>
              <a:t>Aim: Provide points of how my product with be made and how it will made with justification</a:t>
            </a:r>
            <a:endParaRPr sz="1200"/>
          </a:p>
          <a:p>
            <a:pPr marL="0" lvl="0" indent="0" algn="l" rtl="0">
              <a:lnSpc>
                <a:spcPct val="90000"/>
              </a:lnSpc>
              <a:spcBef>
                <a:spcPts val="1000"/>
              </a:spcBef>
              <a:spcAft>
                <a:spcPts val="0"/>
              </a:spcAft>
              <a:buClr>
                <a:schemeClr val="lt1"/>
              </a:buClr>
              <a:buSzPts val="1400"/>
              <a:buNone/>
            </a:pPr>
            <a:endParaRPr sz="1400"/>
          </a:p>
          <a:p>
            <a:pPr marL="0" lvl="0" indent="0" algn="l" rtl="0">
              <a:lnSpc>
                <a:spcPct val="90000"/>
              </a:lnSpc>
              <a:spcBef>
                <a:spcPts val="1000"/>
              </a:spcBef>
              <a:spcAft>
                <a:spcPts val="0"/>
              </a:spcAft>
              <a:buClr>
                <a:schemeClr val="lt1"/>
              </a:buClr>
              <a:buSzPts val="1400"/>
              <a:buNone/>
            </a:pPr>
            <a:endParaRPr sz="1400"/>
          </a:p>
        </p:txBody>
      </p:sp>
      <p:sp>
        <p:nvSpPr>
          <p:cNvPr id="771" name="Google Shape;771;p48"/>
          <p:cNvSpPr txBox="1"/>
          <p:nvPr/>
        </p:nvSpPr>
        <p:spPr>
          <a:xfrm>
            <a:off x="8534400" y="28575"/>
            <a:ext cx="3629100" cy="7386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lt1"/>
                </a:solidFill>
                <a:latin typeface="Calibri"/>
                <a:ea typeface="Calibri"/>
                <a:cs typeface="Calibri"/>
                <a:sym typeface="Calibri"/>
              </a:rPr>
              <a:t>Note-My client is my mum as  my target market is people who spend time outdoors either in their own gardens or public places like gardens, playgrounds etc and my mum fits the criteria</a:t>
            </a:r>
            <a:endParaRPr sz="1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aphicFrame>
        <p:nvGraphicFramePr>
          <p:cNvPr id="772" name="Google Shape;772;p48"/>
          <p:cNvGraphicFramePr/>
          <p:nvPr/>
        </p:nvGraphicFramePr>
        <p:xfrm>
          <a:off x="10282" y="664882"/>
          <a:ext cx="12217000" cy="5939800"/>
        </p:xfrm>
        <a:graphic>
          <a:graphicData uri="http://schemas.openxmlformats.org/drawingml/2006/table">
            <a:tbl>
              <a:tblPr firstRow="1" bandRow="1">
                <a:noFill/>
                <a:tableStyleId>{6F1E9271-874B-438D-8CF5-0D4DF59DA45D}</a:tableStyleId>
              </a:tblPr>
              <a:tblGrid>
                <a:gridCol w="3758725">
                  <a:extLst>
                    <a:ext uri="{9D8B030D-6E8A-4147-A177-3AD203B41FA5}">
                      <a16:colId xmlns:a16="http://schemas.microsoft.com/office/drawing/2014/main" val="20000"/>
                    </a:ext>
                  </a:extLst>
                </a:gridCol>
                <a:gridCol w="8458275">
                  <a:extLst>
                    <a:ext uri="{9D8B030D-6E8A-4147-A177-3AD203B41FA5}">
                      <a16:colId xmlns:a16="http://schemas.microsoft.com/office/drawing/2014/main" val="20001"/>
                    </a:ext>
                  </a:extLst>
                </a:gridCol>
              </a:tblGrid>
              <a:tr h="23470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Specification point (measurements in mm)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Justify/explain/analyse/evaluate this point</a:t>
                      </a:r>
                      <a:endParaRPr sz="1400" u="none" strike="noStrike" cap="none"/>
                    </a:p>
                  </a:txBody>
                  <a:tcPr marL="91450" marR="91450" marT="45725" marB="45725"/>
                </a:tc>
                <a:extLst>
                  <a:ext uri="{0D108BD9-81ED-4DB2-BD59-A6C34878D82A}">
                    <a16:rowId xmlns:a16="http://schemas.microsoft.com/office/drawing/2014/main" val="10000"/>
                  </a:ext>
                </a:extLst>
              </a:tr>
              <a:tr h="40005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The base and the shelf will be made from hard maple of roughly 762x635x38.1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Because it is my clients preferred material, as she really likes the tiger-like look it can give when linseed oil is applied, and the measurements have been made to be able to capacitate my client</a:t>
                      </a:r>
                      <a:r>
                        <a:rPr lang="en-GB" sz="1000"/>
                        <a:t>, </a:t>
                      </a:r>
                      <a:r>
                        <a:rPr lang="en-GB" sz="1000" u="none" strike="noStrike" cap="none"/>
                        <a:t>plus 3 guests of similar size as researched on slide 15</a:t>
                      </a:r>
                      <a:endParaRPr sz="1400" u="none" strike="noStrike" cap="none"/>
                    </a:p>
                  </a:txBody>
                  <a:tcPr marL="91450" marR="91450" marT="45725" marB="45725"/>
                </a:tc>
                <a:extLst>
                  <a:ext uri="{0D108BD9-81ED-4DB2-BD59-A6C34878D82A}">
                    <a16:rowId xmlns:a16="http://schemas.microsoft.com/office/drawing/2014/main" val="10001"/>
                  </a:ext>
                </a:extLst>
              </a:tr>
              <a:tr h="40005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The top will be made from reinforced glass of roughly 762x635x38.1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Because my client like a glass top on the top of here furniture as it makes it look quite modern and stylish, and the measurements will be the same of the shelves </a:t>
                      </a:r>
                      <a:endParaRPr sz="1400" u="none" strike="noStrike" cap="none"/>
                    </a:p>
                  </a:txBody>
                  <a:tcPr marL="91450" marR="91450" marT="45725" marB="45725"/>
                </a:tc>
                <a:extLst>
                  <a:ext uri="{0D108BD9-81ED-4DB2-BD59-A6C34878D82A}">
                    <a16:rowId xmlns:a16="http://schemas.microsoft.com/office/drawing/2014/main" val="10002"/>
                  </a:ext>
                </a:extLst>
              </a:tr>
              <a:tr h="40005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The umbrella tray will be made from High impact polystyrene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Because my client prefers the look and feel of the HIPS tray</a:t>
                      </a:r>
                      <a:r>
                        <a:rPr lang="en-GB" sz="1000"/>
                        <a:t> </a:t>
                      </a:r>
                      <a:r>
                        <a:rPr lang="en-GB" sz="1000" u="none" strike="noStrike" cap="none"/>
                        <a:t>I made on slide 32 compared to the injection moulded one on slide 34 or the acrylic one I initially thought of, it also allows it to be multi coloured which is another benefit that my client likes</a:t>
                      </a:r>
                      <a:endParaRPr sz="1400" u="none" strike="noStrike" cap="none"/>
                    </a:p>
                  </a:txBody>
                  <a:tcPr marL="91450" marR="91450" marT="45725" marB="45725"/>
                </a:tc>
                <a:extLst>
                  <a:ext uri="{0D108BD9-81ED-4DB2-BD59-A6C34878D82A}">
                    <a16:rowId xmlns:a16="http://schemas.microsoft.com/office/drawing/2014/main" val="10003"/>
                  </a:ext>
                </a:extLst>
              </a:tr>
              <a:tr h="55245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The umbrella will be made from nylon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b="0" i="0" u="none" strike="noStrike" cap="none">
                          <a:latin typeface="Calibri"/>
                          <a:ea typeface="Calibri"/>
                          <a:cs typeface="Calibri"/>
                          <a:sym typeface="Calibri"/>
                        </a:rPr>
                        <a:t>Because it can come in a variety of colours and its moisture tends to rest on its surface of it, where it quickly evaporates – ideal for British w</a:t>
                      </a:r>
                      <a:r>
                        <a:rPr lang="en-GB" sz="1000"/>
                        <a:t>ea</a:t>
                      </a:r>
                      <a:r>
                        <a:rPr lang="en-GB" sz="1000" b="0" i="0" u="none" strike="noStrike" cap="none">
                          <a:latin typeface="Calibri"/>
                          <a:ea typeface="Calibri"/>
                          <a:cs typeface="Calibri"/>
                          <a:sym typeface="Calibri"/>
                        </a:rPr>
                        <a:t>ther. Nylon's water-resistance also not only makes it a terrific choice for umbrellas and clothing where moisture wicking is important. But also makes it better able to resist the growth of </a:t>
                      </a:r>
                      <a:r>
                        <a:rPr lang="en-GB" sz="1000"/>
                        <a:t>m</a:t>
                      </a:r>
                      <a:r>
                        <a:rPr lang="en-GB" sz="1000" b="0" i="0" u="none" strike="noStrike" cap="none">
                          <a:latin typeface="Calibri"/>
                          <a:ea typeface="Calibri"/>
                          <a:cs typeface="Calibri"/>
                          <a:sym typeface="Calibri"/>
                        </a:rPr>
                        <a:t>old and mildew compared to other types of fabric which is why I've personally chosen this over other options</a:t>
                      </a:r>
                      <a:endParaRPr sz="1000" u="none" strike="noStrike" cap="none"/>
                    </a:p>
                  </a:txBody>
                  <a:tcPr marL="91450" marR="91450" marT="45725" marB="45725"/>
                </a:tc>
                <a:extLst>
                  <a:ext uri="{0D108BD9-81ED-4DB2-BD59-A6C34878D82A}">
                    <a16:rowId xmlns:a16="http://schemas.microsoft.com/office/drawing/2014/main" val="10004"/>
                  </a:ext>
                </a:extLst>
              </a:tr>
              <a:tr h="4000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umbrella structure will be made from aluminium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Because it is strong and durable, making it suitable for the umbrella structure, it also have a nice look and when galvanised with zinc powder, has a very smart, unique look to it that me and my client like</a:t>
                      </a:r>
                      <a:endParaRPr sz="1400" u="none" strike="noStrike" cap="none"/>
                    </a:p>
                  </a:txBody>
                  <a:tcPr marL="91450" marR="91450" marT="45725" marB="45725"/>
                </a:tc>
                <a:extLst>
                  <a:ext uri="{0D108BD9-81ED-4DB2-BD59-A6C34878D82A}">
                    <a16:rowId xmlns:a16="http://schemas.microsoft.com/office/drawing/2014/main" val="10005"/>
                  </a:ext>
                </a:extLst>
              </a:tr>
              <a:tr h="55245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Hard maple will be cut with a router by following a MDF template which will be made with a laser cutter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Because the laser cutter is very precise and accurate so it can the shape I want perfectly and I will use the router, because as I found o</a:t>
                      </a:r>
                      <a:r>
                        <a:rPr lang="en-GB" sz="1000"/>
                        <a:t>ut</a:t>
                      </a:r>
                      <a:r>
                        <a:rPr lang="en-GB" sz="1000" u="none" strike="noStrike" cap="none"/>
                        <a:t> the router leaves nice smooth edges, especially once it's been done by the rounding router. It's also quite easy to use with a template, as all it requires is a simple push around, so it will be very easy and accurate</a:t>
                      </a:r>
                      <a:endParaRPr sz="1400" u="none" strike="noStrike" cap="none"/>
                    </a:p>
                  </a:txBody>
                  <a:tcPr marL="91450" marR="91450" marT="45725" marB="45725"/>
                </a:tc>
                <a:extLst>
                  <a:ext uri="{0D108BD9-81ED-4DB2-BD59-A6C34878D82A}">
                    <a16:rowId xmlns:a16="http://schemas.microsoft.com/office/drawing/2014/main" val="10006"/>
                  </a:ext>
                </a:extLst>
              </a:tr>
              <a:tr h="400050">
                <a:tc>
                  <a:txBody>
                    <a:bodyPr/>
                    <a:lstStyle/>
                    <a:p>
                      <a:pPr marL="0" marR="0" lvl="0" indent="0" algn="l" rtl="0">
                        <a:lnSpc>
                          <a:spcPct val="100000"/>
                        </a:lnSpc>
                        <a:spcBef>
                          <a:spcPts val="0"/>
                        </a:spcBef>
                        <a:spcAft>
                          <a:spcPts val="0"/>
                        </a:spcAft>
                        <a:buClr>
                          <a:srgbClr val="000000"/>
                        </a:buClr>
                        <a:buSzPts val="1000"/>
                        <a:buFont typeface="Arial"/>
                        <a:buNone/>
                      </a:pPr>
                      <a:r>
                        <a:rPr lang="en-GB" sz="1000" u="none" strike="noStrike" cap="none"/>
                        <a:t>Aluminium will be welded together with a blow torch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b="0" i="0" u="none" strike="noStrike" cap="none">
                          <a:latin typeface="Calibri"/>
                          <a:ea typeface="Calibri"/>
                          <a:cs typeface="Calibri"/>
                          <a:sym typeface="Calibri"/>
                        </a:rPr>
                        <a:t>Because welding establishes strong, durable, and permanent joint links so it's very secure, it's a simple process that results in a great finish, can be performed at any place and is an economical and affordable process so for something like an umbrella structure, I think it's ideal</a:t>
                      </a:r>
                      <a:endParaRPr sz="1000" u="none" strike="noStrike" cap="none"/>
                    </a:p>
                  </a:txBody>
                  <a:tcPr marL="91450" marR="91450" marT="45725" marB="45725"/>
                </a:tc>
                <a:extLst>
                  <a:ext uri="{0D108BD9-81ED-4DB2-BD59-A6C34878D82A}">
                    <a16:rowId xmlns:a16="http://schemas.microsoft.com/office/drawing/2014/main" val="10007"/>
                  </a:ext>
                </a:extLst>
              </a:tr>
              <a:tr h="4000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Hips will be shaped with a laser cut MDF template on the profile cutter, and then moulded after put in grease paper under heat press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b="0" i="0" u="none" strike="noStrike" cap="none">
                          <a:latin typeface="Calibri"/>
                          <a:ea typeface="Calibri"/>
                          <a:cs typeface="Calibri"/>
                          <a:sym typeface="Calibri"/>
                        </a:rPr>
                        <a:t>Because the laser cutter is very precise and accurate so it can the shape I want perfectly,  and I will use the profile cutter to cut around this on some HIPS so it's as accurate to the shape as possible. Then I'm using grease paper so it doesn't stick when heated, so I can use moulds to mould it how I want</a:t>
                      </a:r>
                      <a:endParaRPr sz="1000" u="none" strike="noStrike" cap="none"/>
                    </a:p>
                  </a:txBody>
                  <a:tcPr marL="91450" marR="91450" marT="45725" marB="45725"/>
                </a:tc>
                <a:extLst>
                  <a:ext uri="{0D108BD9-81ED-4DB2-BD59-A6C34878D82A}">
                    <a16:rowId xmlns:a16="http://schemas.microsoft.com/office/drawing/2014/main" val="10008"/>
                  </a:ext>
                </a:extLst>
              </a:tr>
              <a:tr h="4000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shelves and backing will be joined together with a housing joint with a lap and housing joints, dowels and glue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Because all of these will make it very secure and have no chance of collapsing, which is probably the most important thing, but when it does need to be </a:t>
                      </a:r>
                      <a:r>
                        <a:rPr lang="en-GB" sz="1000"/>
                        <a:t>disassembled</a:t>
                      </a:r>
                      <a:r>
                        <a:rPr lang="en-GB" sz="1000" u="none" strike="noStrike" cap="none"/>
                        <a:t> for </a:t>
                      </a:r>
                      <a:r>
                        <a:rPr lang="en-GB" sz="1000"/>
                        <a:t>recycling</a:t>
                      </a:r>
                      <a:r>
                        <a:rPr lang="en-GB" sz="1000" u="none" strike="noStrike" cap="none"/>
                        <a:t> it can be done albeit with a lot of effort</a:t>
                      </a:r>
                      <a:endParaRPr sz="1400" u="none" strike="noStrike" cap="none"/>
                    </a:p>
                  </a:txBody>
                  <a:tcPr marL="91450" marR="91450" marT="45725" marB="45725"/>
                </a:tc>
                <a:extLst>
                  <a:ext uri="{0D108BD9-81ED-4DB2-BD59-A6C34878D82A}">
                    <a16:rowId xmlns:a16="http://schemas.microsoft.com/office/drawing/2014/main" val="10009"/>
                  </a:ext>
                </a:extLst>
              </a:tr>
              <a:tr h="4000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High impact polystyrene will be joined to the aluminium with screws</a:t>
                      </a:r>
                      <a:endParaRPr sz="10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Because I think the easiest way to attach the HIPS to the aluminium will be to use the drill to make holes and then use the screws to secure it, it's quite cheap, effective and isn't seen too much so it won't have much impact on the overall aesthetic</a:t>
                      </a:r>
                      <a:endParaRPr sz="1000" u="none" strike="noStrike" cap="none"/>
                    </a:p>
                  </a:txBody>
                  <a:tcPr marL="91450" marR="91450" marT="45725" marB="45725"/>
                </a:tc>
                <a:extLst>
                  <a:ext uri="{0D108BD9-81ED-4DB2-BD59-A6C34878D82A}">
                    <a16:rowId xmlns:a16="http://schemas.microsoft.com/office/drawing/2014/main" val="10010"/>
                  </a:ext>
                </a:extLst>
              </a:tr>
              <a:tr h="4000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umbrella pole will slot into a incision in the glass and be bolted with glue into place</a:t>
                      </a:r>
                      <a:endParaRPr sz="10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Because the slot will hold it in place and glue can be used as an extra security measurements to ensure it doesn’t fall over under extreme, and an indent is ideal to have the power pack for a phone plate to go because it would be easy to connect the two with a hole</a:t>
                      </a:r>
                      <a:endParaRPr sz="1000" u="none" strike="noStrike" cap="none"/>
                    </a:p>
                  </a:txBody>
                  <a:tcPr marL="91450" marR="91450" marT="45725" marB="45725"/>
                </a:tc>
                <a:extLst>
                  <a:ext uri="{0D108BD9-81ED-4DB2-BD59-A6C34878D82A}">
                    <a16:rowId xmlns:a16="http://schemas.microsoft.com/office/drawing/2014/main" val="10011"/>
                  </a:ext>
                </a:extLst>
              </a:tr>
              <a:tr h="2476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nylon will be bolted to the umbrella structure</a:t>
                      </a:r>
                      <a:endParaRPr sz="10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Because it will stop the nylon from being let loose when there's extreme winds, which is a safety hazard</a:t>
                      </a:r>
                      <a:endParaRPr sz="1000" u="none" strike="noStrike" cap="none"/>
                    </a:p>
                  </a:txBody>
                  <a:tcPr marL="91450" marR="91450" marT="45725" marB="45725"/>
                </a:tc>
                <a:extLst>
                  <a:ext uri="{0D108BD9-81ED-4DB2-BD59-A6C34878D82A}">
                    <a16:rowId xmlns:a16="http://schemas.microsoft.com/office/drawing/2014/main" val="10012"/>
                  </a:ext>
                </a:extLst>
              </a:tr>
              <a:tr h="2476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Lineseed oil will be applied on the maple</a:t>
                      </a:r>
                      <a:endParaRPr sz="10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Because it </a:t>
                      </a:r>
                      <a:r>
                        <a:rPr lang="en-GB" sz="1000"/>
                        <a:t>accentuates </a:t>
                      </a:r>
                      <a:r>
                        <a:rPr lang="en-GB" sz="1000" u="none" strike="noStrike" cap="none"/>
                        <a:t>the tiger</a:t>
                      </a:r>
                      <a:r>
                        <a:rPr lang="en-GB" sz="1000"/>
                        <a:t>-</a:t>
                      </a:r>
                      <a:r>
                        <a:rPr lang="en-GB" sz="1000" u="none" strike="noStrike" cap="none"/>
                        <a:t>look in hard maple that my client loves, and with the added bonus it makes it waterproof</a:t>
                      </a:r>
                      <a:endParaRPr sz="1000" u="none" strike="noStrike" cap="none"/>
                    </a:p>
                  </a:txBody>
                  <a:tcPr marL="91450" marR="91450" marT="45725" marB="45725"/>
                </a:tc>
                <a:extLst>
                  <a:ext uri="{0D108BD9-81ED-4DB2-BD59-A6C34878D82A}">
                    <a16:rowId xmlns:a16="http://schemas.microsoft.com/office/drawing/2014/main" val="10013"/>
                  </a:ext>
                </a:extLst>
              </a:tr>
              <a:tr h="2476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Zinc powder will be applied on the aluminium</a:t>
                      </a:r>
                      <a:endParaRPr sz="10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Because it will galvanise it, which not only protects it but gives it a really nice look</a:t>
                      </a:r>
                      <a:endParaRPr sz="1000" u="none" strike="noStrike" cap="none"/>
                    </a:p>
                  </a:txBody>
                  <a:tcPr marL="91450" marR="91450" marT="45725" marB="45725"/>
                </a:tc>
                <a:extLst>
                  <a:ext uri="{0D108BD9-81ED-4DB2-BD59-A6C34878D82A}">
                    <a16:rowId xmlns:a16="http://schemas.microsoft.com/office/drawing/2014/main" val="10014"/>
                  </a:ext>
                </a:extLst>
              </a:tr>
              <a:tr h="247650">
                <a:tc>
                  <a:txBody>
                    <a:bodyPr/>
                    <a:lstStyle/>
                    <a:p>
                      <a:pPr marL="0" marR="0" lvl="0" indent="0" algn="l" rtl="0">
                        <a:lnSpc>
                          <a:spcPct val="100000"/>
                        </a:lnSpc>
                        <a:spcBef>
                          <a:spcPts val="0"/>
                        </a:spcBef>
                        <a:spcAft>
                          <a:spcPts val="0"/>
                        </a:spcAft>
                        <a:buClr>
                          <a:schemeClr val="lt1"/>
                        </a:buClr>
                        <a:buSzPts val="1000"/>
                        <a:buFont typeface="Calibri"/>
                        <a:buNone/>
                      </a:pPr>
                      <a:r>
                        <a:rPr lang="en-GB" sz="1000" u="none" strike="noStrike" cap="none"/>
                        <a:t>The coaster incisions will be done by laser cutting</a:t>
                      </a:r>
                      <a:endParaRPr sz="1000" u="none" strike="noStrike" cap="none"/>
                    </a:p>
                  </a:txBody>
                  <a:tcPr marL="91450" marR="91450" marT="45725" marB="45725"/>
                </a:tc>
                <a:tc>
                  <a:txBody>
                    <a:bodyPr/>
                    <a:lstStyle/>
                    <a:p>
                      <a:pPr marL="0" marR="0" lvl="0" indent="0" algn="l" rtl="0">
                        <a:lnSpc>
                          <a:spcPct val="100000"/>
                        </a:lnSpc>
                        <a:spcBef>
                          <a:spcPts val="0"/>
                        </a:spcBef>
                        <a:spcAft>
                          <a:spcPts val="0"/>
                        </a:spcAft>
                        <a:buClr>
                          <a:schemeClr val="lt1"/>
                        </a:buClr>
                        <a:buSzPts val="1000"/>
                        <a:buFont typeface="Calibri"/>
                        <a:buNone/>
                      </a:pPr>
                      <a:r>
                        <a:rPr lang="en-GB" sz="1000" b="0" i="0" u="none" strike="noStrike" cap="none">
                          <a:latin typeface="Calibri"/>
                          <a:ea typeface="Calibri"/>
                          <a:cs typeface="Calibri"/>
                          <a:sym typeface="Calibri"/>
                        </a:rPr>
                        <a:t>Because the laser cutter is very precise and accurate so it can cut the shape I want perfectly even if it's an incision</a:t>
                      </a:r>
                      <a:endParaRPr sz="1000" u="none" strike="noStrike" cap="none"/>
                    </a:p>
                  </a:txBody>
                  <a:tcPr marL="91450" marR="91450" marT="45725" marB="45725"/>
                </a:tc>
                <a:extLst>
                  <a:ext uri="{0D108BD9-81ED-4DB2-BD59-A6C34878D82A}">
                    <a16:rowId xmlns:a16="http://schemas.microsoft.com/office/drawing/2014/main" val="10015"/>
                  </a:ext>
                </a:extLst>
              </a:tr>
            </a:tbl>
          </a:graphicData>
        </a:graphic>
      </p:graphicFrame>
      <p:sp>
        <p:nvSpPr>
          <p:cNvPr id="773" name="Google Shape;773;p48"/>
          <p:cNvSpPr txBox="1"/>
          <p:nvPr/>
        </p:nvSpPr>
        <p:spPr>
          <a:xfrm>
            <a:off x="-12123" y="6586105"/>
            <a:ext cx="122490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completed a manufacturing specification and will now show how part of it could be made with a flow chart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77"/>
        <p:cNvGrpSpPr/>
        <p:nvPr/>
      </p:nvGrpSpPr>
      <p:grpSpPr>
        <a:xfrm>
          <a:off x="0" y="0"/>
          <a:ext cx="0" cy="0"/>
          <a:chOff x="0" y="0"/>
          <a:chExt cx="0" cy="0"/>
        </a:xfrm>
      </p:grpSpPr>
      <p:sp>
        <p:nvSpPr>
          <p:cNvPr id="778" name="Google Shape;778;p49"/>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Manufacturing flow chart</a:t>
            </a:r>
            <a:endParaRPr/>
          </a:p>
        </p:txBody>
      </p:sp>
      <p:sp>
        <p:nvSpPr>
          <p:cNvPr id="779" name="Google Shape;779;p49"/>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a:t>
            </a:r>
            <a:endParaRPr/>
          </a:p>
        </p:txBody>
      </p:sp>
      <p:graphicFrame>
        <p:nvGraphicFramePr>
          <p:cNvPr id="780" name="Google Shape;780;p49"/>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Manufacturing process for a part of my product</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781" name="Google Shape;781;p49" descr="Diagram&#10;&#10;Description automatically generated"/>
          <p:cNvPicPr preferRelativeResize="0"/>
          <p:nvPr/>
        </p:nvPicPr>
        <p:blipFill rotWithShape="1">
          <a:blip r:embed="rId3">
            <a:alphaModFix/>
          </a:blip>
          <a:srcRect r="989" b="-160"/>
          <a:stretch/>
        </p:blipFill>
        <p:spPr>
          <a:xfrm>
            <a:off x="-17941" y="975166"/>
            <a:ext cx="8500845" cy="5908098"/>
          </a:xfrm>
          <a:prstGeom prst="rect">
            <a:avLst/>
          </a:prstGeom>
          <a:noFill/>
          <a:ln>
            <a:noFill/>
          </a:ln>
        </p:spPr>
      </p:pic>
      <p:sp>
        <p:nvSpPr>
          <p:cNvPr id="782" name="Google Shape;782;p49"/>
          <p:cNvSpPr txBox="1"/>
          <p:nvPr/>
        </p:nvSpPr>
        <p:spPr>
          <a:xfrm>
            <a:off x="8488932" y="1036428"/>
            <a:ext cx="36654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In order to show just how my product could be manufactured, I've chosen 1 area here, which is the dowel joint to link the backing to the shelf</a:t>
            </a:r>
            <a:endParaRPr sz="1400" b="0" i="0" u="none" strike="noStrike" cap="none">
              <a:solidFill>
                <a:srgbClr val="000000"/>
              </a:solidFill>
              <a:latin typeface="Arial"/>
              <a:ea typeface="Arial"/>
              <a:cs typeface="Arial"/>
              <a:sym typeface="Arial"/>
            </a:endParaRPr>
          </a:p>
        </p:txBody>
      </p:sp>
      <p:sp>
        <p:nvSpPr>
          <p:cNvPr id="783" name="Google Shape;783;p49"/>
          <p:cNvSpPr txBox="1"/>
          <p:nvPr/>
        </p:nvSpPr>
        <p:spPr>
          <a:xfrm>
            <a:off x="4724400" y="3200400"/>
            <a:ext cx="2743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Calibri"/>
                <a:ea typeface="Calibri"/>
                <a:cs typeface="Calibri"/>
                <a:sym typeface="Calibri"/>
              </a:rPr>
              <a:t>Click to add text</a:t>
            </a:r>
            <a:endParaRPr sz="1400" b="0" i="0" u="none" strike="noStrike" cap="none">
              <a:solidFill>
                <a:srgbClr val="000000"/>
              </a:solidFill>
              <a:latin typeface="Arial"/>
              <a:ea typeface="Arial"/>
              <a:cs typeface="Arial"/>
              <a:sym typeface="Arial"/>
            </a:endParaRPr>
          </a:p>
        </p:txBody>
      </p:sp>
      <p:sp>
        <p:nvSpPr>
          <p:cNvPr id="784" name="Google Shape;784;p49"/>
          <p:cNvSpPr txBox="1"/>
          <p:nvPr/>
        </p:nvSpPr>
        <p:spPr>
          <a:xfrm>
            <a:off x="285750" y="1190625"/>
            <a:ext cx="7877100" cy="523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GB" sz="2800" b="0" i="0" u="none" strike="noStrike" cap="none">
                <a:solidFill>
                  <a:schemeClr val="dk1"/>
                </a:solidFill>
                <a:latin typeface="Calibri"/>
                <a:ea typeface="Calibri"/>
                <a:cs typeface="Calibri"/>
                <a:sym typeface="Calibri"/>
              </a:rPr>
              <a:t>DOWEL JOINT FLOW CHART (SHELF TO BACKING)</a:t>
            </a:r>
            <a:endParaRPr sz="2800" b="0" i="0" u="none" strike="noStrike" cap="none">
              <a:solidFill>
                <a:schemeClr val="dk1"/>
              </a:solidFill>
              <a:latin typeface="Calibri"/>
              <a:ea typeface="Calibri"/>
              <a:cs typeface="Calibri"/>
              <a:sym typeface="Calibri"/>
            </a:endParaRPr>
          </a:p>
        </p:txBody>
      </p:sp>
      <p:sp>
        <p:nvSpPr>
          <p:cNvPr id="785" name="Google Shape;785;p49"/>
          <p:cNvSpPr txBox="1"/>
          <p:nvPr/>
        </p:nvSpPr>
        <p:spPr>
          <a:xfrm>
            <a:off x="8582363" y="5960810"/>
            <a:ext cx="35781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done a </a:t>
            </a:r>
            <a:r>
              <a:rPr lang="en-GB" sz="1200">
                <a:solidFill>
                  <a:srgbClr val="17916F"/>
                </a:solidFill>
                <a:latin typeface="Calibri"/>
                <a:ea typeface="Calibri"/>
                <a:cs typeface="Calibri"/>
                <a:sym typeface="Calibri"/>
              </a:rPr>
              <a:t>flowchart</a:t>
            </a:r>
            <a:r>
              <a:rPr lang="en-GB" sz="1200" b="0" i="0" u="none" strike="noStrike" cap="none">
                <a:solidFill>
                  <a:srgbClr val="17916F"/>
                </a:solidFill>
                <a:latin typeface="Calibri"/>
                <a:ea typeface="Calibri"/>
                <a:cs typeface="Calibri"/>
                <a:sym typeface="Calibri"/>
              </a:rPr>
              <a:t> to </a:t>
            </a:r>
            <a:r>
              <a:rPr lang="en-GB" sz="1200">
                <a:solidFill>
                  <a:srgbClr val="17916F"/>
                </a:solidFill>
                <a:latin typeface="Calibri"/>
                <a:ea typeface="Calibri"/>
                <a:cs typeface="Calibri"/>
                <a:sym typeface="Calibri"/>
              </a:rPr>
              <a:t>show how</a:t>
            </a:r>
            <a:r>
              <a:rPr lang="en-GB" sz="1200" b="0" i="0" u="none" strike="noStrike" cap="none">
                <a:solidFill>
                  <a:srgbClr val="17916F"/>
                </a:solidFill>
                <a:latin typeface="Calibri"/>
                <a:ea typeface="Calibri"/>
                <a:cs typeface="Calibri"/>
                <a:sym typeface="Calibri"/>
              </a:rPr>
              <a:t> part of my product could be made so now I will do some drawings to further show this</a:t>
            </a:r>
            <a:r>
              <a:rPr lang="en-GB" sz="1200">
                <a:solidFill>
                  <a:srgbClr val="17916F"/>
                </a:solidFill>
                <a:latin typeface="Calibri"/>
                <a:ea typeface="Calibri"/>
                <a:cs typeface="Calibri"/>
                <a:sym typeface="Calibri"/>
              </a:rPr>
              <a:t>, such as </a:t>
            </a:r>
            <a:r>
              <a:rPr lang="en-GB" sz="1200" b="0" i="0" u="none" strike="noStrike" cap="none">
                <a:solidFill>
                  <a:srgbClr val="17916F"/>
                </a:solidFill>
                <a:latin typeface="Calibri"/>
                <a:ea typeface="Calibri"/>
                <a:cs typeface="Calibri"/>
                <a:sym typeface="Calibri"/>
              </a:rPr>
              <a:t>orthographic projection and exploded 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142"/>
        <p:cNvGrpSpPr/>
        <p:nvPr/>
      </p:nvGrpSpPr>
      <p:grpSpPr>
        <a:xfrm>
          <a:off x="0" y="0"/>
          <a:ext cx="0" cy="0"/>
          <a:chOff x="0" y="0"/>
          <a:chExt cx="0" cy="0"/>
        </a:xfrm>
      </p:grpSpPr>
      <p:sp>
        <p:nvSpPr>
          <p:cNvPr id="143" name="Google Shape;143;p5"/>
          <p:cNvSpPr txBox="1"/>
          <p:nvPr/>
        </p:nvSpPr>
        <p:spPr>
          <a:xfrm>
            <a:off x="-2381" y="-117401"/>
            <a:ext cx="9453900" cy="8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Calibri"/>
                <a:ea typeface="Calibri"/>
                <a:cs typeface="Calibri"/>
                <a:sym typeface="Calibri"/>
              </a:rPr>
              <a:t>Context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Aim: To think and show how I'm going to go about this project by answering several questions</a:t>
            </a:r>
            <a:endParaRPr sz="1400" b="0" i="0" u="none" strike="noStrike" cap="none">
              <a:solidFill>
                <a:srgbClr val="000000"/>
              </a:solidFill>
              <a:latin typeface="Arial"/>
              <a:ea typeface="Arial"/>
              <a:cs typeface="Arial"/>
              <a:sym typeface="Arial"/>
            </a:endParaRPr>
          </a:p>
        </p:txBody>
      </p:sp>
      <p:graphicFrame>
        <p:nvGraphicFramePr>
          <p:cNvPr id="144" name="Google Shape;144;p5"/>
          <p:cNvGraphicFramePr/>
          <p:nvPr/>
        </p:nvGraphicFramePr>
        <p:xfrm>
          <a:off x="-7342" y="775151"/>
          <a:ext cx="12196200" cy="6108755"/>
        </p:xfrm>
        <a:graphic>
          <a:graphicData uri="http://schemas.openxmlformats.org/drawingml/2006/table">
            <a:tbl>
              <a:tblPr firstRow="1" bandRow="1">
                <a:noFill/>
                <a:tableStyleId>{A97927E4-BC6C-4AC0-A050-27539EA77DF2}</a:tableStyleId>
              </a:tblPr>
              <a:tblGrid>
                <a:gridCol w="6098100">
                  <a:extLst>
                    <a:ext uri="{9D8B030D-6E8A-4147-A177-3AD203B41FA5}">
                      <a16:colId xmlns:a16="http://schemas.microsoft.com/office/drawing/2014/main" val="20000"/>
                    </a:ext>
                  </a:extLst>
                </a:gridCol>
                <a:gridCol w="6098100">
                  <a:extLst>
                    <a:ext uri="{9D8B030D-6E8A-4147-A177-3AD203B41FA5}">
                      <a16:colId xmlns:a16="http://schemas.microsoft.com/office/drawing/2014/main" val="20001"/>
                    </a:ext>
                  </a:extLst>
                </a:gridCol>
              </a:tblGrid>
              <a:tr h="2795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Analysis of the content</a:t>
                      </a: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Problems I could encounter</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0"/>
                  </a:ext>
                </a:extLst>
              </a:tr>
              <a:tr h="2984850">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91450" marR="91450" marT="45725" marB="45725">
                    <a:solidFill>
                      <a:srgbClr val="FA7575"/>
                    </a:solidFill>
                  </a:tcPr>
                </a:tc>
                <a:tc>
                  <a:txBody>
                    <a:bodyPr/>
                    <a:lstStyle/>
                    <a:p>
                      <a:pPr marL="0" marR="0" lvl="0" indent="0" algn="l" rtl="0">
                        <a:lnSpc>
                          <a:spcPct val="90000"/>
                        </a:lnSpc>
                        <a:spcBef>
                          <a:spcPts val="0"/>
                        </a:spcBef>
                        <a:spcAft>
                          <a:spcPts val="0"/>
                        </a:spcAft>
                        <a:buClr>
                          <a:schemeClr val="lt1"/>
                        </a:buClr>
                        <a:buSzPts val="1200"/>
                        <a:buFont typeface="Calibri"/>
                        <a:buNone/>
                      </a:pPr>
                      <a:r>
                        <a:rPr lang="en-GB" sz="1200" u="none" strike="noStrike" cap="none"/>
                        <a:t>When weather changes, many products cannot be moved indoors, if </a:t>
                      </a:r>
                      <a:r>
                        <a:rPr lang="en-GB" sz="1200"/>
                        <a:t>they're</a:t>
                      </a:r>
                      <a:r>
                        <a:rPr lang="en-GB" sz="1200" u="none" strike="noStrike" cap="none"/>
                        <a:t> not already covered with protection or weatherproof</a:t>
                      </a:r>
                      <a:endParaRPr sz="1200" u="none" strike="noStrike" cap="none"/>
                    </a:p>
                    <a:p>
                      <a:pPr marL="0" marR="0" lvl="0" indent="0" algn="l" rtl="0">
                        <a:lnSpc>
                          <a:spcPct val="90000"/>
                        </a:lnSpc>
                        <a:spcBef>
                          <a:spcPts val="1000"/>
                        </a:spcBef>
                        <a:spcAft>
                          <a:spcPts val="0"/>
                        </a:spcAft>
                        <a:buClr>
                          <a:schemeClr val="lt1"/>
                        </a:buClr>
                        <a:buSzPts val="1200"/>
                        <a:buFont typeface="Calibri"/>
                        <a:buNone/>
                      </a:pPr>
                      <a:r>
                        <a:rPr lang="en-GB" sz="1200" u="none" strike="noStrike" cap="none"/>
                        <a:t>Many outdoor products tend to lack the hardness and toughness (because of the materials used or how its manufactured) and so they degrade and delaminate a little, slowly and slowly meaning eventually it will be ruined and must be thro</a:t>
                      </a:r>
                      <a:r>
                        <a:rPr lang="en-GB" sz="1200"/>
                        <a:t>wn</a:t>
                      </a:r>
                      <a:r>
                        <a:rPr lang="en-GB" sz="1200" u="none" strike="noStrike" cap="none"/>
                        <a:t> away, which not only has a negative impact on the environment if not recycled properly, but it also will be very costly for the consumer.</a:t>
                      </a:r>
                      <a:endParaRPr sz="1200" u="none" strike="noStrike" cap="none"/>
                    </a:p>
                    <a:p>
                      <a:pPr marL="0" marR="0" lvl="0" indent="0" algn="l" rtl="0">
                        <a:lnSpc>
                          <a:spcPct val="90000"/>
                        </a:lnSpc>
                        <a:spcBef>
                          <a:spcPts val="1000"/>
                        </a:spcBef>
                        <a:spcAft>
                          <a:spcPts val="0"/>
                        </a:spcAft>
                        <a:buClr>
                          <a:schemeClr val="lt1"/>
                        </a:buClr>
                        <a:buSzPts val="1200"/>
                        <a:buFont typeface="Calibri"/>
                        <a:buNone/>
                      </a:pPr>
                      <a:r>
                        <a:rPr lang="en-GB" sz="1200" u="none" strike="noStrike" cap="none"/>
                        <a:t>Some products are not recyclable because of materials used and how they are put together</a:t>
                      </a:r>
                      <a:r>
                        <a:rPr lang="en-GB" sz="1200"/>
                        <a:t>, therefore </a:t>
                      </a:r>
                      <a:r>
                        <a:rPr lang="en-GB" sz="1200" u="none" strike="noStrike" cap="none"/>
                        <a:t>once it's at the end of its life it just ends up in landfill and hurts the environment, which is why I need to be used recyclable materials.</a:t>
                      </a:r>
                      <a:endParaRPr sz="1200" u="none" strike="noStrike" cap="none"/>
                    </a:p>
                    <a:p>
                      <a:pPr marL="0" marR="0" lvl="0" indent="0" algn="l" rtl="0">
                        <a:lnSpc>
                          <a:spcPct val="90000"/>
                        </a:lnSpc>
                        <a:spcBef>
                          <a:spcPts val="1000"/>
                        </a:spcBef>
                        <a:spcAft>
                          <a:spcPts val="0"/>
                        </a:spcAft>
                        <a:buClr>
                          <a:schemeClr val="lt1"/>
                        </a:buClr>
                        <a:buSzPts val="1200"/>
                        <a:buFont typeface="Calibri"/>
                        <a:buNone/>
                      </a:pPr>
                      <a:r>
                        <a:rPr lang="en-GB" sz="1200" u="none" strike="noStrike" cap="none"/>
                        <a:t>Outdoor products can also be very expensive, due to materials used or the design, meaning people are less encouraged to buy it and therefore less encouraged to go outside, therefore I need to ensure that my product is as affordable as possible. This could be dangerous because I would have to look at cheaper, lower quality materials, which could affect the lifespan and aesthetics of the product.</a:t>
                      </a:r>
                      <a:endParaRPr sz="1200" u="none" strike="noStrike" cap="none"/>
                    </a:p>
                  </a:txBody>
                  <a:tcPr marL="91450" marR="91450" marT="45725" marB="45725">
                    <a:solidFill>
                      <a:srgbClr val="FA7575"/>
                    </a:solidFill>
                  </a:tcPr>
                </a:tc>
                <a:extLst>
                  <a:ext uri="{0D108BD9-81ED-4DB2-BD59-A6C34878D82A}">
                    <a16:rowId xmlns:a16="http://schemas.microsoft.com/office/drawing/2014/main" val="10001"/>
                  </a:ext>
                </a:extLst>
              </a:tr>
              <a:tr h="2705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lt1"/>
                          </a:solidFill>
                        </a:rPr>
                        <a:t>Needs I need to meet</a:t>
                      </a: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lt1"/>
                          </a:solidFill>
                        </a:rPr>
                        <a:t>Opportunities in the market I could take</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2"/>
                  </a:ext>
                </a:extLst>
              </a:tr>
              <a:tr h="2570025">
                <a:tc>
                  <a:txBody>
                    <a:bodyPr/>
                    <a:lstStyle/>
                    <a:p>
                      <a:pPr marL="0" marR="0" lvl="0" indent="0" algn="l" rtl="0">
                        <a:lnSpc>
                          <a:spcPct val="90000"/>
                        </a:lnSpc>
                        <a:spcBef>
                          <a:spcPts val="0"/>
                        </a:spcBef>
                        <a:spcAft>
                          <a:spcPts val="0"/>
                        </a:spcAft>
                        <a:buClr>
                          <a:schemeClr val="lt1"/>
                        </a:buClr>
                        <a:buSzPts val="1200"/>
                        <a:buFont typeface="Calibri"/>
                        <a:buNone/>
                      </a:pPr>
                      <a:r>
                        <a:rPr lang="en-GB" sz="1200" u="none" strike="noStrike" cap="none"/>
                        <a:t>Here is a list of criteria that I could use for my product, when manufacturing and choosing materials</a:t>
                      </a:r>
                      <a:endParaRPr sz="1200" u="none" strike="noStrike" cap="none"/>
                    </a:p>
                    <a:p>
                      <a:pPr marL="171450" marR="0" lvl="0" indent="-171450" algn="l" rtl="0">
                        <a:lnSpc>
                          <a:spcPct val="90000"/>
                        </a:lnSpc>
                        <a:spcBef>
                          <a:spcPts val="1000"/>
                        </a:spcBef>
                        <a:spcAft>
                          <a:spcPts val="0"/>
                        </a:spcAft>
                        <a:buClr>
                          <a:schemeClr val="lt1"/>
                        </a:buClr>
                        <a:buSzPts val="1200"/>
                        <a:buFont typeface="Arial"/>
                        <a:buChar char="•"/>
                      </a:pPr>
                      <a:r>
                        <a:rPr lang="en-GB" sz="1200" u="none" strike="noStrike" cap="none"/>
                        <a:t>It MUST be made from tough materials, so it lasts.</a:t>
                      </a:r>
                      <a:endParaRPr sz="1200" u="none" strike="noStrike" cap="none"/>
                    </a:p>
                    <a:p>
                      <a:pPr marL="171450" marR="0" lvl="0" indent="-171450" algn="l" rtl="0">
                        <a:lnSpc>
                          <a:spcPct val="90000"/>
                        </a:lnSpc>
                        <a:spcBef>
                          <a:spcPts val="1000"/>
                        </a:spcBef>
                        <a:spcAft>
                          <a:spcPts val="0"/>
                        </a:spcAft>
                        <a:buClr>
                          <a:schemeClr val="lt1"/>
                        </a:buClr>
                        <a:buSzPts val="1200"/>
                        <a:buFont typeface="Arial"/>
                        <a:buChar char="•"/>
                      </a:pPr>
                      <a:r>
                        <a:rPr lang="en-GB" sz="1200" u="none" strike="noStrike" cap="none"/>
                        <a:t>It MUST be made from a hard material, so it can withstand knocking over or damage.</a:t>
                      </a:r>
                      <a:endParaRPr sz="1400" u="none" strike="noStrike" cap="none"/>
                    </a:p>
                    <a:p>
                      <a:pPr marL="171450" marR="0" lvl="0" indent="-171450" algn="l" rtl="0">
                        <a:lnSpc>
                          <a:spcPct val="90000"/>
                        </a:lnSpc>
                        <a:spcBef>
                          <a:spcPts val="1000"/>
                        </a:spcBef>
                        <a:spcAft>
                          <a:spcPts val="0"/>
                        </a:spcAft>
                        <a:buClr>
                          <a:schemeClr val="lt1"/>
                        </a:buClr>
                        <a:buSzPts val="1200"/>
                        <a:buFont typeface="Arial"/>
                        <a:buChar char="•"/>
                      </a:pPr>
                      <a:r>
                        <a:rPr lang="en-GB" sz="1200" u="none" strike="noStrike" cap="none"/>
                        <a:t>It MUST be made from a strong material, so it someone sits on it, it doesn’t break especially if </a:t>
                      </a:r>
                      <a:r>
                        <a:rPr lang="en-GB" sz="1200"/>
                        <a:t>it's</a:t>
                      </a:r>
                      <a:r>
                        <a:rPr lang="en-GB" sz="1200" u="none" strike="noStrike" cap="none"/>
                        <a:t> furniture.</a:t>
                      </a:r>
                      <a:endParaRPr sz="1200" u="none" strike="noStrike" cap="none"/>
                    </a:p>
                    <a:p>
                      <a:pPr marL="171450" marR="0" lvl="0" indent="-171450" algn="l" rtl="0">
                        <a:lnSpc>
                          <a:spcPct val="90000"/>
                        </a:lnSpc>
                        <a:spcBef>
                          <a:spcPts val="1000"/>
                        </a:spcBef>
                        <a:spcAft>
                          <a:spcPts val="0"/>
                        </a:spcAft>
                        <a:buClr>
                          <a:schemeClr val="lt1"/>
                        </a:buClr>
                        <a:buSzPts val="1200"/>
                        <a:buFont typeface="Arial"/>
                        <a:buChar char="•"/>
                      </a:pPr>
                      <a:r>
                        <a:rPr lang="en-GB" sz="1200" u="none" strike="noStrike" cap="none"/>
                        <a:t>It MUST be recyclable to avoid any negative impact on the environment</a:t>
                      </a:r>
                      <a:endParaRPr sz="1200" u="none" strike="noStrike" cap="none"/>
                    </a:p>
                    <a:p>
                      <a:pPr marL="171450" marR="0" lvl="0" indent="-171450" algn="l" rtl="0">
                        <a:lnSpc>
                          <a:spcPct val="90000"/>
                        </a:lnSpc>
                        <a:spcBef>
                          <a:spcPts val="1000"/>
                        </a:spcBef>
                        <a:spcAft>
                          <a:spcPts val="0"/>
                        </a:spcAft>
                        <a:buClr>
                          <a:schemeClr val="lt1"/>
                        </a:buClr>
                        <a:buSzPts val="1200"/>
                        <a:buFont typeface="Arial"/>
                        <a:buChar char="•"/>
                      </a:pPr>
                      <a:r>
                        <a:rPr lang="en-GB" sz="1200" u="none" strike="noStrike" cap="none"/>
                        <a:t>It MUST be stylish but affordable to encourage people to buy it</a:t>
                      </a:r>
                      <a:endParaRPr sz="1200" u="none" strike="noStrike" cap="none"/>
                    </a:p>
                    <a:p>
                      <a:pPr marL="171450" marR="0" lvl="0" indent="-171450" algn="l" rtl="0">
                        <a:lnSpc>
                          <a:spcPct val="90000"/>
                        </a:lnSpc>
                        <a:spcBef>
                          <a:spcPts val="1000"/>
                        </a:spcBef>
                        <a:spcAft>
                          <a:spcPts val="0"/>
                        </a:spcAft>
                        <a:buClr>
                          <a:schemeClr val="lt1"/>
                        </a:buClr>
                        <a:buSzPts val="1200"/>
                        <a:buFont typeface="Arial"/>
                        <a:buChar char="•"/>
                      </a:pPr>
                      <a:r>
                        <a:rPr lang="en-GB" sz="1200" u="none" strike="noStrike" cap="none"/>
                        <a:t>It MUST be weatherproof or portable, so it doesn’t get damaged during weather</a:t>
                      </a:r>
                      <a:r>
                        <a:rPr lang="en-GB" sz="1200"/>
                        <a:t>. I</a:t>
                      </a:r>
                      <a:r>
                        <a:rPr lang="en-GB" sz="1200" u="none" strike="noStrike" cap="none"/>
                        <a:t>f its portable it needs to be small enough to fit inside a house.</a:t>
                      </a:r>
                      <a:endParaRPr sz="1200" u="none" strike="noStrike" cap="none"/>
                    </a:p>
                  </a:txBody>
                  <a:tcPr marL="91450" marR="91450" marT="45725" marB="45725">
                    <a:solidFill>
                      <a:srgbClr val="FA7575"/>
                    </a:solidFill>
                  </a:tcPr>
                </a:tc>
                <a:tc>
                  <a:txBody>
                    <a:bodyPr/>
                    <a:lstStyle/>
                    <a:p>
                      <a:pPr marL="0" marR="0" lvl="0" indent="0" algn="l" rtl="0">
                        <a:lnSpc>
                          <a:spcPct val="90000"/>
                        </a:lnSpc>
                        <a:spcBef>
                          <a:spcPts val="0"/>
                        </a:spcBef>
                        <a:spcAft>
                          <a:spcPts val="0"/>
                        </a:spcAft>
                        <a:buClr>
                          <a:schemeClr val="lt1"/>
                        </a:buClr>
                        <a:buSzPts val="1200"/>
                        <a:buFont typeface="Calibri"/>
                        <a:buNone/>
                      </a:pPr>
                      <a:r>
                        <a:rPr lang="en-GB" sz="1200" u="none" strike="noStrike" cap="none"/>
                        <a:t>Looking at whats there in the market for outdoor furniture I see a gap in the market, a table set with some sort of attachable or built-in umbrella or cover that is over it. But to separate my product from others I need to have something different, something unique. For example, my USP could be an intergrated fridge/cool area to store drinks in for when theres company.</a:t>
                      </a:r>
                      <a:endParaRPr sz="1400" u="none" strike="noStrike" cap="none"/>
                    </a:p>
                    <a:p>
                      <a:pPr marL="0" marR="0" lvl="0" indent="0" algn="l" rtl="0">
                        <a:lnSpc>
                          <a:spcPct val="90000"/>
                        </a:lnSpc>
                        <a:spcBef>
                          <a:spcPts val="1000"/>
                        </a:spcBef>
                        <a:spcAft>
                          <a:spcPts val="0"/>
                        </a:spcAft>
                        <a:buClr>
                          <a:schemeClr val="lt1"/>
                        </a:buClr>
                        <a:buSzPts val="1600"/>
                        <a:buFont typeface="Calibri"/>
                        <a:buNone/>
                      </a:pPr>
                      <a:endParaRPr sz="1600" u="none" strike="noStrike" cap="none"/>
                    </a:p>
                    <a:p>
                      <a:pPr marL="0" marR="0" lvl="0" indent="0" algn="l" rtl="0">
                        <a:lnSpc>
                          <a:spcPct val="100000"/>
                        </a:lnSpc>
                        <a:spcBef>
                          <a:spcPts val="0"/>
                        </a:spcBef>
                        <a:spcAft>
                          <a:spcPts val="0"/>
                        </a:spcAft>
                        <a:buClr>
                          <a:schemeClr val="lt1"/>
                        </a:buClr>
                        <a:buSzPts val="1600"/>
                        <a:buFont typeface="Calibri"/>
                        <a:buNone/>
                      </a:pPr>
                      <a:endParaRPr sz="1600" u="none" strike="noStrike" cap="none"/>
                    </a:p>
                  </a:txBody>
                  <a:tcPr marL="91450" marR="91450" marT="45725" marB="45725">
                    <a:solidFill>
                      <a:srgbClr val="FA7575"/>
                    </a:solidFill>
                  </a:tcPr>
                </a:tc>
                <a:extLst>
                  <a:ext uri="{0D108BD9-81ED-4DB2-BD59-A6C34878D82A}">
                    <a16:rowId xmlns:a16="http://schemas.microsoft.com/office/drawing/2014/main" val="10003"/>
                  </a:ext>
                </a:extLst>
              </a:tr>
            </a:tbl>
          </a:graphicData>
        </a:graphic>
      </p:graphicFrame>
      <p:pic>
        <p:nvPicPr>
          <p:cNvPr id="145" name="Google Shape;145;p5" descr="A picture containing text&#10;&#10;Description automatically generated"/>
          <p:cNvPicPr preferRelativeResize="0">
            <a:picLocks noGrp="1"/>
          </p:cNvPicPr>
          <p:nvPr>
            <p:ph type="body" idx="1"/>
          </p:nvPr>
        </p:nvPicPr>
        <p:blipFill rotWithShape="1">
          <a:blip r:embed="rId3">
            <a:alphaModFix/>
          </a:blip>
          <a:srcRect/>
          <a:stretch/>
        </p:blipFill>
        <p:spPr>
          <a:xfrm>
            <a:off x="3134" y="1084370"/>
            <a:ext cx="4081500" cy="2889600"/>
          </a:xfrm>
          <a:prstGeom prst="rect">
            <a:avLst/>
          </a:prstGeom>
          <a:noFill/>
          <a:ln>
            <a:noFill/>
          </a:ln>
        </p:spPr>
      </p:pic>
      <p:sp>
        <p:nvSpPr>
          <p:cNvPr id="146" name="Google Shape;146;p5"/>
          <p:cNvSpPr txBox="1"/>
          <p:nvPr/>
        </p:nvSpPr>
        <p:spPr>
          <a:xfrm>
            <a:off x="4028947" y="1030822"/>
            <a:ext cx="2070900" cy="233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To analyse my chosen context, I made a mind map showcasing my thoughts within this context. On this mind map I asked and answered questions like </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Who is product aimed at?</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What is my product?</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Where will it be used?</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When will it be recycled?</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How long will it last?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789"/>
        <p:cNvGrpSpPr/>
        <p:nvPr/>
      </p:nvGrpSpPr>
      <p:grpSpPr>
        <a:xfrm>
          <a:off x="0" y="0"/>
          <a:ext cx="0" cy="0"/>
          <a:chOff x="0" y="0"/>
          <a:chExt cx="0" cy="0"/>
        </a:xfrm>
      </p:grpSpPr>
      <p:sp>
        <p:nvSpPr>
          <p:cNvPr id="790" name="Google Shape;790;p50"/>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Orthographic Projection</a:t>
            </a:r>
            <a:endParaRPr/>
          </a:p>
        </p:txBody>
      </p:sp>
      <p:sp>
        <p:nvSpPr>
          <p:cNvPr id="791" name="Google Shape;791;p50"/>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show how my product could be made</a:t>
            </a:r>
            <a:endParaRPr/>
          </a:p>
        </p:txBody>
      </p:sp>
      <p:graphicFrame>
        <p:nvGraphicFramePr>
          <p:cNvPr id="792" name="Google Shape;792;p50"/>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Orthographic Projection on paper</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793" name="Google Shape;793;p50"/>
          <p:cNvSpPr txBox="1"/>
          <p:nvPr/>
        </p:nvSpPr>
        <p:spPr>
          <a:xfrm>
            <a:off x="8258058" y="977629"/>
            <a:ext cx="39351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I've chosen my final solution, it's time to do an orthographic projection. Firstly, what is the point of an orthographic projection? Well, an orthographic projection is used to show an object from every angle to help manufacturers plan production. There are two ways to do this as you can see, one being by hand on paper, or two is online on the CAD software FUSION 360. The way to set it out is to have the top view of the project in the top left</a:t>
            </a:r>
            <a:r>
              <a:rPr lang="en-GB" sz="1200">
                <a:solidFill>
                  <a:schemeClr val="dk1"/>
                </a:solidFill>
                <a:latin typeface="Calibri"/>
                <a:ea typeface="Calibri"/>
                <a:cs typeface="Calibri"/>
                <a:sym typeface="Calibri"/>
              </a:rPr>
              <a:t>. T</a:t>
            </a:r>
            <a:r>
              <a:rPr lang="en-GB" sz="1200" b="0" i="0" u="none" strike="noStrike" cap="none">
                <a:solidFill>
                  <a:schemeClr val="dk1"/>
                </a:solidFill>
                <a:latin typeface="Calibri"/>
                <a:ea typeface="Calibri"/>
                <a:cs typeface="Calibri"/>
                <a:sym typeface="Calibri"/>
              </a:rPr>
              <a:t>his is known as the plan view. Below it is the front view of the design and next to it is the side view. All the construction lines are used to have everything in place and level with each other. In the top right, there is a 45-degree line so that the construction lines from the top left to the bottom right can match up. As you can see there are a </a:t>
            </a:r>
            <a:r>
              <a:rPr lang="en-GB" sz="1200">
                <a:solidFill>
                  <a:schemeClr val="dk1"/>
                </a:solidFill>
                <a:latin typeface="Calibri"/>
                <a:ea typeface="Calibri"/>
                <a:cs typeface="Calibri"/>
                <a:sym typeface="Calibri"/>
              </a:rPr>
              <a:t>several</a:t>
            </a:r>
            <a:r>
              <a:rPr lang="en-GB" sz="1200" b="0" i="0" u="none" strike="noStrike" cap="none">
                <a:solidFill>
                  <a:schemeClr val="dk1"/>
                </a:solidFill>
                <a:latin typeface="Calibri"/>
                <a:ea typeface="Calibri"/>
                <a:cs typeface="Calibri"/>
                <a:sym typeface="Calibri"/>
              </a:rPr>
              <a:t> measurements, and </a:t>
            </a:r>
            <a:r>
              <a:rPr lang="en-GB" sz="1200">
                <a:solidFill>
                  <a:schemeClr val="dk1"/>
                </a:solidFill>
                <a:latin typeface="Calibri"/>
                <a:ea typeface="Calibri"/>
                <a:cs typeface="Calibri"/>
                <a:sym typeface="Calibri"/>
              </a:rPr>
              <a:t>they</a:t>
            </a:r>
            <a:r>
              <a:rPr lang="en-GB" sz="1200" b="0" i="0" u="none" strike="noStrike" cap="none">
                <a:solidFill>
                  <a:schemeClr val="dk1"/>
                </a:solidFill>
                <a:latin typeface="Calibri"/>
                <a:ea typeface="Calibri"/>
                <a:cs typeface="Calibri"/>
                <a:sym typeface="Calibri"/>
              </a:rPr>
              <a:t> always has to be in mm. Obviously my table will be much bigger so in the top left</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you can see I added a scale to show what my exact measurements are. As you can also see in decided not to show the umbrella on the bottom two because it simply wouldn’t fit.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794" name="Google Shape;794;p50"/>
          <p:cNvSpPr txBox="1"/>
          <p:nvPr/>
        </p:nvSpPr>
        <p:spPr>
          <a:xfrm>
            <a:off x="8331351" y="6023563"/>
            <a:ext cx="3784200" cy="8310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now done an orthographic projection on paper to show the dimensions and how to make my product at a base level, but I will now show the full thing including the umbrella on CAD.</a:t>
            </a:r>
            <a:endParaRPr sz="1400" b="0" i="0" u="none" strike="noStrike" cap="none">
              <a:solidFill>
                <a:srgbClr val="000000"/>
              </a:solidFill>
              <a:latin typeface="Arial"/>
              <a:ea typeface="Arial"/>
              <a:cs typeface="Arial"/>
              <a:sym typeface="Arial"/>
            </a:endParaRPr>
          </a:p>
        </p:txBody>
      </p:sp>
      <p:pic>
        <p:nvPicPr>
          <p:cNvPr id="795" name="Google Shape;795;p50" descr="Diagram&#10;&#10;Description automatically generated"/>
          <p:cNvPicPr preferRelativeResize="0"/>
          <p:nvPr/>
        </p:nvPicPr>
        <p:blipFill rotWithShape="1">
          <a:blip r:embed="rId3">
            <a:alphaModFix/>
          </a:blip>
          <a:srcRect/>
          <a:stretch/>
        </p:blipFill>
        <p:spPr>
          <a:xfrm rot="-5400000">
            <a:off x="1199976" y="-223825"/>
            <a:ext cx="5890727" cy="8296582"/>
          </a:xfrm>
          <a:prstGeom prst="rect">
            <a:avLst/>
          </a:prstGeom>
          <a:noFill/>
          <a:ln>
            <a:noFill/>
          </a:ln>
        </p:spPr>
      </p:pic>
      <p:sp>
        <p:nvSpPr>
          <p:cNvPr id="796" name="Google Shape;796;p50"/>
          <p:cNvSpPr txBox="1"/>
          <p:nvPr/>
        </p:nvSpPr>
        <p:spPr>
          <a:xfrm>
            <a:off x="6490447" y="5997388"/>
            <a:ext cx="21696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3rd Angle Orthographic Projection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Scale 1 to 50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All measurements in mm</a:t>
            </a:r>
            <a:endParaRPr sz="1400" b="0"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1F3B373C-61F5-4699-B90A-7E994FDB2C24}"/>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569288" y="5297029"/>
            <a:ext cx="1487206" cy="6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00"/>
        <p:cNvGrpSpPr/>
        <p:nvPr/>
      </p:nvGrpSpPr>
      <p:grpSpPr>
        <a:xfrm>
          <a:off x="0" y="0"/>
          <a:ext cx="0" cy="0"/>
          <a:chOff x="0" y="0"/>
          <a:chExt cx="0" cy="0"/>
        </a:xfrm>
      </p:grpSpPr>
      <p:sp>
        <p:nvSpPr>
          <p:cNvPr id="801" name="Google Shape;801;p51"/>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Orthographic Projection</a:t>
            </a:r>
            <a:endParaRPr/>
          </a:p>
        </p:txBody>
      </p:sp>
      <p:sp>
        <p:nvSpPr>
          <p:cNvPr id="802" name="Google Shape;802;p51"/>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show how my product could be made</a:t>
            </a:r>
            <a:endParaRPr/>
          </a:p>
        </p:txBody>
      </p:sp>
      <p:graphicFrame>
        <p:nvGraphicFramePr>
          <p:cNvPr id="803" name="Google Shape;803;p51"/>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Orthographic Projection on FUSION 360</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804" name="Google Shape;804;p51"/>
          <p:cNvSpPr txBox="1"/>
          <p:nvPr/>
        </p:nvSpPr>
        <p:spPr>
          <a:xfrm>
            <a:off x="10653207" y="4499563"/>
            <a:ext cx="1489200" cy="23082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now done an orthographic projection on CAD to show the dimensions and how to make my product at a base level and will now show how my product could be put together with an exploded view.</a:t>
            </a:r>
            <a:endParaRPr sz="1400" b="0" i="0" u="none" strike="noStrike" cap="none">
              <a:solidFill>
                <a:srgbClr val="000000"/>
              </a:solidFill>
              <a:latin typeface="Arial"/>
              <a:ea typeface="Arial"/>
              <a:cs typeface="Arial"/>
              <a:sym typeface="Arial"/>
            </a:endParaRPr>
          </a:p>
        </p:txBody>
      </p:sp>
      <p:pic>
        <p:nvPicPr>
          <p:cNvPr id="805" name="Google Shape;805;p51" descr="Diagram&#10;&#10;Description automatically generated"/>
          <p:cNvPicPr preferRelativeResize="0"/>
          <p:nvPr/>
        </p:nvPicPr>
        <p:blipFill rotWithShape="1">
          <a:blip r:embed="rId3">
            <a:alphaModFix/>
          </a:blip>
          <a:srcRect l="18691" t="11675" r="15354" b="24417"/>
          <a:stretch/>
        </p:blipFill>
        <p:spPr>
          <a:xfrm>
            <a:off x="-1854" y="1065680"/>
            <a:ext cx="10602293" cy="5790987"/>
          </a:xfrm>
          <a:prstGeom prst="rect">
            <a:avLst/>
          </a:prstGeom>
          <a:noFill/>
          <a:ln>
            <a:noFill/>
          </a:ln>
        </p:spPr>
      </p:pic>
      <p:sp>
        <p:nvSpPr>
          <p:cNvPr id="806" name="Google Shape;806;p51"/>
          <p:cNvSpPr txBox="1"/>
          <p:nvPr/>
        </p:nvSpPr>
        <p:spPr>
          <a:xfrm>
            <a:off x="10652312" y="1062318"/>
            <a:ext cx="15432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a:solidFill>
                  <a:schemeClr val="dk1"/>
                </a:solidFill>
                <a:latin typeface="Calibri"/>
                <a:ea typeface="Calibri"/>
                <a:cs typeface="Calibri"/>
                <a:sym typeface="Calibri"/>
              </a:rPr>
              <a:t>On </a:t>
            </a:r>
            <a:r>
              <a:rPr lang="en-GB" sz="1200" b="0" i="0" u="none" strike="noStrike" cap="none">
                <a:solidFill>
                  <a:schemeClr val="dk1"/>
                </a:solidFill>
                <a:latin typeface="Calibri"/>
                <a:ea typeface="Calibri"/>
                <a:cs typeface="Calibri"/>
                <a:sym typeface="Calibri"/>
              </a:rPr>
              <a:t>FUSION 360, its slightly easier, you have to highlight it on drawing and then paste each viewpoint on the page, because it does the drawing for you based on the 3D model I made, but you do have to manually add the measurements and scale.</a:t>
            </a:r>
            <a:endParaRPr sz="1600" b="0" i="0" u="none" strike="noStrike" cap="none">
              <a:solidFill>
                <a:schemeClr val="dk1"/>
              </a:solidFill>
              <a:latin typeface="Calibri"/>
              <a:ea typeface="Calibri"/>
              <a:cs typeface="Calibri"/>
              <a:sym typeface="Calibri"/>
            </a:endParaRPr>
          </a:p>
        </p:txBody>
      </p:sp>
      <p:sp>
        <p:nvSpPr>
          <p:cNvPr id="807" name="Google Shape;807;p51"/>
          <p:cNvSpPr txBox="1"/>
          <p:nvPr/>
        </p:nvSpPr>
        <p:spPr>
          <a:xfrm>
            <a:off x="8597153" y="5997388"/>
            <a:ext cx="2196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3rd Angle Orthographic Projection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Scale 1 to 80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Calibri"/>
                <a:ea typeface="Calibri"/>
                <a:cs typeface="Calibri"/>
                <a:sym typeface="Calibri"/>
              </a:rPr>
              <a:t>All measurements in mm</a:t>
            </a:r>
            <a:endParaRPr sz="1400" b="0" i="0" u="none" strike="noStrike" cap="none">
              <a:solidFill>
                <a:srgbClr val="000000"/>
              </a:solidFill>
              <a:latin typeface="Arial"/>
              <a:ea typeface="Arial"/>
              <a:cs typeface="Arial"/>
              <a:sym typeface="Arial"/>
            </a:endParaRPr>
          </a:p>
        </p:txBody>
      </p:sp>
      <p:pic>
        <p:nvPicPr>
          <p:cNvPr id="9" name="Picture 2">
            <a:extLst>
              <a:ext uri="{FF2B5EF4-FFF2-40B4-BE49-F238E27FC236}">
                <a16:creationId xmlns:a16="http://schemas.microsoft.com/office/drawing/2014/main" id="{3CD339DA-5974-402D-BA5D-B92A78346A88}"/>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597153" y="5216875"/>
            <a:ext cx="1487206" cy="6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11"/>
        <p:cNvGrpSpPr/>
        <p:nvPr/>
      </p:nvGrpSpPr>
      <p:grpSpPr>
        <a:xfrm>
          <a:off x="0" y="0"/>
          <a:ext cx="0" cy="0"/>
          <a:chOff x="0" y="0"/>
          <a:chExt cx="0" cy="0"/>
        </a:xfrm>
      </p:grpSpPr>
      <p:sp>
        <p:nvSpPr>
          <p:cNvPr id="812" name="Google Shape;812;p52"/>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Exploded view</a:t>
            </a:r>
            <a:endParaRPr/>
          </a:p>
        </p:txBody>
      </p:sp>
      <p:sp>
        <p:nvSpPr>
          <p:cNvPr id="813" name="Google Shape;813;p52"/>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show how my product could be made</a:t>
            </a:r>
            <a:endParaRPr/>
          </a:p>
        </p:txBody>
      </p:sp>
      <p:graphicFrame>
        <p:nvGraphicFramePr>
          <p:cNvPr id="814" name="Google Shape;814;p52"/>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Exploded view of each component</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pic>
        <p:nvPicPr>
          <p:cNvPr id="815" name="Google Shape;815;p52" descr="Diagram&#10;&#10;Description automatically generated"/>
          <p:cNvPicPr preferRelativeResize="0"/>
          <p:nvPr/>
        </p:nvPicPr>
        <p:blipFill rotWithShape="1">
          <a:blip r:embed="rId3">
            <a:alphaModFix/>
          </a:blip>
          <a:srcRect/>
          <a:stretch/>
        </p:blipFill>
        <p:spPr>
          <a:xfrm rot="-5400000">
            <a:off x="941942" y="29166"/>
            <a:ext cx="5892188" cy="7782004"/>
          </a:xfrm>
          <a:prstGeom prst="rect">
            <a:avLst/>
          </a:prstGeom>
          <a:noFill/>
          <a:ln>
            <a:noFill/>
          </a:ln>
        </p:spPr>
      </p:pic>
      <p:sp>
        <p:nvSpPr>
          <p:cNvPr id="816" name="Google Shape;816;p52"/>
          <p:cNvSpPr txBox="1"/>
          <p:nvPr/>
        </p:nvSpPr>
        <p:spPr>
          <a:xfrm>
            <a:off x="7744858" y="1015387"/>
            <a:ext cx="4450800" cy="452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now that I've done an orthographic projection, I think it's time I showed just how my product would come together in my head. So, to illustrate this I will use an exploded view. So, what is an exploded view? It’s a way of communicating to the reader how each piece of the product will join together, with the diagonal lines spacing everything out. This is useful to show how the joints and dowels will work within the design. But what are the advantages and disadvantages of this?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chemeClr val="dk1"/>
                </a:solidFill>
                <a:latin typeface="Calibri"/>
                <a:ea typeface="Calibri"/>
                <a:cs typeface="Calibri"/>
                <a:sym typeface="Calibri"/>
              </a:rPr>
              <a:t>Advantages</a:t>
            </a:r>
            <a:endParaRPr sz="1200" b="0" i="0" u="sng"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shows all components in order of assembly within the overall product. This will also allow exposure of hidden parts of the product </a:t>
            </a:r>
            <a:r>
              <a:rPr lang="en-GB" sz="1200">
                <a:solidFill>
                  <a:schemeClr val="dk1"/>
                </a:solidFill>
                <a:latin typeface="Calibri"/>
                <a:ea typeface="Calibri"/>
                <a:cs typeface="Calibri"/>
                <a:sym typeface="Calibri"/>
              </a:rPr>
              <a:t>as </a:t>
            </a:r>
            <a:r>
              <a:rPr lang="en-GB" sz="1200" b="0" i="0" u="none" strike="noStrike" cap="none">
                <a:solidFill>
                  <a:schemeClr val="dk1"/>
                </a:solidFill>
                <a:latin typeface="Calibri"/>
                <a:ea typeface="Calibri"/>
                <a:cs typeface="Calibri"/>
                <a:sym typeface="Calibri"/>
              </a:rPr>
              <a:t>when in full assembly you can only see the exterior.</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Makes a </a:t>
            </a:r>
            <a:r>
              <a:rPr lang="en-GB" sz="1200">
                <a:solidFill>
                  <a:schemeClr val="dk1"/>
                </a:solidFill>
                <a:latin typeface="Calibri"/>
                <a:ea typeface="Calibri"/>
                <a:cs typeface="Calibri"/>
                <a:sym typeface="Calibri"/>
              </a:rPr>
              <a:t>product </a:t>
            </a:r>
            <a:r>
              <a:rPr lang="en-GB" sz="1200" b="0" i="0" u="none" strike="noStrike" cap="none">
                <a:solidFill>
                  <a:schemeClr val="dk1"/>
                </a:solidFill>
                <a:latin typeface="Calibri"/>
                <a:ea typeface="Calibri"/>
                <a:cs typeface="Calibri"/>
                <a:sym typeface="Calibri"/>
              </a:rPr>
              <a:t>easier to visualise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GB" sz="1200" b="0" i="0" u="sng" strike="noStrike" cap="none">
                <a:solidFill>
                  <a:schemeClr val="dk1"/>
                </a:solidFill>
                <a:latin typeface="Calibri"/>
                <a:ea typeface="Calibri"/>
                <a:cs typeface="Calibri"/>
                <a:sym typeface="Calibri"/>
              </a:rPr>
              <a:t>Disadvantages</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unrealistic as</a:t>
            </a:r>
            <a:r>
              <a:rPr lang="en-GB" sz="1200">
                <a:solidFill>
                  <a:schemeClr val="dk1"/>
                </a:solidFill>
                <a:latin typeface="Calibri"/>
                <a:ea typeface="Calibri"/>
                <a:cs typeface="Calibri"/>
                <a:sym typeface="Calibri"/>
              </a:rPr>
              <a:t> does</a:t>
            </a:r>
            <a:r>
              <a:rPr lang="en-GB" sz="1200" b="0" i="0" u="none" strike="noStrike" cap="none">
                <a:solidFill>
                  <a:schemeClr val="dk1"/>
                </a:solidFill>
                <a:latin typeface="Calibri"/>
                <a:ea typeface="Calibri"/>
                <a:cs typeface="Calibri"/>
                <a:sym typeface="Calibri"/>
              </a:rPr>
              <a:t> not show how they're assembled together, </a:t>
            </a:r>
            <a:r>
              <a:rPr lang="en-GB" sz="1200">
                <a:solidFill>
                  <a:schemeClr val="dk1"/>
                </a:solidFill>
                <a:latin typeface="Calibri"/>
                <a:ea typeface="Calibri"/>
                <a:cs typeface="Calibri"/>
                <a:sym typeface="Calibri"/>
              </a:rPr>
              <a:t>misleading </a:t>
            </a:r>
            <a:r>
              <a:rPr lang="en-GB" sz="1200" b="0" i="0" u="none" strike="noStrike" cap="none">
                <a:solidFill>
                  <a:schemeClr val="dk1"/>
                </a:solidFill>
                <a:latin typeface="Calibri"/>
                <a:ea typeface="Calibri"/>
                <a:cs typeface="Calibri"/>
                <a:sym typeface="Calibri"/>
              </a:rPr>
              <a:t>the user in thinking it's very simplistic and easy to install.</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Can be quite repetitive when having multiple shelves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as you can see on the left you can see I separated the 3 main components of my product: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The table base, the umbrella pole structure and the umbrella tray.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But also, to avoid repetitiveness and making it messy I did the repetitive sections once (i.e., 1 shelf instead of 3 etc)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817" name="Google Shape;817;p52"/>
          <p:cNvSpPr txBox="1"/>
          <p:nvPr/>
        </p:nvSpPr>
        <p:spPr>
          <a:xfrm>
            <a:off x="7809121" y="5941223"/>
            <a:ext cx="4322400" cy="6465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done an exploded view of my design to show just how my product would be put together and finished the manufacturing process</a:t>
            </a:r>
            <a:r>
              <a:rPr lang="en-GB" sz="1200">
                <a:solidFill>
                  <a:srgbClr val="17916F"/>
                </a:solidFill>
                <a:latin typeface="Calibri"/>
                <a:ea typeface="Calibri"/>
                <a:cs typeface="Calibri"/>
                <a:sym typeface="Calibri"/>
              </a:rPr>
              <a:t>. Now </a:t>
            </a:r>
            <a:r>
              <a:rPr lang="en-GB" sz="1200" b="0" i="0" u="none" strike="noStrike" cap="none">
                <a:solidFill>
                  <a:srgbClr val="17916F"/>
                </a:solidFill>
                <a:latin typeface="Calibri"/>
                <a:ea typeface="Calibri"/>
                <a:cs typeface="Calibri"/>
                <a:sym typeface="Calibri"/>
              </a:rPr>
              <a:t>I will now move onto some models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21"/>
        <p:cNvGrpSpPr/>
        <p:nvPr/>
      </p:nvGrpSpPr>
      <p:grpSpPr>
        <a:xfrm>
          <a:off x="0" y="0"/>
          <a:ext cx="0" cy="0"/>
          <a:chOff x="0" y="0"/>
          <a:chExt cx="0" cy="0"/>
        </a:xfrm>
      </p:grpSpPr>
      <p:sp>
        <p:nvSpPr>
          <p:cNvPr id="822" name="Google Shape;822;p53"/>
          <p:cNvSpPr txBox="1">
            <a:spLocks noGrp="1"/>
          </p:cNvSpPr>
          <p:nvPr>
            <p:ph type="title"/>
          </p:nvPr>
        </p:nvSpPr>
        <p:spPr>
          <a:xfrm>
            <a:off x="-60933" y="-52345"/>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Final Design (CAD)</a:t>
            </a:r>
            <a:endParaRPr/>
          </a:p>
        </p:txBody>
      </p:sp>
      <p:sp>
        <p:nvSpPr>
          <p:cNvPr id="823" name="Google Shape;823;p53"/>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use CAD software to recreate a 3D model for 3D printing</a:t>
            </a:r>
            <a:endParaRPr/>
          </a:p>
        </p:txBody>
      </p:sp>
      <p:graphicFrame>
        <p:nvGraphicFramePr>
          <p:cNvPr id="824" name="Google Shape;824;p53"/>
          <p:cNvGraphicFramePr/>
          <p:nvPr/>
        </p:nvGraphicFramePr>
        <p:xfrm>
          <a:off x="2771" y="722376"/>
          <a:ext cx="12193250" cy="611507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968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182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825" name="Google Shape;825;p53"/>
          <p:cNvSpPr txBox="1"/>
          <p:nvPr/>
        </p:nvSpPr>
        <p:spPr>
          <a:xfrm>
            <a:off x="7050571" y="6324737"/>
            <a:ext cx="5100300" cy="4617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made my final CAD model and will now print it to see how it works</a:t>
            </a:r>
            <a:endParaRPr sz="1200" b="0" i="0" u="none" strike="noStrike" cap="none">
              <a:solidFill>
                <a:srgbClr val="17916F"/>
              </a:solidFill>
              <a:latin typeface="Calibri"/>
              <a:ea typeface="Calibri"/>
              <a:cs typeface="Calibri"/>
              <a:sym typeface="Calibri"/>
            </a:endParaRPr>
          </a:p>
        </p:txBody>
      </p:sp>
      <p:pic>
        <p:nvPicPr>
          <p:cNvPr id="826" name="Google Shape;826;p53" descr="Graphical user interface&#10;&#10;Description automatically generated"/>
          <p:cNvPicPr preferRelativeResize="0"/>
          <p:nvPr/>
        </p:nvPicPr>
        <p:blipFill rotWithShape="1">
          <a:blip r:embed="rId3">
            <a:alphaModFix/>
          </a:blip>
          <a:srcRect l="49794" t="16502" r="20986" b="24516"/>
          <a:stretch/>
        </p:blipFill>
        <p:spPr>
          <a:xfrm>
            <a:off x="2299" y="1034940"/>
            <a:ext cx="5121720" cy="5824910"/>
          </a:xfrm>
          <a:prstGeom prst="rect">
            <a:avLst/>
          </a:prstGeom>
          <a:noFill/>
          <a:ln>
            <a:noFill/>
          </a:ln>
        </p:spPr>
      </p:pic>
      <p:pic>
        <p:nvPicPr>
          <p:cNvPr id="827" name="Google Shape;827;p53" descr="Graphical user interface&#10;&#10;Description automatically generated"/>
          <p:cNvPicPr preferRelativeResize="0"/>
          <p:nvPr/>
        </p:nvPicPr>
        <p:blipFill rotWithShape="1">
          <a:blip r:embed="rId4">
            <a:alphaModFix/>
          </a:blip>
          <a:srcRect l="52444" t="16263" r="13699" b="26987"/>
          <a:stretch/>
        </p:blipFill>
        <p:spPr>
          <a:xfrm>
            <a:off x="5114596" y="2920563"/>
            <a:ext cx="1900507" cy="1805555"/>
          </a:xfrm>
          <a:prstGeom prst="rect">
            <a:avLst/>
          </a:prstGeom>
          <a:noFill/>
          <a:ln>
            <a:noFill/>
          </a:ln>
        </p:spPr>
      </p:pic>
      <p:pic>
        <p:nvPicPr>
          <p:cNvPr id="828" name="Google Shape;828;p53" descr="Graphical user interface&#10;&#10;Description automatically generated"/>
          <p:cNvPicPr preferRelativeResize="0"/>
          <p:nvPr/>
        </p:nvPicPr>
        <p:blipFill rotWithShape="1">
          <a:blip r:embed="rId5">
            <a:alphaModFix/>
          </a:blip>
          <a:srcRect l="50148" t="27034" r="6674" b="24672"/>
          <a:stretch/>
        </p:blipFill>
        <p:spPr>
          <a:xfrm>
            <a:off x="5118210" y="5644384"/>
            <a:ext cx="1890082" cy="1216477"/>
          </a:xfrm>
          <a:prstGeom prst="rect">
            <a:avLst/>
          </a:prstGeom>
          <a:noFill/>
          <a:ln>
            <a:noFill/>
          </a:ln>
        </p:spPr>
      </p:pic>
      <p:pic>
        <p:nvPicPr>
          <p:cNvPr id="829" name="Google Shape;829;p53" descr="Graphical user interface, website&#10;&#10;Description automatically generated"/>
          <p:cNvPicPr preferRelativeResize="0"/>
          <p:nvPr/>
        </p:nvPicPr>
        <p:blipFill rotWithShape="1">
          <a:blip r:embed="rId6">
            <a:alphaModFix/>
          </a:blip>
          <a:srcRect l="49018" t="29489" r="14368" b="27882"/>
          <a:stretch/>
        </p:blipFill>
        <p:spPr>
          <a:xfrm>
            <a:off x="5122152" y="4451460"/>
            <a:ext cx="1902077" cy="1253256"/>
          </a:xfrm>
          <a:prstGeom prst="rect">
            <a:avLst/>
          </a:prstGeom>
          <a:noFill/>
          <a:ln>
            <a:noFill/>
          </a:ln>
        </p:spPr>
      </p:pic>
      <p:pic>
        <p:nvPicPr>
          <p:cNvPr id="830" name="Google Shape;830;p53" descr="Graphical user interface&#10;&#10;Description automatically generated"/>
          <p:cNvPicPr preferRelativeResize="0"/>
          <p:nvPr/>
        </p:nvPicPr>
        <p:blipFill rotWithShape="1">
          <a:blip r:embed="rId7">
            <a:alphaModFix/>
          </a:blip>
          <a:srcRect l="54152" t="20537" r="17345" b="23682"/>
          <a:stretch/>
        </p:blipFill>
        <p:spPr>
          <a:xfrm>
            <a:off x="5129049" y="1030287"/>
            <a:ext cx="1887509" cy="2068640"/>
          </a:xfrm>
          <a:prstGeom prst="rect">
            <a:avLst/>
          </a:prstGeom>
          <a:noFill/>
          <a:ln>
            <a:noFill/>
          </a:ln>
        </p:spPr>
      </p:pic>
      <p:sp>
        <p:nvSpPr>
          <p:cNvPr id="831" name="Google Shape;831;p53"/>
          <p:cNvSpPr txBox="1"/>
          <p:nvPr/>
        </p:nvSpPr>
        <p:spPr>
          <a:xfrm>
            <a:off x="6972680" y="1029091"/>
            <a:ext cx="51873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On the left is my final CAD design</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the outdoor table. With the 4 smaller images on the right, I've shown the features of the table. On the right I've zoomed in on the shelves which can store any sort of food, drink or accessories. Below is the tray that can hold the cup holders and cups. I had to slightly improvise here, because of the lack of colour and material choice, so I used a different material to the HIPS I wanted which was glossy plastic and</a:t>
            </a:r>
            <a:r>
              <a:rPr lang="en-GB" sz="1200">
                <a:solidFill>
                  <a:schemeClr val="dk1"/>
                </a:solidFill>
                <a:latin typeface="Calibri"/>
                <a:ea typeface="Calibri"/>
                <a:cs typeface="Calibri"/>
                <a:sym typeface="Calibri"/>
              </a:rPr>
              <a:t> a</a:t>
            </a:r>
            <a:r>
              <a:rPr lang="en-GB" sz="1200" b="0" i="0" u="none" strike="noStrike" cap="none">
                <a:solidFill>
                  <a:schemeClr val="dk1"/>
                </a:solidFill>
                <a:latin typeface="Calibri"/>
                <a:ea typeface="Calibri"/>
                <a:cs typeface="Calibri"/>
                <a:sym typeface="Calibri"/>
              </a:rPr>
              <a:t> different colour pattern because there were only 4 colours available. On the 3rd image I've shown the coaster indent I've made, I went for circles in the end, over square simply because of an aesthetic viewpoint. The final image is the umbrella. I had to use one colour and the material had to be fabric because that’s all that was available.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35"/>
        <p:cNvGrpSpPr/>
        <p:nvPr/>
      </p:nvGrpSpPr>
      <p:grpSpPr>
        <a:xfrm>
          <a:off x="0" y="0"/>
          <a:ext cx="0" cy="0"/>
          <a:chOff x="0" y="0"/>
          <a:chExt cx="0" cy="0"/>
        </a:xfrm>
      </p:grpSpPr>
      <p:sp>
        <p:nvSpPr>
          <p:cNvPr id="836" name="Google Shape;836;p54"/>
          <p:cNvSpPr txBox="1">
            <a:spLocks noGrp="1"/>
          </p:cNvSpPr>
          <p:nvPr>
            <p:ph type="title"/>
          </p:nvPr>
        </p:nvSpPr>
        <p:spPr>
          <a:xfrm>
            <a:off x="-55520" y="-88204"/>
            <a:ext cx="12260400" cy="632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Making a 3D Printed Final Model</a:t>
            </a:r>
            <a:endParaRPr/>
          </a:p>
        </p:txBody>
      </p:sp>
      <p:sp>
        <p:nvSpPr>
          <p:cNvPr id="837" name="Google Shape;837;p54"/>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Print off my CAD work into a real-life model </a:t>
            </a:r>
            <a:endParaRPr/>
          </a:p>
        </p:txBody>
      </p:sp>
      <p:graphicFrame>
        <p:nvGraphicFramePr>
          <p:cNvPr id="838" name="Google Shape;838;p54"/>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Printing my 3D CAD model</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839" name="Google Shape;839;p54"/>
          <p:cNvSpPr txBox="1"/>
          <p:nvPr/>
        </p:nvSpPr>
        <p:spPr>
          <a:xfrm>
            <a:off x="-18849" y="995462"/>
            <a:ext cx="8157300" cy="526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I've made my final CAD model on the previous slide (slide 48) I wanted to try to 3D print it. Now there are many advantages of 3d printing such as: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It allows for the design and print of more complex designs than traditional manufacturing processes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C</a:t>
            </a:r>
            <a:r>
              <a:rPr lang="en-GB" sz="1200" b="0" i="0" u="none" strike="noStrike" cap="none">
                <a:solidFill>
                  <a:schemeClr val="dk1"/>
                </a:solidFill>
                <a:latin typeface="Calibri"/>
                <a:ea typeface="Calibri"/>
                <a:cs typeface="Calibri"/>
                <a:sym typeface="Calibri"/>
              </a:rPr>
              <a:t>ompared to machining prototypes, 3D printing is inexpensive and quicker at creating parts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The plastics are lightweight but very strong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From an aesthetic view, it looks visually appealing</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So, it seemed like a no brainer to at least try, so I converted my CAD model into a stl file, so it was compatible with 3d printers.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But it took me over 2 weeks as I ran into many problems, both within my model and some that were out of my control.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Firstly, I found out straight away that the backing was paper thin in the CAD model and 3D printing isn't advanced enough to print that, so I had to go back to my CAD design and add 5mm of width.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Secondly, the umbrella pole was too thin to stop it from potentially falling over when printing, which is a safety hazard if it is left unattended, so I went back and made it 3 mm wider and therefore made the hole in the table and umbrella the same so it would all hopefully fit together when it printed out.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Thirdly, Because the design was too tall, and the umbrella pole wouldn’t be able to support the weight of the umbrella, I separated the 3 main components into the umbrella, the umbrella pole and the table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Fourthly I had to then make all of these components into different </a:t>
            </a:r>
            <a:r>
              <a:rPr lang="en-GB" sz="1200">
                <a:solidFill>
                  <a:schemeClr val="dk1"/>
                </a:solidFill>
                <a:latin typeface="Calibri"/>
                <a:ea typeface="Calibri"/>
                <a:cs typeface="Calibri"/>
                <a:sym typeface="Calibri"/>
              </a:rPr>
              <a:t>files</a:t>
            </a:r>
            <a:r>
              <a:rPr lang="en-GB" sz="1200" b="0" i="0" u="none" strike="noStrike" cap="none">
                <a:solidFill>
                  <a:schemeClr val="dk1"/>
                </a:solidFill>
                <a:latin typeface="Calibri"/>
                <a:ea typeface="Calibri"/>
                <a:cs typeface="Calibri"/>
                <a:sym typeface="Calibri"/>
              </a:rPr>
              <a:t> which took time as you can't copy and paste design from file to file, so I had to completely make  each completely from scratch in 3 separate files.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Fifthly, </a:t>
            </a:r>
            <a:r>
              <a:rPr lang="en-GB" sz="1200">
                <a:solidFill>
                  <a:schemeClr val="dk1"/>
                </a:solidFill>
                <a:latin typeface="Calibri"/>
                <a:ea typeface="Calibri"/>
                <a:cs typeface="Calibri"/>
                <a:sym typeface="Calibri"/>
              </a:rPr>
              <a:t>w</a:t>
            </a:r>
            <a:r>
              <a:rPr lang="en-GB" sz="1200" b="0" i="0" u="none" strike="noStrike" cap="none">
                <a:solidFill>
                  <a:schemeClr val="dk1"/>
                </a:solidFill>
                <a:latin typeface="Calibri"/>
                <a:ea typeface="Calibri"/>
                <a:cs typeface="Calibri"/>
                <a:sym typeface="Calibri"/>
              </a:rPr>
              <a:t>hen I had done all of that, for some unknown reason the printer wouldn’t accept my designs and I was quite ready to give up, but I eventually found out that it didn’t accept components that I made from home, which meant rather unfortunately I had to do it all over again but on the school computer during break and lunch.</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Sixthly, when I finally printed it and used tools to take out all of the support material and smooth it down, I then realised because the 3d Software asked me to shrink the model, as it wouldn’t fit in the printer otherwise (which is now a major disadvantage of 3d printing), the holes were different sizes to the umbrella pole so I  couldn’t fit it all together.</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Finally, to solve this problem, I found a wooden stick as close as possible top the size I needed and cut it down to size. I then used the glue gun to stick the 3 parts together and I was done.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Overall, I really love the design and  3D printing in </a:t>
            </a:r>
            <a:r>
              <a:rPr lang="en-GB" sz="1200">
                <a:solidFill>
                  <a:schemeClr val="dk1"/>
                </a:solidFill>
                <a:latin typeface="Calibri"/>
                <a:ea typeface="Calibri"/>
                <a:cs typeface="Calibri"/>
                <a:sym typeface="Calibri"/>
              </a:rPr>
              <a:t>general</a:t>
            </a:r>
            <a:r>
              <a:rPr lang="en-GB" sz="1200" b="0" i="0" u="none" strike="noStrike" cap="none">
                <a:solidFill>
                  <a:schemeClr val="dk1"/>
                </a:solidFill>
                <a:latin typeface="Calibri"/>
                <a:ea typeface="Calibri"/>
                <a:cs typeface="Calibri"/>
                <a:sym typeface="Calibri"/>
              </a:rPr>
              <a:t>, but I've found out the hard way it contains many problems to deal with. And I've also seen that although the shelves are a unique shape, it could possibly hold quite a lot of things, and that the umbrella is definitely well-proportioned to the rest of the product, so it covers all its users.</a:t>
            </a:r>
            <a:endParaRPr sz="1200" b="0" i="0" u="none" strike="noStrike" cap="none">
              <a:solidFill>
                <a:schemeClr val="dk1"/>
              </a:solidFill>
              <a:latin typeface="Calibri"/>
              <a:ea typeface="Calibri"/>
              <a:cs typeface="Calibri"/>
              <a:sym typeface="Calibri"/>
            </a:endParaRPr>
          </a:p>
        </p:txBody>
      </p:sp>
      <p:pic>
        <p:nvPicPr>
          <p:cNvPr id="840" name="Google Shape;840;p54" descr="A picture containing text, indoor&#10;&#10;Description automatically generated"/>
          <p:cNvPicPr preferRelativeResize="0"/>
          <p:nvPr/>
        </p:nvPicPr>
        <p:blipFill rotWithShape="1">
          <a:blip r:embed="rId3">
            <a:alphaModFix/>
          </a:blip>
          <a:srcRect/>
          <a:stretch/>
        </p:blipFill>
        <p:spPr>
          <a:xfrm>
            <a:off x="10067365" y="1028700"/>
            <a:ext cx="2052918" cy="1498789"/>
          </a:xfrm>
          <a:prstGeom prst="rect">
            <a:avLst/>
          </a:prstGeom>
          <a:noFill/>
          <a:ln>
            <a:noFill/>
          </a:ln>
        </p:spPr>
      </p:pic>
      <p:pic>
        <p:nvPicPr>
          <p:cNvPr id="841" name="Google Shape;841;p54"/>
          <p:cNvPicPr preferRelativeResize="0"/>
          <p:nvPr/>
        </p:nvPicPr>
        <p:blipFill rotWithShape="1">
          <a:blip r:embed="rId4">
            <a:alphaModFix/>
          </a:blip>
          <a:srcRect/>
          <a:stretch/>
        </p:blipFill>
        <p:spPr>
          <a:xfrm>
            <a:off x="8097371" y="1028700"/>
            <a:ext cx="1969995" cy="1498789"/>
          </a:xfrm>
          <a:prstGeom prst="rect">
            <a:avLst/>
          </a:prstGeom>
          <a:noFill/>
          <a:ln>
            <a:noFill/>
          </a:ln>
        </p:spPr>
      </p:pic>
      <p:pic>
        <p:nvPicPr>
          <p:cNvPr id="842" name="Google Shape;842;p54" descr="A picture containing table&#10;&#10;Description automatically generated"/>
          <p:cNvPicPr preferRelativeResize="0"/>
          <p:nvPr/>
        </p:nvPicPr>
        <p:blipFill rotWithShape="1">
          <a:blip r:embed="rId5">
            <a:alphaModFix/>
          </a:blip>
          <a:srcRect/>
          <a:stretch/>
        </p:blipFill>
        <p:spPr>
          <a:xfrm>
            <a:off x="10076329" y="2851898"/>
            <a:ext cx="2052918" cy="1497107"/>
          </a:xfrm>
          <a:prstGeom prst="rect">
            <a:avLst/>
          </a:prstGeom>
          <a:noFill/>
          <a:ln>
            <a:noFill/>
          </a:ln>
        </p:spPr>
      </p:pic>
      <p:pic>
        <p:nvPicPr>
          <p:cNvPr id="843" name="Google Shape;843;p54" descr="A picture containing floor, case, accessory&#10;&#10;Description automatically generated"/>
          <p:cNvPicPr preferRelativeResize="0"/>
          <p:nvPr/>
        </p:nvPicPr>
        <p:blipFill rotWithShape="1">
          <a:blip r:embed="rId6">
            <a:alphaModFix/>
          </a:blip>
          <a:srcRect/>
          <a:stretch/>
        </p:blipFill>
        <p:spPr>
          <a:xfrm>
            <a:off x="8108016" y="2851898"/>
            <a:ext cx="1968312" cy="1497107"/>
          </a:xfrm>
          <a:prstGeom prst="rect">
            <a:avLst/>
          </a:prstGeom>
          <a:noFill/>
          <a:ln>
            <a:noFill/>
          </a:ln>
        </p:spPr>
      </p:pic>
      <p:pic>
        <p:nvPicPr>
          <p:cNvPr id="844" name="Google Shape;844;p54" descr="A picture containing kitchenware, strainer, close&#10;&#10;Description automatically generated"/>
          <p:cNvPicPr preferRelativeResize="0"/>
          <p:nvPr/>
        </p:nvPicPr>
        <p:blipFill rotWithShape="1">
          <a:blip r:embed="rId7">
            <a:alphaModFix/>
          </a:blip>
          <a:srcRect/>
          <a:stretch/>
        </p:blipFill>
        <p:spPr>
          <a:xfrm>
            <a:off x="10052238" y="4717116"/>
            <a:ext cx="2077009" cy="1558180"/>
          </a:xfrm>
          <a:prstGeom prst="rect">
            <a:avLst/>
          </a:prstGeom>
          <a:noFill/>
          <a:ln>
            <a:noFill/>
          </a:ln>
        </p:spPr>
      </p:pic>
      <p:pic>
        <p:nvPicPr>
          <p:cNvPr id="845" name="Google Shape;845;p54" descr="A picture containing indoor, wooden&#10;&#10;Description automatically generated"/>
          <p:cNvPicPr preferRelativeResize="0"/>
          <p:nvPr/>
        </p:nvPicPr>
        <p:blipFill rotWithShape="1">
          <a:blip r:embed="rId8">
            <a:alphaModFix/>
          </a:blip>
          <a:srcRect l="21502" t="714" r="18281"/>
          <a:stretch/>
        </p:blipFill>
        <p:spPr>
          <a:xfrm rot="5400000">
            <a:off x="8315887" y="4516532"/>
            <a:ext cx="1567148" cy="1968314"/>
          </a:xfrm>
          <a:prstGeom prst="rect">
            <a:avLst/>
          </a:prstGeom>
          <a:noFill/>
          <a:ln>
            <a:noFill/>
          </a:ln>
        </p:spPr>
      </p:pic>
      <p:sp>
        <p:nvSpPr>
          <p:cNvPr id="846" name="Google Shape;846;p54"/>
          <p:cNvSpPr/>
          <p:nvPr/>
        </p:nvSpPr>
        <p:spPr>
          <a:xfrm rot="5400000">
            <a:off x="9895903" y="2535010"/>
            <a:ext cx="324300" cy="3132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7" name="Google Shape;847;p54"/>
          <p:cNvSpPr/>
          <p:nvPr/>
        </p:nvSpPr>
        <p:spPr>
          <a:xfrm rot="5400000">
            <a:off x="9895342" y="4347561"/>
            <a:ext cx="324300" cy="3132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8" name="Google Shape;848;p54"/>
          <p:cNvSpPr txBox="1"/>
          <p:nvPr/>
        </p:nvSpPr>
        <p:spPr>
          <a:xfrm>
            <a:off x="110377" y="6186208"/>
            <a:ext cx="7881600" cy="6465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Clients' opinion</a:t>
            </a:r>
            <a:endParaRPr sz="1200" b="0" i="0" u="sng"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really like this, it's my favourite out of all the models that have been made, because it looks sleek, stylish and stands out. I think the contrast between the wood and plastic is better because it pops out more, rather that it all being plastic. </a:t>
            </a:r>
            <a:endParaRPr sz="1200" b="0" i="0" u="none" strike="noStrike" cap="none">
              <a:solidFill>
                <a:srgbClr val="17916F"/>
              </a:solidFill>
              <a:latin typeface="Calibri"/>
              <a:ea typeface="Calibri"/>
              <a:cs typeface="Calibri"/>
              <a:sym typeface="Calibri"/>
            </a:endParaRPr>
          </a:p>
        </p:txBody>
      </p:sp>
      <p:sp>
        <p:nvSpPr>
          <p:cNvPr id="849" name="Google Shape;849;p54"/>
          <p:cNvSpPr txBox="1"/>
          <p:nvPr/>
        </p:nvSpPr>
        <p:spPr>
          <a:xfrm>
            <a:off x="8108405" y="6324737"/>
            <a:ext cx="4024500" cy="4617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printed out my CAD work, and now I will create a model by hand to try and recreate 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53"/>
        <p:cNvGrpSpPr/>
        <p:nvPr/>
      </p:nvGrpSpPr>
      <p:grpSpPr>
        <a:xfrm>
          <a:off x="0" y="0"/>
          <a:ext cx="0" cy="0"/>
          <a:chOff x="0" y="0"/>
          <a:chExt cx="0" cy="0"/>
        </a:xfrm>
      </p:grpSpPr>
      <p:sp>
        <p:nvSpPr>
          <p:cNvPr id="854" name="Google Shape;854;p55"/>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Final design (model)</a:t>
            </a:r>
            <a:endParaRPr/>
          </a:p>
        </p:txBody>
      </p:sp>
      <p:sp>
        <p:nvSpPr>
          <p:cNvPr id="855" name="Google Shape;855;p55"/>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create a final model by hand</a:t>
            </a:r>
            <a:endParaRPr/>
          </a:p>
        </p:txBody>
      </p:sp>
      <p:graphicFrame>
        <p:nvGraphicFramePr>
          <p:cNvPr id="856" name="Google Shape;856;p55"/>
          <p:cNvGraphicFramePr/>
          <p:nvPr/>
        </p:nvGraphicFramePr>
        <p:xfrm>
          <a:off x="2771" y="722376"/>
          <a:ext cx="12193250" cy="613815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689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Making a model part 1</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857" name="Google Shape;857;p55"/>
          <p:cNvSpPr txBox="1"/>
          <p:nvPr/>
        </p:nvSpPr>
        <p:spPr>
          <a:xfrm>
            <a:off x="-46250" y="981175"/>
            <a:ext cx="6186600" cy="600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Now that I've done my CAD model, I thought it would be a good idea to try and bring that idea to life with a handmade model. So first I needed to decide on the materials I would use. To represent the hard maple, I chose MDF, mainly because it's quite easy to laser cut into shape, to represent the glass top</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I wanted to use clear acrylic, but unfortunately at the time there were none available, so I had to improvise and use mirrored acrylic again, which in some </a:t>
            </a:r>
            <a:r>
              <a:rPr lang="en-GB" sz="1200">
                <a:solidFill>
                  <a:schemeClr val="dk1"/>
                </a:solidFill>
                <a:latin typeface="Calibri"/>
                <a:ea typeface="Calibri"/>
                <a:cs typeface="Calibri"/>
                <a:sym typeface="Calibri"/>
              </a:rPr>
              <a:t>aspects </a:t>
            </a:r>
            <a:r>
              <a:rPr lang="en-GB" sz="1200" b="0" i="0" u="none" strike="noStrike" cap="none">
                <a:solidFill>
                  <a:schemeClr val="dk1"/>
                </a:solidFill>
                <a:latin typeface="Calibri"/>
                <a:ea typeface="Calibri"/>
                <a:cs typeface="Calibri"/>
                <a:sym typeface="Calibri"/>
              </a:rPr>
              <a:t>turned out to be better looking. To represent the backing of the table, I needed a flexible material, so it was </a:t>
            </a:r>
            <a:r>
              <a:rPr lang="en-GB" sz="1200">
                <a:solidFill>
                  <a:schemeClr val="dk1"/>
                </a:solidFill>
                <a:latin typeface="Calibri"/>
                <a:ea typeface="Calibri"/>
                <a:cs typeface="Calibri"/>
                <a:sym typeface="Calibri"/>
              </a:rPr>
              <a:t>either </a:t>
            </a:r>
            <a:r>
              <a:rPr lang="en-GB" sz="1200" b="0" i="0" u="none" strike="noStrike" cap="none">
                <a:solidFill>
                  <a:schemeClr val="dk1"/>
                </a:solidFill>
                <a:latin typeface="Calibri"/>
                <a:ea typeface="Calibri"/>
                <a:cs typeface="Calibri"/>
                <a:sym typeface="Calibri"/>
              </a:rPr>
              <a:t>cardboard and acrylic that I could heat into shape. The reason I chosen cardboard was because</a:t>
            </a:r>
            <a:r>
              <a:rPr lang="en-GB" sz="1200">
                <a:solidFill>
                  <a:schemeClr val="dk1"/>
                </a:solidFill>
                <a:latin typeface="Calibri"/>
                <a:ea typeface="Calibri"/>
                <a:cs typeface="Calibri"/>
                <a:sym typeface="Calibri"/>
              </a:rPr>
              <a:t> </a:t>
            </a:r>
            <a:r>
              <a:rPr lang="en-GB" sz="1200" b="0" i="0" u="none" strike="noStrike" cap="none">
                <a:solidFill>
                  <a:schemeClr val="dk1"/>
                </a:solidFill>
                <a:latin typeface="Calibri"/>
                <a:ea typeface="Calibri"/>
                <a:cs typeface="Calibri"/>
                <a:sym typeface="Calibri"/>
              </a:rPr>
              <a:t>the colour of cardboard went better with the rest of the design, in comparison to a bright colour or clear colour the acrylic offered. </a:t>
            </a:r>
            <a:r>
              <a:rPr lang="en-GB" sz="1200">
                <a:solidFill>
                  <a:schemeClr val="dk1"/>
                </a:solidFill>
                <a:latin typeface="Calibri"/>
                <a:ea typeface="Calibri"/>
                <a:cs typeface="Calibri"/>
                <a:sym typeface="Calibri"/>
              </a:rPr>
              <a:t>T</a:t>
            </a:r>
            <a:r>
              <a:rPr lang="en-GB" sz="1200" b="0" i="0" u="none" strike="noStrike" cap="none">
                <a:solidFill>
                  <a:schemeClr val="dk1"/>
                </a:solidFill>
                <a:latin typeface="Calibri"/>
                <a:ea typeface="Calibri"/>
                <a:cs typeface="Calibri"/>
                <a:sym typeface="Calibri"/>
              </a:rPr>
              <a:t>o represent the umbrella pole and structure I used wooden sticks, and some fabric to represent the nylon umbrella. Finally, to try and represent the umbrella tray I used card from old monster energy boxes because I found out </a:t>
            </a:r>
            <a:r>
              <a:rPr lang="en-GB" sz="1200">
                <a:solidFill>
                  <a:schemeClr val="dk1"/>
                </a:solidFill>
                <a:latin typeface="Calibri"/>
                <a:ea typeface="Calibri"/>
                <a:cs typeface="Calibri"/>
                <a:sym typeface="Calibri"/>
              </a:rPr>
              <a:t>in past DIY projects that </a:t>
            </a:r>
            <a:r>
              <a:rPr lang="en-GB" sz="1200" b="0" i="0" u="none" strike="noStrike" cap="none">
                <a:solidFill>
                  <a:schemeClr val="dk1"/>
                </a:solidFill>
                <a:latin typeface="Calibri"/>
                <a:ea typeface="Calibri"/>
                <a:cs typeface="Calibri"/>
                <a:sym typeface="Calibri"/>
              </a:rPr>
              <a:t>it</a:t>
            </a:r>
            <a:r>
              <a:rPr lang="en-GB" sz="1200">
                <a:solidFill>
                  <a:schemeClr val="dk1"/>
                </a:solidFill>
                <a:latin typeface="Calibri"/>
                <a:ea typeface="Calibri"/>
                <a:cs typeface="Calibri"/>
                <a:sym typeface="Calibri"/>
              </a:rPr>
              <a:t> was</a:t>
            </a:r>
            <a:r>
              <a:rPr lang="en-GB" sz="1200" b="0" i="0" u="none" strike="noStrike" cap="none">
                <a:solidFill>
                  <a:schemeClr val="dk1"/>
                </a:solidFill>
                <a:latin typeface="Calibri"/>
                <a:ea typeface="Calibri"/>
                <a:cs typeface="Calibri"/>
                <a:sym typeface="Calibri"/>
              </a:rPr>
              <a:t> quite easy to work with and can be very colourful.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First, I went onto a CAD software, 2D design and created the shape I wanted before laser cutting this shape into 2 pieces of MDF and 1 piece of mirrored acrylic</a:t>
            </a:r>
            <a:r>
              <a:rPr lang="en-GB" sz="1200">
                <a:solidFill>
                  <a:schemeClr val="dk1"/>
                </a:solidFill>
                <a:latin typeface="Calibri"/>
                <a:ea typeface="Calibri"/>
                <a:cs typeface="Calibri"/>
                <a:sym typeface="Calibri"/>
              </a:rPr>
              <a:t>. Then I</a:t>
            </a:r>
            <a:r>
              <a:rPr lang="en-GB" sz="1200" b="0" i="0" u="none" strike="noStrike" cap="none">
                <a:solidFill>
                  <a:schemeClr val="dk1"/>
                </a:solidFill>
                <a:latin typeface="Calibri"/>
                <a:ea typeface="Calibri"/>
                <a:cs typeface="Calibri"/>
                <a:sym typeface="Calibri"/>
              </a:rPr>
              <a:t> used paper as a template to find out how much cardboard I would need to wrap around the shelves. Once I had these measurements, I cut slightly extra on a piece of corrugated </a:t>
            </a:r>
            <a:r>
              <a:rPr lang="en-GB" sz="1200">
                <a:solidFill>
                  <a:schemeClr val="dk1"/>
                </a:solidFill>
                <a:latin typeface="Calibri"/>
                <a:ea typeface="Calibri"/>
                <a:cs typeface="Calibri"/>
                <a:sym typeface="Calibri"/>
              </a:rPr>
              <a:t>cardboard</a:t>
            </a:r>
            <a:r>
              <a:rPr lang="en-GB" sz="1200" b="0" i="0" u="none" strike="noStrike" cap="none">
                <a:solidFill>
                  <a:schemeClr val="dk1"/>
                </a:solidFill>
                <a:latin typeface="Calibri"/>
                <a:ea typeface="Calibri"/>
                <a:cs typeface="Calibri"/>
                <a:sym typeface="Calibri"/>
              </a:rPr>
              <a:t> so I could ensure I had cut enough, and using the glue gun carefully glued the edges of the shape to the </a:t>
            </a:r>
            <a:r>
              <a:rPr lang="en-GB" sz="1200">
                <a:solidFill>
                  <a:schemeClr val="dk1"/>
                </a:solidFill>
                <a:latin typeface="Calibri"/>
                <a:ea typeface="Calibri"/>
                <a:cs typeface="Calibri"/>
                <a:sym typeface="Calibri"/>
              </a:rPr>
              <a:t>cardboard</a:t>
            </a:r>
            <a:r>
              <a:rPr lang="en-GB" sz="1200" b="0" i="0" u="none" strike="noStrike" cap="none">
                <a:solidFill>
                  <a:schemeClr val="dk1"/>
                </a:solidFill>
                <a:latin typeface="Calibri"/>
                <a:ea typeface="Calibri"/>
                <a:cs typeface="Calibri"/>
                <a:sym typeface="Calibri"/>
              </a:rPr>
              <a:t> one by one, which was the main base, </a:t>
            </a:r>
            <a:r>
              <a:rPr lang="en-GB" sz="1200">
                <a:solidFill>
                  <a:schemeClr val="dk1"/>
                </a:solidFill>
                <a:latin typeface="Calibri"/>
                <a:ea typeface="Calibri"/>
                <a:cs typeface="Calibri"/>
                <a:sym typeface="Calibri"/>
              </a:rPr>
              <a:t>which was </a:t>
            </a:r>
            <a:r>
              <a:rPr lang="en-GB" sz="1200" b="0" i="0" u="none" strike="noStrike" cap="none">
                <a:solidFill>
                  <a:schemeClr val="dk1"/>
                </a:solidFill>
                <a:latin typeface="Calibri"/>
                <a:ea typeface="Calibri"/>
                <a:cs typeface="Calibri"/>
                <a:sym typeface="Calibri"/>
              </a:rPr>
              <a:t>finished once I trimmed the excess off with scissors. Using the wooden sticks, I cut 1 large pieces to act as the umbrella pole, and 4 identical 5cm long pieces to build by structure. </a:t>
            </a:r>
            <a:r>
              <a:rPr lang="en-GB" sz="1200">
                <a:solidFill>
                  <a:schemeClr val="dk1"/>
                </a:solidFill>
                <a:latin typeface="Calibri"/>
                <a:ea typeface="Calibri"/>
                <a:cs typeface="Calibri"/>
                <a:sym typeface="Calibri"/>
              </a:rPr>
              <a:t>At first</a:t>
            </a:r>
            <a:r>
              <a:rPr lang="en-GB" sz="1200" b="0" i="0" u="none" strike="noStrike" cap="none">
                <a:solidFill>
                  <a:schemeClr val="dk1"/>
                </a:solidFill>
                <a:latin typeface="Calibri"/>
                <a:ea typeface="Calibri"/>
                <a:cs typeface="Calibri"/>
                <a:sym typeface="Calibri"/>
              </a:rPr>
              <a:t>, I tried using a glue gun to stick them together but was unsuccessful many times because I couldn’t hold it still. To solve this, I used masking tape to hold the pieces together, before then applying the glue to make it stick. Once I stuck this down on the table with the glue gun, all that was left was the umbrella and the tray.</a:t>
            </a:r>
            <a:br>
              <a:rPr lang="en-GB"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For the umbrella tray, I reused some old monster boxes, because not only are they colourful, </a:t>
            </a:r>
            <a:r>
              <a:rPr lang="en-GB" sz="1200">
                <a:solidFill>
                  <a:schemeClr val="dk1"/>
                </a:solidFill>
                <a:latin typeface="Calibri"/>
                <a:ea typeface="Calibri"/>
                <a:cs typeface="Calibri"/>
                <a:sym typeface="Calibri"/>
              </a:rPr>
              <a:t>but </a:t>
            </a:r>
            <a:r>
              <a:rPr lang="en-GB" sz="1200" b="0" i="0" u="none" strike="noStrike" cap="none">
                <a:solidFill>
                  <a:schemeClr val="dk1"/>
                </a:solidFill>
                <a:latin typeface="Calibri"/>
                <a:ea typeface="Calibri"/>
                <a:cs typeface="Calibri"/>
                <a:sym typeface="Calibri"/>
              </a:rPr>
              <a:t>have their own intricate designs. So, I used a template to cut individual pieces of the tray, used Cellotape to tape them together in order to make the tray. Now to make a hole in it, I had to improvise and use a holepunch as I was at home. This worked very well, and I was surprised that I made a hole big enough to able to space the wooden stick through. So, when I got to school, I used hot glue in order to stick the tray in place on the umbrella pole and it looked great.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858" name="Google Shape;858;p55"/>
          <p:cNvPicPr preferRelativeResize="0"/>
          <p:nvPr/>
        </p:nvPicPr>
        <p:blipFill rotWithShape="1">
          <a:blip r:embed="rId3">
            <a:alphaModFix/>
          </a:blip>
          <a:srcRect/>
          <a:stretch/>
        </p:blipFill>
        <p:spPr>
          <a:xfrm>
            <a:off x="6140544" y="1025898"/>
            <a:ext cx="1291479" cy="1722345"/>
          </a:xfrm>
          <a:prstGeom prst="rect">
            <a:avLst/>
          </a:prstGeom>
          <a:noFill/>
          <a:ln>
            <a:noFill/>
          </a:ln>
        </p:spPr>
      </p:pic>
      <p:pic>
        <p:nvPicPr>
          <p:cNvPr id="859" name="Google Shape;859;p55" descr="A picture containing accessory, helmet&#10;&#10;Description automatically generated"/>
          <p:cNvPicPr preferRelativeResize="0"/>
          <p:nvPr/>
        </p:nvPicPr>
        <p:blipFill rotWithShape="1">
          <a:blip r:embed="rId4">
            <a:alphaModFix/>
          </a:blip>
          <a:srcRect/>
          <a:stretch/>
        </p:blipFill>
        <p:spPr>
          <a:xfrm>
            <a:off x="7690876" y="983317"/>
            <a:ext cx="2162175" cy="1825438"/>
          </a:xfrm>
          <a:prstGeom prst="rect">
            <a:avLst/>
          </a:prstGeom>
          <a:noFill/>
          <a:ln>
            <a:noFill/>
          </a:ln>
        </p:spPr>
      </p:pic>
      <p:pic>
        <p:nvPicPr>
          <p:cNvPr id="860" name="Google Shape;860;p55" descr="A picture containing text, table, indoor&#10;&#10;Description automatically generated"/>
          <p:cNvPicPr preferRelativeResize="0"/>
          <p:nvPr/>
        </p:nvPicPr>
        <p:blipFill rotWithShape="1">
          <a:blip r:embed="rId5">
            <a:alphaModFix/>
          </a:blip>
          <a:srcRect/>
          <a:stretch/>
        </p:blipFill>
        <p:spPr>
          <a:xfrm>
            <a:off x="6167157" y="5028639"/>
            <a:ext cx="2320738" cy="1733550"/>
          </a:xfrm>
          <a:prstGeom prst="rect">
            <a:avLst/>
          </a:prstGeom>
          <a:noFill/>
          <a:ln>
            <a:noFill/>
          </a:ln>
        </p:spPr>
      </p:pic>
      <p:pic>
        <p:nvPicPr>
          <p:cNvPr id="861" name="Google Shape;861;p55"/>
          <p:cNvPicPr preferRelativeResize="0"/>
          <p:nvPr/>
        </p:nvPicPr>
        <p:blipFill rotWithShape="1">
          <a:blip r:embed="rId6">
            <a:alphaModFix/>
          </a:blip>
          <a:srcRect/>
          <a:stretch/>
        </p:blipFill>
        <p:spPr>
          <a:xfrm rot="-5400000">
            <a:off x="9129433" y="4718797"/>
            <a:ext cx="1714499" cy="2317936"/>
          </a:xfrm>
          <a:prstGeom prst="rect">
            <a:avLst/>
          </a:prstGeom>
          <a:noFill/>
          <a:ln>
            <a:noFill/>
          </a:ln>
        </p:spPr>
      </p:pic>
      <p:pic>
        <p:nvPicPr>
          <p:cNvPr id="862" name="Google Shape;862;p55" descr="A picture containing text, indoor, table, worktable&#10;&#10;Description automatically generated"/>
          <p:cNvPicPr preferRelativeResize="0"/>
          <p:nvPr/>
        </p:nvPicPr>
        <p:blipFill rotWithShape="1">
          <a:blip r:embed="rId7">
            <a:alphaModFix/>
          </a:blip>
          <a:srcRect/>
          <a:stretch/>
        </p:blipFill>
        <p:spPr>
          <a:xfrm>
            <a:off x="6140264" y="2966757"/>
            <a:ext cx="2510117" cy="1887631"/>
          </a:xfrm>
          <a:prstGeom prst="rect">
            <a:avLst/>
          </a:prstGeom>
          <a:noFill/>
          <a:ln>
            <a:noFill/>
          </a:ln>
        </p:spPr>
      </p:pic>
      <p:pic>
        <p:nvPicPr>
          <p:cNvPr id="863" name="Google Shape;863;p55" descr="A picture containing floor&#10;&#10;Description automatically generated"/>
          <p:cNvPicPr preferRelativeResize="0"/>
          <p:nvPr/>
        </p:nvPicPr>
        <p:blipFill rotWithShape="1">
          <a:blip r:embed="rId8">
            <a:alphaModFix/>
          </a:blip>
          <a:srcRect/>
          <a:stretch/>
        </p:blipFill>
        <p:spPr>
          <a:xfrm>
            <a:off x="8981514" y="2957232"/>
            <a:ext cx="2510117" cy="1896035"/>
          </a:xfrm>
          <a:prstGeom prst="rect">
            <a:avLst/>
          </a:prstGeom>
          <a:noFill/>
          <a:ln>
            <a:noFill/>
          </a:ln>
        </p:spPr>
      </p:pic>
      <p:sp>
        <p:nvSpPr>
          <p:cNvPr id="864" name="Google Shape;864;p55"/>
          <p:cNvSpPr/>
          <p:nvPr/>
        </p:nvSpPr>
        <p:spPr>
          <a:xfrm>
            <a:off x="8672726" y="3796284"/>
            <a:ext cx="322800" cy="2778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5" name="Google Shape;865;p55"/>
          <p:cNvSpPr/>
          <p:nvPr/>
        </p:nvSpPr>
        <p:spPr>
          <a:xfrm>
            <a:off x="8511360" y="5750589"/>
            <a:ext cx="322800" cy="2778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6" name="Google Shape;866;p55"/>
          <p:cNvSpPr/>
          <p:nvPr/>
        </p:nvSpPr>
        <p:spPr>
          <a:xfrm>
            <a:off x="7435595" y="1779224"/>
            <a:ext cx="322800" cy="2778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67" name="Google Shape;867;p55" descr="A picture containing indoor&#10;&#10;Description automatically generated"/>
          <p:cNvPicPr preferRelativeResize="0"/>
          <p:nvPr/>
        </p:nvPicPr>
        <p:blipFill rotWithShape="1">
          <a:blip r:embed="rId9">
            <a:alphaModFix/>
          </a:blip>
          <a:srcRect/>
          <a:stretch/>
        </p:blipFill>
        <p:spPr>
          <a:xfrm>
            <a:off x="10201835" y="1127311"/>
            <a:ext cx="1882589" cy="141194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71"/>
        <p:cNvGrpSpPr/>
        <p:nvPr/>
      </p:nvGrpSpPr>
      <p:grpSpPr>
        <a:xfrm>
          <a:off x="0" y="0"/>
          <a:ext cx="0" cy="0"/>
          <a:chOff x="0" y="0"/>
          <a:chExt cx="0" cy="0"/>
        </a:xfrm>
      </p:grpSpPr>
      <p:sp>
        <p:nvSpPr>
          <p:cNvPr id="872" name="Google Shape;872;p56"/>
          <p:cNvSpPr txBox="1">
            <a:spLocks noGrp="1"/>
          </p:cNvSpPr>
          <p:nvPr>
            <p:ph type="title"/>
          </p:nvPr>
        </p:nvSpPr>
        <p:spPr>
          <a:xfrm>
            <a:off x="-16109" y="-70275"/>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Final design (model)</a:t>
            </a:r>
            <a:endParaRPr/>
          </a:p>
        </p:txBody>
      </p:sp>
      <p:sp>
        <p:nvSpPr>
          <p:cNvPr id="873" name="Google Shape;873;p56"/>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create a final model by hand</a:t>
            </a:r>
            <a:endParaRPr/>
          </a:p>
        </p:txBody>
      </p:sp>
      <p:graphicFrame>
        <p:nvGraphicFramePr>
          <p:cNvPr id="874" name="Google Shape;874;p56"/>
          <p:cNvGraphicFramePr/>
          <p:nvPr/>
        </p:nvGraphicFramePr>
        <p:xfrm>
          <a:off x="2771" y="722376"/>
          <a:ext cx="12193250" cy="6138155"/>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689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Make a model part 2 and development</a:t>
                      </a:r>
                      <a:endParaRPr sz="14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875" name="Google Shape;875;p56"/>
          <p:cNvSpPr txBox="1"/>
          <p:nvPr/>
        </p:nvSpPr>
        <p:spPr>
          <a:xfrm>
            <a:off x="-19363" y="972221"/>
            <a:ext cx="53871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Because this model is quite small, I decided against making a multi-coloured umbrella, like I said </a:t>
            </a:r>
            <a:r>
              <a:rPr lang="en-GB" sz="1200">
                <a:solidFill>
                  <a:schemeClr val="dk1"/>
                </a:solidFill>
                <a:latin typeface="Calibri"/>
                <a:ea typeface="Calibri"/>
                <a:cs typeface="Calibri"/>
                <a:sym typeface="Calibri"/>
              </a:rPr>
              <a:t>originally </a:t>
            </a:r>
            <a:r>
              <a:rPr lang="en-GB" sz="1200" b="0" i="0" u="none" strike="noStrike" cap="none">
                <a:solidFill>
                  <a:schemeClr val="dk1"/>
                </a:solidFill>
                <a:latin typeface="Calibri"/>
                <a:ea typeface="Calibri"/>
                <a:cs typeface="Calibri"/>
                <a:sym typeface="Calibri"/>
              </a:rPr>
              <a:t>on slide 40 and 41 and instead used 1 piece to fold into a cone and hand stitch into place. Initially I made one that was too small. So, I decide</a:t>
            </a:r>
            <a:r>
              <a:rPr lang="en-GB" sz="1200">
                <a:solidFill>
                  <a:schemeClr val="dk1"/>
                </a:solidFill>
                <a:latin typeface="Calibri"/>
                <a:ea typeface="Calibri"/>
                <a:cs typeface="Calibri"/>
                <a:sym typeface="Calibri"/>
              </a:rPr>
              <a:t>d</a:t>
            </a:r>
            <a:r>
              <a:rPr lang="en-GB" sz="1200" b="0" i="0" u="none" strike="noStrike" cap="none">
                <a:solidFill>
                  <a:schemeClr val="dk1"/>
                </a:solidFill>
                <a:latin typeface="Calibri"/>
                <a:ea typeface="Calibri"/>
                <a:cs typeface="Calibri"/>
                <a:sym typeface="Calibri"/>
              </a:rPr>
              <a:t> to make a paper template before cutting the next one, which ended up fitting perfectly.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Overall, I was very happy with how this went, but </a:t>
            </a:r>
            <a:r>
              <a:rPr lang="en-GB" sz="1200">
                <a:solidFill>
                  <a:schemeClr val="dk1"/>
                </a:solidFill>
                <a:latin typeface="Calibri"/>
                <a:ea typeface="Calibri"/>
                <a:cs typeface="Calibri"/>
                <a:sym typeface="Calibri"/>
              </a:rPr>
              <a:t>one</a:t>
            </a:r>
            <a:r>
              <a:rPr lang="en-GB" sz="1200" b="0" i="0" u="none" strike="noStrike" cap="none">
                <a:solidFill>
                  <a:schemeClr val="dk1"/>
                </a:solidFill>
                <a:latin typeface="Calibri"/>
                <a:ea typeface="Calibri"/>
                <a:cs typeface="Calibri"/>
                <a:sym typeface="Calibri"/>
              </a:rPr>
              <a:t> thing I dislike is the lack of colour on the corrugated cardboard, so I may try to colour it with paint or crayons. But what does my client think of this?</a:t>
            </a:r>
            <a:endParaRPr sz="1400" b="0" i="0" u="none" strike="noStrike" cap="none">
              <a:solidFill>
                <a:srgbClr val="000000"/>
              </a:solidFill>
              <a:latin typeface="Arial"/>
              <a:ea typeface="Arial"/>
              <a:cs typeface="Arial"/>
              <a:sym typeface="Arial"/>
            </a:endParaRPr>
          </a:p>
        </p:txBody>
      </p:sp>
      <p:sp>
        <p:nvSpPr>
          <p:cNvPr id="876" name="Google Shape;876;p56"/>
          <p:cNvSpPr txBox="1"/>
          <p:nvPr/>
        </p:nvSpPr>
        <p:spPr>
          <a:xfrm>
            <a:off x="2937" y="2608169"/>
            <a:ext cx="5416500" cy="341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Clients thoughts</a:t>
            </a:r>
            <a:r>
              <a:rPr lang="en-GB" sz="1200" b="0" i="0" u="none" strike="noStrike" cap="none">
                <a:solidFill>
                  <a:srgbClr val="17916F"/>
                </a:solidFill>
                <a:latin typeface="Calibri"/>
                <a:ea typeface="Calibri"/>
                <a:cs typeface="Calibri"/>
                <a:sym typeface="Calibri"/>
              </a:rPr>
              <a:t>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like this product as it is a nice size, uses a range of materials and the red cover used makes it stand out.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The tray is a nice addition to the product</a:t>
            </a:r>
            <a:r>
              <a:rPr lang="en-GB" sz="1200">
                <a:solidFill>
                  <a:srgbClr val="17916F"/>
                </a:solidFill>
                <a:latin typeface="Calibri"/>
                <a:ea typeface="Calibri"/>
                <a:cs typeface="Calibri"/>
                <a:sym typeface="Calibri"/>
              </a:rPr>
              <a:t>- </a:t>
            </a:r>
            <a:r>
              <a:rPr lang="en-GB" sz="1200" b="0" i="0" u="none" strike="noStrike" cap="none">
                <a:solidFill>
                  <a:srgbClr val="17916F"/>
                </a:solidFill>
                <a:latin typeface="Calibri"/>
                <a:ea typeface="Calibri"/>
                <a:cs typeface="Calibri"/>
                <a:sym typeface="Calibri"/>
              </a:rPr>
              <a:t>it</a:t>
            </a:r>
            <a:r>
              <a:rPr lang="en-GB" sz="1200">
                <a:solidFill>
                  <a:srgbClr val="17916F"/>
                </a:solidFill>
                <a:latin typeface="Calibri"/>
                <a:ea typeface="Calibri"/>
                <a:cs typeface="Calibri"/>
                <a:sym typeface="Calibri"/>
              </a:rPr>
              <a:t>’</a:t>
            </a:r>
            <a:r>
              <a:rPr lang="en-GB" sz="1200" b="0" i="0" u="none" strike="noStrike" cap="none">
                <a:solidFill>
                  <a:srgbClr val="17916F"/>
                </a:solidFill>
                <a:latin typeface="Calibri"/>
                <a:ea typeface="Calibri"/>
                <a:cs typeface="Calibri"/>
                <a:sym typeface="Calibri"/>
              </a:rPr>
              <a:t>s colourful and quite useful.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The mirror thing is a nice aspect of the product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The wooden shelves are sturdy and strong because of the glue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The only thing I dislike is the cardboard used as the backing looks boring and dull and ruins the whole design. A way to solve this could be to paint it, maybe in red so it matches with the umbrella to help it stand out more or maybe add some design to it.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Development</a:t>
            </a:r>
            <a:r>
              <a:rPr lang="en-GB"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I used some left-over wallpaper that </a:t>
            </a:r>
            <a:r>
              <a:rPr lang="en-GB" sz="1200">
                <a:latin typeface="Calibri"/>
                <a:ea typeface="Calibri"/>
                <a:cs typeface="Calibri"/>
                <a:sym typeface="Calibri"/>
              </a:rPr>
              <a:t>I</a:t>
            </a:r>
            <a:r>
              <a:rPr lang="en-GB" sz="1200" b="0" i="0" u="none" strike="noStrike" cap="none">
                <a:solidFill>
                  <a:srgbClr val="000000"/>
                </a:solidFill>
                <a:latin typeface="Calibri"/>
                <a:ea typeface="Calibri"/>
                <a:cs typeface="Calibri"/>
                <a:sym typeface="Calibri"/>
              </a:rPr>
              <a:t> had spare and cut it to size and wrapped it around the table. Then using some tape i taped the wallpaper to the </a:t>
            </a:r>
            <a:r>
              <a:rPr lang="en-GB" sz="1200">
                <a:latin typeface="Calibri"/>
                <a:ea typeface="Calibri"/>
                <a:cs typeface="Calibri"/>
                <a:sym typeface="Calibri"/>
              </a:rPr>
              <a:t>cardboard</a:t>
            </a:r>
            <a:r>
              <a:rPr lang="en-GB" sz="1200" b="0" i="0" u="none" strike="noStrike" cap="none">
                <a:solidFill>
                  <a:srgbClr val="000000"/>
                </a:solidFill>
                <a:latin typeface="Calibri"/>
                <a:ea typeface="Calibri"/>
                <a:cs typeface="Calibri"/>
                <a:sym typeface="Calibri"/>
              </a:rPr>
              <a:t>. I think it looks quite great, but what does my client think of it</a:t>
            </a:r>
            <a:r>
              <a:rPr lang="en-GB" sz="1200">
                <a:latin typeface="Calibri"/>
                <a:ea typeface="Calibri"/>
                <a:cs typeface="Calibri"/>
                <a:sym typeface="Calibri"/>
              </a:rPr>
              <a:t>?</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17916F"/>
                </a:solidFill>
                <a:latin typeface="Calibri"/>
                <a:ea typeface="Calibri"/>
                <a:cs typeface="Calibri"/>
                <a:sym typeface="Calibri"/>
              </a:rPr>
              <a:t>Clients' opinion after development</a:t>
            </a:r>
            <a:r>
              <a:rPr lang="en-GB" sz="1200" b="0" i="0" u="none" strike="noStrike" cap="none">
                <a:solidFill>
                  <a:srgbClr val="17916F"/>
                </a:solidFill>
                <a:latin typeface="Calibri"/>
                <a:ea typeface="Calibri"/>
                <a:cs typeface="Calibri"/>
                <a:sym typeface="Calibri"/>
              </a:rPr>
              <a:t> </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I think the wallpaper makes this look quite luxurious and effective as the wallpaper has a gold textured print which makes the product stand out a bit more </a:t>
            </a:r>
            <a:endParaRPr sz="1200" b="0" i="0" u="none" strike="noStrike" cap="none">
              <a:solidFill>
                <a:srgbClr val="17916F"/>
              </a:solidFill>
              <a:latin typeface="Calibri"/>
              <a:ea typeface="Calibri"/>
              <a:cs typeface="Calibri"/>
              <a:sym typeface="Calibri"/>
            </a:endParaRPr>
          </a:p>
        </p:txBody>
      </p:sp>
      <p:pic>
        <p:nvPicPr>
          <p:cNvPr id="877" name="Google Shape;877;p56" descr="A picture containing indoor, wall, room, cluttered&#10;&#10;Description automatically generated"/>
          <p:cNvPicPr preferRelativeResize="0"/>
          <p:nvPr/>
        </p:nvPicPr>
        <p:blipFill rotWithShape="1">
          <a:blip r:embed="rId3">
            <a:alphaModFix/>
          </a:blip>
          <a:srcRect/>
          <a:stretch/>
        </p:blipFill>
        <p:spPr>
          <a:xfrm>
            <a:off x="7897345" y="4087347"/>
            <a:ext cx="1926851" cy="2587438"/>
          </a:xfrm>
          <a:prstGeom prst="rect">
            <a:avLst/>
          </a:prstGeom>
          <a:noFill/>
          <a:ln>
            <a:noFill/>
          </a:ln>
        </p:spPr>
      </p:pic>
      <p:pic>
        <p:nvPicPr>
          <p:cNvPr id="878" name="Google Shape;878;p56" descr="A picture containing text, indoor, cluttered&#10;&#10;Description automatically generated"/>
          <p:cNvPicPr preferRelativeResize="0"/>
          <p:nvPr/>
        </p:nvPicPr>
        <p:blipFill rotWithShape="1">
          <a:blip r:embed="rId4">
            <a:alphaModFix/>
          </a:blip>
          <a:srcRect l="15359" r="16011" b="427"/>
          <a:stretch/>
        </p:blipFill>
        <p:spPr>
          <a:xfrm>
            <a:off x="9743516" y="4086784"/>
            <a:ext cx="2366687" cy="2595860"/>
          </a:xfrm>
          <a:prstGeom prst="rect">
            <a:avLst/>
          </a:prstGeom>
          <a:noFill/>
          <a:ln>
            <a:noFill/>
          </a:ln>
        </p:spPr>
      </p:pic>
      <p:pic>
        <p:nvPicPr>
          <p:cNvPr id="879" name="Google Shape;879;p56"/>
          <p:cNvPicPr preferRelativeResize="0"/>
          <p:nvPr/>
        </p:nvPicPr>
        <p:blipFill rotWithShape="1">
          <a:blip r:embed="rId5">
            <a:alphaModFix/>
          </a:blip>
          <a:srcRect/>
          <a:stretch/>
        </p:blipFill>
        <p:spPr>
          <a:xfrm>
            <a:off x="5366498" y="1171573"/>
            <a:ext cx="1880348" cy="2524685"/>
          </a:xfrm>
          <a:prstGeom prst="rect">
            <a:avLst/>
          </a:prstGeom>
          <a:noFill/>
          <a:ln>
            <a:noFill/>
          </a:ln>
        </p:spPr>
      </p:pic>
      <p:pic>
        <p:nvPicPr>
          <p:cNvPr id="880" name="Google Shape;880;p56" descr="A picture containing text, desk&#10;&#10;Description automatically generated"/>
          <p:cNvPicPr preferRelativeResize="0"/>
          <p:nvPr/>
        </p:nvPicPr>
        <p:blipFill rotWithShape="1">
          <a:blip r:embed="rId6">
            <a:alphaModFix/>
          </a:blip>
          <a:srcRect/>
          <a:stretch/>
        </p:blipFill>
        <p:spPr>
          <a:xfrm>
            <a:off x="7834874" y="1169893"/>
            <a:ext cx="1874186" cy="2510119"/>
          </a:xfrm>
          <a:prstGeom prst="rect">
            <a:avLst/>
          </a:prstGeom>
          <a:noFill/>
          <a:ln>
            <a:noFill/>
          </a:ln>
        </p:spPr>
      </p:pic>
      <p:pic>
        <p:nvPicPr>
          <p:cNvPr id="881" name="Google Shape;881;p56" descr="A picture containing indoor, floor&#10;&#10;Description automatically generated"/>
          <p:cNvPicPr preferRelativeResize="0"/>
          <p:nvPr/>
        </p:nvPicPr>
        <p:blipFill rotWithShape="1">
          <a:blip r:embed="rId7">
            <a:alphaModFix/>
          </a:blip>
          <a:srcRect/>
          <a:stretch/>
        </p:blipFill>
        <p:spPr>
          <a:xfrm>
            <a:off x="10228728" y="1169893"/>
            <a:ext cx="1873626" cy="2510119"/>
          </a:xfrm>
          <a:prstGeom prst="rect">
            <a:avLst/>
          </a:prstGeom>
          <a:noFill/>
          <a:ln>
            <a:noFill/>
          </a:ln>
        </p:spPr>
      </p:pic>
      <p:pic>
        <p:nvPicPr>
          <p:cNvPr id="882" name="Google Shape;882;p56" descr="A picture containing text, indoor&#10;&#10;Description automatically generated"/>
          <p:cNvPicPr preferRelativeResize="0"/>
          <p:nvPr/>
        </p:nvPicPr>
        <p:blipFill rotWithShape="1">
          <a:blip r:embed="rId8">
            <a:alphaModFix/>
          </a:blip>
          <a:srcRect/>
          <a:stretch/>
        </p:blipFill>
        <p:spPr>
          <a:xfrm rot="5400000">
            <a:off x="5073538" y="4434288"/>
            <a:ext cx="2567472" cy="1905918"/>
          </a:xfrm>
          <a:prstGeom prst="rect">
            <a:avLst/>
          </a:prstGeom>
          <a:noFill/>
          <a:ln>
            <a:noFill/>
          </a:ln>
        </p:spPr>
      </p:pic>
      <p:sp>
        <p:nvSpPr>
          <p:cNvPr id="883" name="Google Shape;883;p56"/>
          <p:cNvSpPr/>
          <p:nvPr/>
        </p:nvSpPr>
        <p:spPr>
          <a:xfrm>
            <a:off x="7310091" y="5123059"/>
            <a:ext cx="600600" cy="3228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4" name="Google Shape;884;p56"/>
          <p:cNvSpPr/>
          <p:nvPr/>
        </p:nvSpPr>
        <p:spPr>
          <a:xfrm>
            <a:off x="9712632" y="2146777"/>
            <a:ext cx="519900" cy="3228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5" name="Google Shape;885;p56"/>
          <p:cNvSpPr/>
          <p:nvPr/>
        </p:nvSpPr>
        <p:spPr>
          <a:xfrm>
            <a:off x="7238373" y="2146777"/>
            <a:ext cx="600600" cy="3228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86" name="Google Shape;886;p56"/>
          <p:cNvSpPr txBox="1"/>
          <p:nvPr/>
        </p:nvSpPr>
        <p:spPr>
          <a:xfrm>
            <a:off x="40171" y="6145443"/>
            <a:ext cx="5243700" cy="6462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17916F"/>
                </a:solidFill>
                <a:latin typeface="Calibri"/>
                <a:ea typeface="Calibri"/>
                <a:cs typeface="Calibri"/>
                <a:sym typeface="Calibri"/>
              </a:rPr>
              <a:t>To conclude I've now done all my final designs, final models and all the manufacturing process, which now means it's time to think about how it can be packaged and stored.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90"/>
        <p:cNvGrpSpPr/>
        <p:nvPr/>
      </p:nvGrpSpPr>
      <p:grpSpPr>
        <a:xfrm>
          <a:off x="0" y="0"/>
          <a:ext cx="0" cy="0"/>
          <a:chOff x="0" y="0"/>
          <a:chExt cx="0" cy="0"/>
        </a:xfrm>
      </p:grpSpPr>
      <p:sp>
        <p:nvSpPr>
          <p:cNvPr id="891" name="Google Shape;891;p57"/>
          <p:cNvSpPr txBox="1">
            <a:spLocks noGrp="1"/>
          </p:cNvSpPr>
          <p:nvPr>
            <p:ph type="title"/>
          </p:nvPr>
        </p:nvSpPr>
        <p:spPr>
          <a:xfrm>
            <a:off x="-16109" y="-52345"/>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Packaging</a:t>
            </a:r>
            <a:endParaRPr/>
          </a:p>
        </p:txBody>
      </p:sp>
      <p:sp>
        <p:nvSpPr>
          <p:cNvPr id="892" name="Google Shape;892;p57"/>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create packaging for my product</a:t>
            </a:r>
            <a:endParaRPr/>
          </a:p>
        </p:txBody>
      </p:sp>
      <p:graphicFrame>
        <p:nvGraphicFramePr>
          <p:cNvPr id="893" name="Google Shape;893;p57"/>
          <p:cNvGraphicFramePr/>
          <p:nvPr/>
        </p:nvGraphicFramePr>
        <p:xfrm>
          <a:off x="0" y="685800"/>
          <a:ext cx="12238650" cy="5898775"/>
        </p:xfrm>
        <a:graphic>
          <a:graphicData uri="http://schemas.openxmlformats.org/drawingml/2006/table">
            <a:tbl>
              <a:tblPr firstRow="1" bandRow="1">
                <a:noFill/>
                <a:tableStyleId>{B2B569FB-23B4-48B0-86E9-3169813D488A}</a:tableStyleId>
              </a:tblPr>
              <a:tblGrid>
                <a:gridCol w="12238650">
                  <a:extLst>
                    <a:ext uri="{9D8B030D-6E8A-4147-A177-3AD203B41FA5}">
                      <a16:colId xmlns:a16="http://schemas.microsoft.com/office/drawing/2014/main" val="20000"/>
                    </a:ext>
                  </a:extLst>
                </a:gridCol>
              </a:tblGrid>
              <a:tr h="2758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Packaging</a:t>
                      </a:r>
                      <a:endParaRPr sz="1400" u="none" strike="noStrike" cap="none"/>
                    </a:p>
                  </a:txBody>
                  <a:tcPr marL="91450" marR="91450" marT="45725" marB="45725"/>
                </a:tc>
                <a:extLst>
                  <a:ext uri="{0D108BD9-81ED-4DB2-BD59-A6C34878D82A}">
                    <a16:rowId xmlns:a16="http://schemas.microsoft.com/office/drawing/2014/main" val="10000"/>
                  </a:ext>
                </a:extLst>
              </a:tr>
              <a:tr h="56229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894" name="Google Shape;894;p57"/>
          <p:cNvSpPr txBox="1"/>
          <p:nvPr/>
        </p:nvSpPr>
        <p:spPr>
          <a:xfrm>
            <a:off x="-47804" y="965440"/>
            <a:ext cx="7123200" cy="588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Now that I've done all my final designs and models i thought it would be a good idea to think about packaging</a:t>
            </a:r>
            <a:r>
              <a:rPr lang="en-GB" sz="1100">
                <a:latin typeface="Calibri"/>
                <a:ea typeface="Calibri"/>
                <a:cs typeface="Calibri"/>
                <a:sym typeface="Calibri"/>
              </a:rPr>
              <a:t>. Pa</a:t>
            </a:r>
            <a:r>
              <a:rPr lang="en-GB" sz="1100" b="0" i="0" u="none" strike="noStrike" cap="none">
                <a:solidFill>
                  <a:srgbClr val="000000"/>
                </a:solidFill>
                <a:latin typeface="Calibri"/>
                <a:ea typeface="Calibri"/>
                <a:cs typeface="Calibri"/>
                <a:sym typeface="Calibri"/>
              </a:rPr>
              <a:t>ckaging has to be 3 things</a:t>
            </a:r>
            <a:r>
              <a:rPr lang="en-GB" sz="1100">
                <a:latin typeface="Calibri"/>
                <a:ea typeface="Calibri"/>
                <a:cs typeface="Calibri"/>
                <a:sym typeface="Calibri"/>
              </a:rPr>
              <a:t>:</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1. Recyclable or Reusable </a:t>
            </a:r>
            <a:endParaRPr sz="1100" b="0" i="0" u="none" strike="noStrike" cap="none">
              <a:solidFill>
                <a:srgbClr val="000000"/>
              </a:solidFill>
              <a:latin typeface="Calibri"/>
              <a:ea typeface="Calibri"/>
              <a:cs typeface="Calibri"/>
              <a:sym typeface="Calibri"/>
            </a:endParaRPr>
          </a:p>
          <a:p>
            <a:pPr marL="628650" marR="0" lvl="1" indent="-171450" algn="l" rtl="0">
              <a:lnSpc>
                <a:spcPct val="100000"/>
              </a:lnSpc>
              <a:spcBef>
                <a:spcPts val="0"/>
              </a:spcBef>
              <a:spcAft>
                <a:spcPts val="0"/>
              </a:spcAft>
              <a:buClr>
                <a:srgbClr val="000000"/>
              </a:buClr>
              <a:buSzPts val="1100"/>
              <a:buFont typeface="Noto Sans Symbols"/>
              <a:buChar char="⮚"/>
            </a:pPr>
            <a:r>
              <a:rPr lang="en-GB" sz="1100" b="0" i="0" u="none" strike="noStrike" cap="none">
                <a:solidFill>
                  <a:srgbClr val="000000"/>
                </a:solidFill>
                <a:latin typeface="Calibri"/>
                <a:ea typeface="Calibri"/>
                <a:cs typeface="Calibri"/>
                <a:sym typeface="Calibri"/>
              </a:rPr>
              <a:t>Recycling is all about separating waste y</a:t>
            </a:r>
            <a:r>
              <a:rPr lang="en-GB" sz="1100">
                <a:latin typeface="Calibri"/>
                <a:ea typeface="Calibri"/>
                <a:cs typeface="Calibri"/>
                <a:sym typeface="Calibri"/>
              </a:rPr>
              <a:t>ou cannot personally reuse in order to</a:t>
            </a:r>
            <a:r>
              <a:rPr lang="en-GB" sz="1100" b="0" i="0" u="none" strike="noStrike" cap="none">
                <a:solidFill>
                  <a:srgbClr val="000000"/>
                </a:solidFill>
                <a:latin typeface="Calibri"/>
                <a:ea typeface="Calibri"/>
                <a:cs typeface="Calibri"/>
                <a:sym typeface="Calibri"/>
              </a:rPr>
              <a:t> help it reach the right centres that can reuse it </a:t>
            </a:r>
            <a:endParaRPr sz="1400" b="0" i="0" u="none" strike="noStrike" cap="none">
              <a:solidFill>
                <a:srgbClr val="000000"/>
              </a:solidFill>
              <a:latin typeface="Arial"/>
              <a:ea typeface="Arial"/>
              <a:cs typeface="Arial"/>
              <a:sym typeface="Arial"/>
            </a:endParaRPr>
          </a:p>
          <a:p>
            <a:pPr marL="628650" marR="0" lvl="1" indent="-171450" algn="l" rtl="0">
              <a:lnSpc>
                <a:spcPct val="100000"/>
              </a:lnSpc>
              <a:spcBef>
                <a:spcPts val="0"/>
              </a:spcBef>
              <a:spcAft>
                <a:spcPts val="0"/>
              </a:spcAft>
              <a:buClr>
                <a:srgbClr val="000000"/>
              </a:buClr>
              <a:buSzPts val="1100"/>
              <a:buFont typeface="Noto Sans Symbols"/>
              <a:buChar char="⮚"/>
            </a:pPr>
            <a:r>
              <a:rPr lang="en-GB" sz="1100" b="0" i="0" u="none" strike="noStrike" cap="none">
                <a:solidFill>
                  <a:srgbClr val="000000"/>
                </a:solidFill>
                <a:latin typeface="Calibri"/>
                <a:ea typeface="Calibri"/>
                <a:cs typeface="Calibri"/>
                <a:sym typeface="Calibri"/>
              </a:rPr>
              <a:t>Reusability </a:t>
            </a:r>
            <a:r>
              <a:rPr lang="en-GB" sz="1100">
                <a:latin typeface="Calibri"/>
                <a:ea typeface="Calibri"/>
                <a:cs typeface="Calibri"/>
                <a:sym typeface="Calibri"/>
              </a:rPr>
              <a:t>involves </a:t>
            </a:r>
            <a:r>
              <a:rPr lang="en-GB" sz="1100" b="0" i="0" u="none" strike="noStrike" cap="none">
                <a:solidFill>
                  <a:srgbClr val="000000"/>
                </a:solidFill>
                <a:latin typeface="Calibri"/>
                <a:ea typeface="Calibri"/>
                <a:cs typeface="Calibri"/>
                <a:sym typeface="Calibri"/>
              </a:rPr>
              <a:t>trying to see if you can reuse or repurpose things yo</a:t>
            </a:r>
            <a:r>
              <a:rPr lang="en-GB" sz="1100">
                <a:latin typeface="Calibri"/>
                <a:ea typeface="Calibri"/>
                <a:cs typeface="Calibri"/>
                <a:sym typeface="Calibri"/>
              </a:rPr>
              <a:t>u are about to throw away</a:t>
            </a:r>
            <a:r>
              <a:rPr lang="en-GB" sz="1100" b="0" i="0" u="none" strike="noStrike" cap="none">
                <a:solidFill>
                  <a:srgbClr val="000000"/>
                </a:solidFill>
                <a:latin typeface="Calibri"/>
                <a:ea typeface="Calibri"/>
                <a:cs typeface="Calibri"/>
                <a:sym typeface="Calibri"/>
              </a:rPr>
              <a:t> in another way. </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2. Attractive </a:t>
            </a:r>
            <a:endParaRPr sz="1100" b="0" i="0" u="none" strike="noStrike" cap="none">
              <a:solidFill>
                <a:srgbClr val="000000"/>
              </a:solidFill>
              <a:latin typeface="Calibri"/>
              <a:ea typeface="Calibri"/>
              <a:cs typeface="Calibri"/>
              <a:sym typeface="Calibri"/>
            </a:endParaRPr>
          </a:p>
          <a:p>
            <a:pPr marL="628650" marR="0" lvl="1" indent="-171450" algn="l" rtl="0">
              <a:lnSpc>
                <a:spcPct val="100000"/>
              </a:lnSpc>
              <a:spcBef>
                <a:spcPts val="0"/>
              </a:spcBef>
              <a:spcAft>
                <a:spcPts val="0"/>
              </a:spcAft>
              <a:buClr>
                <a:srgbClr val="000000"/>
              </a:buClr>
              <a:buSzPts val="1100"/>
              <a:buFont typeface="Noto Sans Symbols"/>
              <a:buChar char="⮚"/>
            </a:pPr>
            <a:r>
              <a:rPr lang="en-GB" sz="1100" b="0" i="0" u="none" strike="noStrike" cap="none">
                <a:solidFill>
                  <a:srgbClr val="000000"/>
                </a:solidFill>
                <a:latin typeface="Calibri"/>
                <a:ea typeface="Calibri"/>
                <a:cs typeface="Calibri"/>
                <a:sym typeface="Calibri"/>
              </a:rPr>
              <a:t>At the end of the day the first thing the customer sees is the packaging and first impressions here are important and customers can quite easily judge a book by its cover, even if the contents are amazing </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3. Minimal waste </a:t>
            </a:r>
            <a:endParaRPr sz="1100" b="0" i="0" u="none" strike="noStrike" cap="none">
              <a:solidFill>
                <a:srgbClr val="000000"/>
              </a:solidFill>
              <a:latin typeface="Calibri"/>
              <a:ea typeface="Calibri"/>
              <a:cs typeface="Calibri"/>
              <a:sym typeface="Calibri"/>
            </a:endParaRPr>
          </a:p>
          <a:p>
            <a:pPr marL="628650" marR="0" lvl="1" indent="-171450" algn="l" rtl="0">
              <a:lnSpc>
                <a:spcPct val="100000"/>
              </a:lnSpc>
              <a:spcBef>
                <a:spcPts val="0"/>
              </a:spcBef>
              <a:spcAft>
                <a:spcPts val="0"/>
              </a:spcAft>
              <a:buClr>
                <a:srgbClr val="000000"/>
              </a:buClr>
              <a:buSzPts val="1100"/>
              <a:buFont typeface="Noto Sans Symbols"/>
              <a:buChar char="⮚"/>
            </a:pPr>
            <a:r>
              <a:rPr lang="en-GB" sz="1100" b="0" i="0" u="none" strike="noStrike" cap="none">
                <a:solidFill>
                  <a:srgbClr val="000000"/>
                </a:solidFill>
                <a:latin typeface="Calibri"/>
                <a:ea typeface="Calibri"/>
                <a:cs typeface="Calibri"/>
                <a:sym typeface="Calibri"/>
              </a:rPr>
              <a:t>Single use plastic and excess plastic are probably </a:t>
            </a:r>
            <a:r>
              <a:rPr lang="en-GB" sz="1100">
                <a:latin typeface="Calibri"/>
                <a:ea typeface="Calibri"/>
                <a:cs typeface="Calibri"/>
                <a:sym typeface="Calibri"/>
              </a:rPr>
              <a:t>two</a:t>
            </a:r>
            <a:r>
              <a:rPr lang="en-GB" sz="1100" b="0" i="0" u="none" strike="noStrike" cap="none">
                <a:solidFill>
                  <a:srgbClr val="000000"/>
                </a:solidFill>
                <a:latin typeface="Calibri"/>
                <a:ea typeface="Calibri"/>
                <a:cs typeface="Calibri"/>
                <a:sym typeface="Calibri"/>
              </a:rPr>
              <a:t> of the most important thing to avoid because of the negative effects it can have on the environment as it</a:t>
            </a:r>
            <a:r>
              <a:rPr lang="en-GB" sz="1100">
                <a:latin typeface="Calibri"/>
                <a:ea typeface="Calibri"/>
                <a:cs typeface="Calibri"/>
                <a:sym typeface="Calibri"/>
              </a:rPr>
              <a:t> is often</a:t>
            </a:r>
            <a:r>
              <a:rPr lang="en-GB" sz="1100" b="0" i="0" u="none" strike="noStrike" cap="none">
                <a:solidFill>
                  <a:srgbClr val="000000"/>
                </a:solidFill>
                <a:latin typeface="Calibri"/>
                <a:ea typeface="Calibri"/>
                <a:cs typeface="Calibri"/>
                <a:sym typeface="Calibri"/>
              </a:rPr>
              <a:t> thrown away without a second thought by consu</a:t>
            </a:r>
            <a:r>
              <a:rPr lang="en-GB" sz="1100">
                <a:latin typeface="Calibri"/>
                <a:ea typeface="Calibri"/>
                <a:cs typeface="Calibri"/>
                <a:sym typeface="Calibri"/>
              </a:rPr>
              <a:t>mers</a:t>
            </a:r>
            <a:r>
              <a:rPr lang="en-GB" sz="1100" b="0" i="0" u="none" strike="noStrike" cap="none">
                <a:solidFill>
                  <a:srgbClr val="000000"/>
                </a:solidFill>
                <a:latin typeface="Calibri"/>
                <a:ea typeface="Calibri"/>
                <a:cs typeface="Calibri"/>
                <a:sym typeface="Calibri"/>
              </a:rPr>
              <a:t>. I must avoid this as although injection moulded structures are good at holding parts of the product in place, they are not necessarily needed. </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Firstly, i needed a cover and as my product would be outside i thought a garden was the best place to start. So, I looked at some stock photos and chose one as the background to the front of my packaging, </a:t>
            </a:r>
            <a:r>
              <a:rPr lang="en-GB" sz="1100">
                <a:latin typeface="Calibri"/>
                <a:ea typeface="Calibri"/>
                <a:cs typeface="Calibri"/>
                <a:sym typeface="Calibri"/>
              </a:rPr>
              <a:t>and </a:t>
            </a:r>
            <a:r>
              <a:rPr lang="en-GB" sz="1100" b="0" i="0" u="none" strike="noStrike" cap="none">
                <a:solidFill>
                  <a:srgbClr val="000000"/>
                </a:solidFill>
                <a:latin typeface="Calibri"/>
                <a:ea typeface="Calibri"/>
                <a:cs typeface="Calibri"/>
                <a:sym typeface="Calibri"/>
              </a:rPr>
              <a:t>then removed the background on my final CAD design</a:t>
            </a:r>
            <a:r>
              <a:rPr lang="en-GB" sz="1100">
                <a:latin typeface="Calibri"/>
                <a:ea typeface="Calibri"/>
                <a:cs typeface="Calibri"/>
                <a:sym typeface="Calibri"/>
              </a:rPr>
              <a:t> </a:t>
            </a:r>
            <a:r>
              <a:rPr lang="en-GB" sz="1100" b="0" i="0" u="none" strike="noStrike" cap="none">
                <a:solidFill>
                  <a:srgbClr val="000000"/>
                </a:solidFill>
                <a:latin typeface="Calibri"/>
                <a:ea typeface="Calibri"/>
                <a:cs typeface="Calibri"/>
                <a:sym typeface="Calibri"/>
              </a:rPr>
              <a:t>and placed it in front of the garden stock photo. But i soon figured out how hard it was to make</a:t>
            </a:r>
            <a:r>
              <a:rPr lang="en-GB" sz="1100">
                <a:latin typeface="Calibri"/>
                <a:ea typeface="Calibri"/>
                <a:cs typeface="Calibri"/>
                <a:sym typeface="Calibri"/>
              </a:rPr>
              <a:t>.</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So, it was time to do some research. I keep a lot of boxes and packaging for things like DIY so i chose my favourite box and took inspiration from it. I found </a:t>
            </a:r>
            <a:r>
              <a:rPr lang="en-GB" sz="1100">
                <a:latin typeface="Calibri"/>
                <a:ea typeface="Calibri"/>
                <a:cs typeface="Calibri"/>
                <a:sym typeface="Calibri"/>
              </a:rPr>
              <a:t>out</a:t>
            </a:r>
            <a:r>
              <a:rPr lang="en-GB" sz="1100" b="0" i="0" u="none" strike="noStrike" cap="none">
                <a:solidFill>
                  <a:srgbClr val="000000"/>
                </a:solidFill>
                <a:latin typeface="Calibri"/>
                <a:ea typeface="Calibri"/>
                <a:cs typeface="Calibri"/>
                <a:sym typeface="Calibri"/>
              </a:rPr>
              <a:t> simple and colourful works the best and i must say I'm very happy with the final product</a:t>
            </a:r>
            <a:r>
              <a:rPr lang="en-GB" sz="1100">
                <a:latin typeface="Calibri"/>
                <a:ea typeface="Calibri"/>
                <a:cs typeface="Calibri"/>
                <a:sym typeface="Calibri"/>
              </a:rPr>
              <a:t>.</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 I felt i needed a brand name so i went with my surname 'Sandhu'. On the back contains all the contents and accessories and i even make some background-less pictures of my CAD model to illustrate these features. Now that i made the outside i had to think about the interior, what would hold the parts of my table in place. As you can see, the boxes I have at home, use a lot of single use plastic that's been injection moulded into perfect shape as you can see the injector pins and the point. </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 Inside the box would be a corrugated </a:t>
            </a:r>
            <a:r>
              <a:rPr lang="en-GB" sz="1100">
                <a:latin typeface="Calibri"/>
                <a:ea typeface="Calibri"/>
                <a:cs typeface="Calibri"/>
                <a:sym typeface="Calibri"/>
              </a:rPr>
              <a:t>cardboard</a:t>
            </a:r>
            <a:r>
              <a:rPr lang="en-GB" sz="1100" b="0" i="0" u="none" strike="noStrike" cap="none">
                <a:solidFill>
                  <a:srgbClr val="000000"/>
                </a:solidFill>
                <a:latin typeface="Calibri"/>
                <a:ea typeface="Calibri"/>
                <a:cs typeface="Calibri"/>
                <a:sym typeface="Calibri"/>
              </a:rPr>
              <a:t> hollow box that could hold all the parts. Corrugated cardboard </a:t>
            </a:r>
            <a:r>
              <a:rPr lang="en-GB" sz="1100">
                <a:latin typeface="Calibri"/>
                <a:ea typeface="Calibri"/>
                <a:cs typeface="Calibri"/>
                <a:sym typeface="Calibri"/>
              </a:rPr>
              <a:t>is ideal because </a:t>
            </a:r>
            <a:r>
              <a:rPr lang="en-GB" sz="1100" b="0" i="0" u="none" strike="noStrike" cap="none">
                <a:solidFill>
                  <a:srgbClr val="000000"/>
                </a:solidFill>
                <a:latin typeface="Calibri"/>
                <a:ea typeface="Calibri"/>
                <a:cs typeface="Calibri"/>
                <a:sym typeface="Calibri"/>
              </a:rPr>
              <a:t>not only does it have a good weight to strength ratio, its cheap and most important</a:t>
            </a:r>
            <a:r>
              <a:rPr lang="en-GB" sz="1100">
                <a:latin typeface="Calibri"/>
                <a:ea typeface="Calibri"/>
                <a:cs typeface="Calibri"/>
                <a:sym typeface="Calibri"/>
              </a:rPr>
              <a:t>ly, </a:t>
            </a:r>
            <a:r>
              <a:rPr lang="en-GB" sz="1100" b="0" i="0" u="none" strike="noStrike" cap="none">
                <a:solidFill>
                  <a:srgbClr val="000000"/>
                </a:solidFill>
                <a:latin typeface="Calibri"/>
                <a:ea typeface="Calibri"/>
                <a:cs typeface="Calibri"/>
                <a:sym typeface="Calibri"/>
              </a:rPr>
              <a:t>easily recyclable. Obviously, there would more complex shapes, but just to show what in mean I've done a quick, basic design </a:t>
            </a:r>
            <a:r>
              <a:rPr lang="en-GB" sz="1100">
                <a:latin typeface="Calibri"/>
                <a:ea typeface="Calibri"/>
                <a:cs typeface="Calibri"/>
                <a:sym typeface="Calibri"/>
              </a:rPr>
              <a:t>on</a:t>
            </a:r>
            <a:r>
              <a:rPr lang="en-GB" sz="1100" b="0" i="0" u="none" strike="noStrike" cap="none">
                <a:solidFill>
                  <a:srgbClr val="000000"/>
                </a:solidFill>
                <a:latin typeface="Calibri"/>
                <a:ea typeface="Calibri"/>
                <a:cs typeface="Calibri"/>
                <a:sym typeface="Calibri"/>
              </a:rPr>
              <a:t> PowerPoint. </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Calibri"/>
                <a:ea typeface="Calibri"/>
                <a:cs typeface="Calibri"/>
                <a:sym typeface="Calibri"/>
              </a:rPr>
              <a:t> Overall, I'm very happy with how this went, because I love the design and </a:t>
            </a:r>
            <a:r>
              <a:rPr lang="en-GB" sz="1100">
                <a:latin typeface="Calibri"/>
                <a:ea typeface="Calibri"/>
                <a:cs typeface="Calibri"/>
                <a:sym typeface="Calibri"/>
              </a:rPr>
              <a:t>how all of it is</a:t>
            </a:r>
            <a:r>
              <a:rPr lang="en-GB" sz="1100" b="0" i="0" u="none" strike="noStrike" cap="none">
                <a:solidFill>
                  <a:srgbClr val="000000"/>
                </a:solidFill>
                <a:latin typeface="Calibri"/>
                <a:ea typeface="Calibri"/>
                <a:cs typeface="Calibri"/>
                <a:sym typeface="Calibri"/>
              </a:rPr>
              <a:t> recyclable. It should be cheap to make, and I could print on duplex board or solid white board for the exterior and then have the corruga</a:t>
            </a:r>
            <a:r>
              <a:rPr lang="en-GB" sz="1100" b="0" i="0" u="none" strike="noStrike" cap="none">
                <a:solidFill>
                  <a:schemeClr val="dk1"/>
                </a:solidFill>
                <a:latin typeface="Calibri"/>
                <a:ea typeface="Calibri"/>
                <a:cs typeface="Calibri"/>
                <a:sym typeface="Calibri"/>
              </a:rPr>
              <a:t>ted cardboard on the inside </a:t>
            </a:r>
            <a:r>
              <a:rPr lang="en-GB" sz="1100" b="0" i="0" u="none" strike="noStrike" cap="none">
                <a:solidFill>
                  <a:srgbClr val="000000"/>
                </a:solidFill>
                <a:latin typeface="Calibri"/>
                <a:ea typeface="Calibri"/>
                <a:cs typeface="Calibri"/>
                <a:sym typeface="Calibri"/>
              </a:rPr>
              <a:t> </a:t>
            </a:r>
            <a:endParaRPr sz="11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895" name="Google Shape;895;p57"/>
          <p:cNvSpPr txBox="1"/>
          <p:nvPr/>
        </p:nvSpPr>
        <p:spPr>
          <a:xfrm>
            <a:off x="7047940" y="4874559"/>
            <a:ext cx="5095800" cy="1616100"/>
          </a:xfrm>
          <a:prstGeom prst="rect">
            <a:avLst/>
          </a:prstGeom>
          <a:noFill/>
          <a:ln w="28575" cap="flat" cmpd="sng">
            <a:solidFill>
              <a:srgbClr val="17916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sng" strike="noStrike" cap="none">
                <a:solidFill>
                  <a:srgbClr val="17916F"/>
                </a:solidFill>
                <a:latin typeface="Calibri"/>
                <a:ea typeface="Calibri"/>
                <a:cs typeface="Calibri"/>
                <a:sym typeface="Calibri"/>
              </a:rPr>
              <a:t>Clients' opinion</a:t>
            </a:r>
            <a:endParaRPr sz="1100" b="0"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7916F"/>
                </a:solidFill>
                <a:latin typeface="Calibri"/>
                <a:ea typeface="Calibri"/>
                <a:cs typeface="Calibri"/>
                <a:sym typeface="Calibri"/>
              </a:rPr>
              <a:t>I prefer the white packaging over the purple one. The purple one has a nice photo of a garden, but I feel there's too much going on in the photo and the</a:t>
            </a:r>
            <a:r>
              <a:rPr lang="en-GB" sz="1100">
                <a:solidFill>
                  <a:srgbClr val="17916F"/>
                </a:solidFill>
                <a:latin typeface="Calibri"/>
                <a:ea typeface="Calibri"/>
                <a:cs typeface="Calibri"/>
                <a:sym typeface="Calibri"/>
              </a:rPr>
              <a:t> </a:t>
            </a:r>
            <a:r>
              <a:rPr lang="en-GB" sz="1100" b="0" i="0" u="none" strike="noStrike" cap="none">
                <a:solidFill>
                  <a:srgbClr val="17916F"/>
                </a:solidFill>
                <a:latin typeface="Calibri"/>
                <a:ea typeface="Calibri"/>
                <a:cs typeface="Calibri"/>
                <a:sym typeface="Calibri"/>
              </a:rPr>
              <a:t>product doesn't stand out well!  </a:t>
            </a:r>
            <a:endParaRPr sz="11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7916F"/>
                </a:solidFill>
                <a:latin typeface="Calibri"/>
                <a:ea typeface="Calibri"/>
                <a:cs typeface="Calibri"/>
                <a:sym typeface="Calibri"/>
              </a:rPr>
              <a:t>I really like the white package  because it stands out better, it's appealing and eye catching.  </a:t>
            </a:r>
            <a:endParaRPr sz="11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a:solidFill>
                  <a:srgbClr val="17916F"/>
                </a:solidFill>
                <a:latin typeface="Calibri"/>
                <a:ea typeface="Calibri"/>
                <a:cs typeface="Calibri"/>
                <a:sym typeface="Calibri"/>
              </a:rPr>
              <a:t>The</a:t>
            </a:r>
            <a:r>
              <a:rPr lang="en-GB" sz="1100" b="0" i="0" u="none" strike="noStrike" cap="none">
                <a:solidFill>
                  <a:srgbClr val="17916F"/>
                </a:solidFill>
                <a:latin typeface="Calibri"/>
                <a:ea typeface="Calibri"/>
                <a:cs typeface="Calibri"/>
                <a:sym typeface="Calibri"/>
              </a:rPr>
              <a:t> range of colours used are effective, the details are brief and to the point, I really like the sides, the colours used on black are very effective.  </a:t>
            </a:r>
            <a:endParaRPr sz="11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17916F"/>
                </a:solidFill>
                <a:latin typeface="Calibri"/>
                <a:ea typeface="Calibri"/>
                <a:cs typeface="Calibri"/>
                <a:sym typeface="Calibri"/>
              </a:rPr>
              <a:t>I'm very impressed with the final packaging and it's made with great care. </a:t>
            </a:r>
            <a:endParaRPr sz="1100" b="0" i="0" u="none" strike="noStrike" cap="none">
              <a:solidFill>
                <a:srgbClr val="17916F"/>
              </a:solidFill>
              <a:latin typeface="Calibri"/>
              <a:ea typeface="Calibri"/>
              <a:cs typeface="Calibri"/>
              <a:sym typeface="Calibri"/>
            </a:endParaRPr>
          </a:p>
        </p:txBody>
      </p:sp>
      <p:pic>
        <p:nvPicPr>
          <p:cNvPr id="896" name="Google Shape;896;p57" descr="Shape, rectangle&#10;&#10;Description automatically generated"/>
          <p:cNvPicPr preferRelativeResize="0"/>
          <p:nvPr/>
        </p:nvPicPr>
        <p:blipFill rotWithShape="1">
          <a:blip r:embed="rId3">
            <a:alphaModFix/>
          </a:blip>
          <a:srcRect/>
          <a:stretch/>
        </p:blipFill>
        <p:spPr>
          <a:xfrm>
            <a:off x="7038975" y="3493648"/>
            <a:ext cx="1866900" cy="1251828"/>
          </a:xfrm>
          <a:prstGeom prst="rect">
            <a:avLst/>
          </a:prstGeom>
          <a:noFill/>
          <a:ln>
            <a:noFill/>
          </a:ln>
        </p:spPr>
      </p:pic>
      <p:pic>
        <p:nvPicPr>
          <p:cNvPr id="897" name="Google Shape;897;p57" descr="A picture containing chart&#10;&#10;Description automatically generated"/>
          <p:cNvPicPr preferRelativeResize="0"/>
          <p:nvPr/>
        </p:nvPicPr>
        <p:blipFill rotWithShape="1">
          <a:blip r:embed="rId4">
            <a:alphaModFix/>
          </a:blip>
          <a:srcRect/>
          <a:stretch/>
        </p:blipFill>
        <p:spPr>
          <a:xfrm rot="5400000">
            <a:off x="6400536" y="1591419"/>
            <a:ext cx="2409824" cy="1132485"/>
          </a:xfrm>
          <a:prstGeom prst="rect">
            <a:avLst/>
          </a:prstGeom>
          <a:noFill/>
          <a:ln>
            <a:noFill/>
          </a:ln>
        </p:spPr>
      </p:pic>
      <p:pic>
        <p:nvPicPr>
          <p:cNvPr id="898" name="Google Shape;898;p57"/>
          <p:cNvPicPr preferRelativeResize="0"/>
          <p:nvPr/>
        </p:nvPicPr>
        <p:blipFill rotWithShape="1">
          <a:blip r:embed="rId5">
            <a:alphaModFix/>
          </a:blip>
          <a:srcRect/>
          <a:stretch/>
        </p:blipFill>
        <p:spPr>
          <a:xfrm rot="5400000">
            <a:off x="10506581" y="1602830"/>
            <a:ext cx="2390775" cy="1023441"/>
          </a:xfrm>
          <a:prstGeom prst="rect">
            <a:avLst/>
          </a:prstGeom>
          <a:noFill/>
          <a:ln>
            <a:noFill/>
          </a:ln>
        </p:spPr>
      </p:pic>
      <p:pic>
        <p:nvPicPr>
          <p:cNvPr id="899" name="Google Shape;899;p57" descr="A picture containing diagram&#10;&#10;Description automatically generated"/>
          <p:cNvPicPr preferRelativeResize="0"/>
          <p:nvPr/>
        </p:nvPicPr>
        <p:blipFill rotWithShape="1">
          <a:blip r:embed="rId6">
            <a:alphaModFix/>
          </a:blip>
          <a:srcRect/>
          <a:stretch/>
        </p:blipFill>
        <p:spPr>
          <a:xfrm rot="5400000">
            <a:off x="9129473" y="1418976"/>
            <a:ext cx="2362200" cy="1429759"/>
          </a:xfrm>
          <a:prstGeom prst="rect">
            <a:avLst/>
          </a:prstGeom>
          <a:noFill/>
          <a:ln>
            <a:noFill/>
          </a:ln>
        </p:spPr>
      </p:pic>
      <p:pic>
        <p:nvPicPr>
          <p:cNvPr id="900" name="Google Shape;900;p57" descr="A picture containing text, indoor, floor&#10;&#10;Description automatically generated"/>
          <p:cNvPicPr preferRelativeResize="0"/>
          <p:nvPr/>
        </p:nvPicPr>
        <p:blipFill rotWithShape="1">
          <a:blip r:embed="rId7">
            <a:alphaModFix/>
          </a:blip>
          <a:srcRect/>
          <a:stretch/>
        </p:blipFill>
        <p:spPr>
          <a:xfrm>
            <a:off x="8858250" y="3495675"/>
            <a:ext cx="1647823" cy="1247774"/>
          </a:xfrm>
          <a:prstGeom prst="rect">
            <a:avLst/>
          </a:prstGeom>
          <a:noFill/>
          <a:ln>
            <a:noFill/>
          </a:ln>
        </p:spPr>
      </p:pic>
      <p:pic>
        <p:nvPicPr>
          <p:cNvPr id="901" name="Google Shape;901;p57" descr="Text&#10;&#10;Description automatically generated"/>
          <p:cNvPicPr preferRelativeResize="0"/>
          <p:nvPr/>
        </p:nvPicPr>
        <p:blipFill rotWithShape="1">
          <a:blip r:embed="rId8">
            <a:alphaModFix/>
          </a:blip>
          <a:srcRect/>
          <a:stretch/>
        </p:blipFill>
        <p:spPr>
          <a:xfrm>
            <a:off x="10487025" y="3495675"/>
            <a:ext cx="1647823" cy="1247774"/>
          </a:xfrm>
          <a:prstGeom prst="rect">
            <a:avLst/>
          </a:prstGeom>
          <a:noFill/>
          <a:ln>
            <a:noFill/>
          </a:ln>
        </p:spPr>
      </p:pic>
      <p:pic>
        <p:nvPicPr>
          <p:cNvPr id="902" name="Google Shape;902;p57" descr="A picture containing text, indoor&#10;&#10;Description automatically generated"/>
          <p:cNvPicPr preferRelativeResize="0"/>
          <p:nvPr/>
        </p:nvPicPr>
        <p:blipFill rotWithShape="1">
          <a:blip r:embed="rId9">
            <a:alphaModFix/>
          </a:blip>
          <a:srcRect t="18057" b="20832"/>
          <a:stretch/>
        </p:blipFill>
        <p:spPr>
          <a:xfrm rot="5400000">
            <a:off x="7710488" y="1595437"/>
            <a:ext cx="2390774" cy="1123953"/>
          </a:xfrm>
          <a:prstGeom prst="rect">
            <a:avLst/>
          </a:prstGeom>
          <a:noFill/>
          <a:ln>
            <a:noFill/>
          </a:ln>
        </p:spPr>
      </p:pic>
      <p:sp>
        <p:nvSpPr>
          <p:cNvPr id="903" name="Google Shape;903;p57"/>
          <p:cNvSpPr/>
          <p:nvPr/>
        </p:nvSpPr>
        <p:spPr>
          <a:xfrm>
            <a:off x="8169020" y="1957958"/>
            <a:ext cx="219000" cy="3525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4" name="Google Shape;904;p57"/>
          <p:cNvSpPr/>
          <p:nvPr/>
        </p:nvSpPr>
        <p:spPr>
          <a:xfrm>
            <a:off x="11036045" y="1986533"/>
            <a:ext cx="219000" cy="3525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5" name="Google Shape;905;p57"/>
          <p:cNvSpPr/>
          <p:nvPr/>
        </p:nvSpPr>
        <p:spPr>
          <a:xfrm>
            <a:off x="9416795" y="1957958"/>
            <a:ext cx="219000" cy="352500"/>
          </a:xfrm>
          <a:prstGeom prst="rightArrow">
            <a:avLst>
              <a:gd name="adj1" fmla="val 50000"/>
              <a:gd name="adj2" fmla="val 50000"/>
            </a:avLst>
          </a:prstGeom>
          <a:solidFill>
            <a:srgbClr val="1791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6" name="Google Shape;906;p57"/>
          <p:cNvSpPr txBox="1"/>
          <p:nvPr/>
        </p:nvSpPr>
        <p:spPr>
          <a:xfrm>
            <a:off x="1121" y="6600825"/>
            <a:ext cx="12003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created and decided on packaging for my product, which means </a:t>
            </a:r>
            <a:r>
              <a:rPr lang="en-GB" sz="1200">
                <a:solidFill>
                  <a:schemeClr val="lt1"/>
                </a:solidFill>
                <a:latin typeface="Calibri"/>
                <a:ea typeface="Calibri"/>
                <a:cs typeface="Calibri"/>
                <a:sym typeface="Calibri"/>
              </a:rPr>
              <a:t>it's</a:t>
            </a:r>
            <a:r>
              <a:rPr lang="en-GB" sz="1200" b="0" i="0" u="none" strike="noStrike" cap="none">
                <a:solidFill>
                  <a:schemeClr val="lt1"/>
                </a:solidFill>
                <a:latin typeface="Calibri"/>
                <a:ea typeface="Calibri"/>
                <a:cs typeface="Calibri"/>
                <a:sym typeface="Calibri"/>
              </a:rPr>
              <a:t> time to evaluate the whole project</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910"/>
        <p:cNvGrpSpPr/>
        <p:nvPr/>
      </p:nvGrpSpPr>
      <p:grpSpPr>
        <a:xfrm>
          <a:off x="0" y="0"/>
          <a:ext cx="0" cy="0"/>
          <a:chOff x="0" y="0"/>
          <a:chExt cx="0" cy="0"/>
        </a:xfrm>
      </p:grpSpPr>
      <p:sp>
        <p:nvSpPr>
          <p:cNvPr id="911" name="Google Shape;911;p58"/>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Evaluation</a:t>
            </a:r>
            <a:endParaRPr/>
          </a:p>
        </p:txBody>
      </p:sp>
      <p:sp>
        <p:nvSpPr>
          <p:cNvPr id="912" name="Google Shape;912;p58"/>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evaluate my whole project, starting with the specification and whether I met it all </a:t>
            </a:r>
            <a:endParaRPr/>
          </a:p>
        </p:txBody>
      </p:sp>
      <p:graphicFrame>
        <p:nvGraphicFramePr>
          <p:cNvPr id="913" name="Google Shape;913;p58"/>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graphicFrame>
        <p:nvGraphicFramePr>
          <p:cNvPr id="914" name="Google Shape;914;p58"/>
          <p:cNvGraphicFramePr/>
          <p:nvPr>
            <p:extLst>
              <p:ext uri="{D42A27DB-BD31-4B8C-83A1-F6EECF244321}">
                <p14:modId xmlns:p14="http://schemas.microsoft.com/office/powerpoint/2010/main" val="84305734"/>
              </p:ext>
            </p:extLst>
          </p:nvPr>
        </p:nvGraphicFramePr>
        <p:xfrm>
          <a:off x="-10160" y="704957"/>
          <a:ext cx="12201650" cy="6194050"/>
        </p:xfrm>
        <a:graphic>
          <a:graphicData uri="http://schemas.openxmlformats.org/drawingml/2006/table">
            <a:tbl>
              <a:tblPr firstRow="1" bandRow="1">
                <a:noFill/>
                <a:tableStyleId>{B2B569FB-23B4-48B0-86E9-3169813D488A}</a:tableStyleId>
              </a:tblPr>
              <a:tblGrid>
                <a:gridCol w="3429000">
                  <a:extLst>
                    <a:ext uri="{9D8B030D-6E8A-4147-A177-3AD203B41FA5}">
                      <a16:colId xmlns:a16="http://schemas.microsoft.com/office/drawing/2014/main" val="20000"/>
                    </a:ext>
                  </a:extLst>
                </a:gridCol>
                <a:gridCol w="8772650">
                  <a:extLst>
                    <a:ext uri="{9D8B030D-6E8A-4147-A177-3AD203B41FA5}">
                      <a16:colId xmlns:a16="http://schemas.microsoft.com/office/drawing/2014/main" val="20001"/>
                    </a:ext>
                  </a:extLst>
                </a:gridCol>
              </a:tblGrid>
              <a:tr h="217675">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Point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Does your project meet the specification point?</a:t>
                      </a:r>
                      <a:endParaRPr sz="1400" u="none" strike="noStrike" cap="none"/>
                    </a:p>
                  </a:txBody>
                  <a:tcPr marL="91450" marR="91450" marT="45725" marB="45725"/>
                </a:tc>
                <a:extLst>
                  <a:ext uri="{0D108BD9-81ED-4DB2-BD59-A6C34878D82A}">
                    <a16:rowId xmlns:a16="http://schemas.microsoft.com/office/drawing/2014/main" val="10000"/>
                  </a:ext>
                </a:extLst>
              </a:tr>
              <a:tr h="497525">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My product should be made from strong, tough and hard materials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a:solidFill>
                            <a:srgbClr val="17916F"/>
                          </a:solidFill>
                        </a:rPr>
                        <a:t>I think I've met this goal because the main material I'm using is hard maple, which is very strong in compression which is critical as things will be stored on it</a:t>
                      </a:r>
                      <a:r>
                        <a:rPr lang="en-GB" sz="1050">
                          <a:solidFill>
                            <a:srgbClr val="17916F"/>
                          </a:solidFill>
                        </a:rPr>
                        <a:t>. I</a:t>
                      </a:r>
                      <a:r>
                        <a:rPr lang="en-GB" sz="1050" u="none" strike="noStrike" cap="none">
                          <a:solidFill>
                            <a:srgbClr val="17916F"/>
                          </a:solidFill>
                        </a:rPr>
                        <a:t>t is also very tough, which is useful as it probably will be colliding with things, possibly being hit on accident and finally it is quite </a:t>
                      </a:r>
                      <a:r>
                        <a:rPr lang="en-GB" sz="1050">
                          <a:solidFill>
                            <a:srgbClr val="17916F"/>
                          </a:solidFill>
                        </a:rPr>
                        <a:t>durable </a:t>
                      </a:r>
                      <a:r>
                        <a:rPr lang="en-GB" sz="1050" u="none" strike="noStrike" cap="none">
                          <a:solidFill>
                            <a:srgbClr val="17916F"/>
                          </a:solidFill>
                        </a:rPr>
                        <a:t>as it's hard to scratch it and stain it which is perfect for outdoors, especially when the finish is applied. The glass top is reinforced so should be able to resist the same pressures</a:t>
                      </a:r>
                      <a:endParaRPr sz="1400" u="none" strike="noStrike" cap="none"/>
                    </a:p>
                  </a:txBody>
                  <a:tcPr marL="91450" marR="91450" marT="45725" marB="45725"/>
                </a:tc>
                <a:extLst>
                  <a:ext uri="{0D108BD9-81ED-4DB2-BD59-A6C34878D82A}">
                    <a16:rowId xmlns:a16="http://schemas.microsoft.com/office/drawing/2014/main" val="10001"/>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It must hold at least 3 people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solidFill>
                            <a:srgbClr val="17916F"/>
                          </a:solidFill>
                        </a:rPr>
                        <a:t>I think I've met this goal because the measurements that I decided on slide </a:t>
                      </a:r>
                      <a:r>
                        <a:rPr lang="en-GB" sz="1050">
                          <a:solidFill>
                            <a:srgbClr val="17916F"/>
                          </a:solidFill>
                        </a:rPr>
                        <a:t>24</a:t>
                      </a:r>
                      <a:r>
                        <a:rPr lang="en-GB" sz="1050" u="none" strike="noStrike" cap="none">
                          <a:solidFill>
                            <a:srgbClr val="17916F"/>
                          </a:solidFill>
                        </a:rPr>
                        <a:t> allowed me to fit a maximum of 4 people instead of 3 which can only be a good thing</a:t>
                      </a:r>
                      <a:endParaRPr sz="1400" u="none" strike="noStrike" cap="none"/>
                    </a:p>
                  </a:txBody>
                  <a:tcPr marL="91450" marR="91450" marT="45725" marB="45725"/>
                </a:tc>
                <a:extLst>
                  <a:ext uri="{0D108BD9-81ED-4DB2-BD59-A6C34878D82A}">
                    <a16:rowId xmlns:a16="http://schemas.microsoft.com/office/drawing/2014/main" val="10002"/>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table must be no more than 42 inches off the ground</a:t>
                      </a:r>
                      <a:endParaRPr sz="1400" u="none" strike="noStrike" cap="none"/>
                    </a:p>
                    <a:p>
                      <a:pPr marL="0" marR="0" lvl="0" indent="0" algn="l" rtl="0">
                        <a:lnSpc>
                          <a:spcPct val="100000"/>
                        </a:lnSpc>
                        <a:spcBef>
                          <a:spcPts val="0"/>
                        </a:spcBef>
                        <a:spcAft>
                          <a:spcPts val="0"/>
                        </a:spcAft>
                        <a:buClr>
                          <a:schemeClr val="lt1"/>
                        </a:buClr>
                        <a:buSzPts val="1050"/>
                        <a:buFont typeface="Calibri"/>
                        <a:buNone/>
                      </a:pP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dirty="0">
                          <a:solidFill>
                            <a:srgbClr val="17916F"/>
                          </a:solidFill>
                        </a:rPr>
                        <a:t>I think I've met this goal because the measurements that I decided on slide </a:t>
                      </a:r>
                      <a:r>
                        <a:rPr lang="en-GB" sz="1050" dirty="0">
                          <a:solidFill>
                            <a:srgbClr val="17916F"/>
                          </a:solidFill>
                        </a:rPr>
                        <a:t>24</a:t>
                      </a:r>
                      <a:r>
                        <a:rPr lang="en-GB" sz="1050" u="none" strike="noStrike" cap="none" dirty="0">
                          <a:solidFill>
                            <a:srgbClr val="17916F"/>
                          </a:solidFill>
                        </a:rPr>
                        <a:t> have met this criteria and the point of this was to ensure my client wouldn’t be uncomfortable when sitting at the table</a:t>
                      </a:r>
                      <a:endParaRPr sz="1400" u="none" strike="noStrike" cap="none" dirty="0"/>
                    </a:p>
                  </a:txBody>
                  <a:tcPr marL="91450" marR="91450" marT="45725" marB="45725"/>
                </a:tc>
                <a:extLst>
                  <a:ext uri="{0D108BD9-81ED-4DB2-BD59-A6C34878D82A}">
                    <a16:rowId xmlns:a16="http://schemas.microsoft.com/office/drawing/2014/main" val="10003"/>
                  </a:ext>
                </a:extLst>
              </a:tr>
              <a:tr h="357600">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The table must have a distance underneath the table of 37 inches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C00000"/>
                        </a:buClr>
                        <a:buSzPts val="1050"/>
                        <a:buFont typeface="Calibri"/>
                        <a:buNone/>
                      </a:pPr>
                      <a:r>
                        <a:rPr lang="en-GB" sz="1050" u="none" strike="noStrike" cap="none">
                          <a:solidFill>
                            <a:srgbClr val="C00000"/>
                          </a:solidFill>
                        </a:rPr>
                        <a:t>This one no longer applies because this was for leg space underneath the table, but as I went with shelves, my client can no longer have that leg space underneath, which is a negative but is made up with the countless other features incorporated into my design</a:t>
                      </a:r>
                      <a:endParaRPr sz="1400" u="none" strike="noStrike" cap="none"/>
                    </a:p>
                  </a:txBody>
                  <a:tcPr marL="91450" marR="91450" marT="45725" marB="45725"/>
                </a:tc>
                <a:extLst>
                  <a:ext uri="{0D108BD9-81ED-4DB2-BD59-A6C34878D82A}">
                    <a16:rowId xmlns:a16="http://schemas.microsoft.com/office/drawing/2014/main" val="10004"/>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table should have at least 5x21 inches of space per person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a:solidFill>
                            <a:srgbClr val="17916F"/>
                          </a:solidFill>
                        </a:rPr>
                        <a:t>I think I've met this goal because the measurements that I decided on slide </a:t>
                      </a:r>
                      <a:r>
                        <a:rPr lang="en-GB" sz="1050">
                          <a:solidFill>
                            <a:srgbClr val="17916F"/>
                          </a:solidFill>
                        </a:rPr>
                        <a:t>24</a:t>
                      </a:r>
                      <a:r>
                        <a:rPr lang="en-GB" sz="1050" u="none" strike="noStrike" cap="none">
                          <a:solidFill>
                            <a:srgbClr val="17916F"/>
                          </a:solidFill>
                        </a:rPr>
                        <a:t> allow me to fit all 4 people are at the table there should be enough space for everyone to stretch their arms or just use the table when eating, drawing etc.</a:t>
                      </a:r>
                      <a:endParaRPr sz="1400" u="none" strike="noStrike" cap="none"/>
                    </a:p>
                  </a:txBody>
                  <a:tcPr marL="91450" marR="91450" marT="45725" marB="45725"/>
                </a:tc>
                <a:extLst>
                  <a:ext uri="{0D108BD9-81ED-4DB2-BD59-A6C34878D82A}">
                    <a16:rowId xmlns:a16="http://schemas.microsoft.com/office/drawing/2014/main" val="10005"/>
                  </a:ext>
                </a:extLst>
              </a:tr>
              <a:tr h="497525">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chair must be no more than 21 inches off the ground</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a:solidFill>
                            <a:srgbClr val="17916F"/>
                          </a:solidFill>
                        </a:rPr>
                        <a:t>I think I've met this goal because the measurements that I decided on slide </a:t>
                      </a:r>
                      <a:r>
                        <a:rPr lang="en-GB" sz="1050">
                          <a:solidFill>
                            <a:srgbClr val="17916F"/>
                          </a:solidFill>
                        </a:rPr>
                        <a:t>24</a:t>
                      </a:r>
                      <a:r>
                        <a:rPr lang="en-GB" sz="1050" u="none" strike="noStrike" cap="none">
                          <a:solidFill>
                            <a:srgbClr val="17916F"/>
                          </a:solidFill>
                        </a:rPr>
                        <a:t> meet this requirement so when sitting at the table my client will be at the perfect height</a:t>
                      </a:r>
                      <a:endParaRPr sz="1400" u="none" strike="noStrike" cap="none"/>
                    </a:p>
                    <a:p>
                      <a:pPr marL="0" marR="0" lvl="0" indent="0" algn="l" rtl="0">
                        <a:lnSpc>
                          <a:spcPct val="100000"/>
                        </a:lnSpc>
                        <a:spcBef>
                          <a:spcPts val="0"/>
                        </a:spcBef>
                        <a:spcAft>
                          <a:spcPts val="0"/>
                        </a:spcAft>
                        <a:buClr>
                          <a:schemeClr val="lt1"/>
                        </a:buClr>
                        <a:buSzPts val="1050"/>
                        <a:buFont typeface="Calibri"/>
                        <a:buNone/>
                      </a:pPr>
                      <a:endParaRPr sz="1050" u="none" strike="noStrike" cap="none">
                        <a:solidFill>
                          <a:srgbClr val="17916F"/>
                        </a:solidFill>
                      </a:endParaRPr>
                    </a:p>
                  </a:txBody>
                  <a:tcPr marL="91450" marR="91450" marT="45725" marB="45725"/>
                </a:tc>
                <a:extLst>
                  <a:ext uri="{0D108BD9-81ED-4DB2-BD59-A6C34878D82A}">
                    <a16:rowId xmlns:a16="http://schemas.microsoft.com/office/drawing/2014/main" val="10006"/>
                  </a:ext>
                </a:extLst>
              </a:tr>
              <a:tr h="240975">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chair's seat should be at least 20x21 inches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C00000"/>
                        </a:buClr>
                        <a:buSzPts val="1100"/>
                        <a:buFont typeface="Calibri"/>
                        <a:buNone/>
                      </a:pPr>
                      <a:r>
                        <a:rPr lang="en-GB" sz="1100" u="none" strike="noStrike" cap="none">
                          <a:solidFill>
                            <a:srgbClr val="C00000"/>
                          </a:solidFill>
                        </a:rPr>
                        <a:t>It's impossible for me to talk about to this as I abandoned the chair idea and just went with the table, as seen as my chosen solution </a:t>
                      </a:r>
                      <a:endParaRPr sz="1100" u="none" strike="noStrike" cap="none">
                        <a:solidFill>
                          <a:srgbClr val="C00000"/>
                        </a:solidFill>
                      </a:endParaRPr>
                    </a:p>
                  </a:txBody>
                  <a:tcPr marL="91450" marR="91450" marT="45725" marB="45725"/>
                </a:tc>
                <a:extLst>
                  <a:ext uri="{0D108BD9-81ED-4DB2-BD59-A6C34878D82A}">
                    <a16:rowId xmlns:a16="http://schemas.microsoft.com/office/drawing/2014/main" val="10007"/>
                  </a:ext>
                </a:extLst>
              </a:tr>
              <a:tr h="225425">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backrest must be 19 ½ inches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C00000"/>
                        </a:buClr>
                        <a:buSzPts val="1100"/>
                        <a:buFont typeface="Calibri"/>
                        <a:buNone/>
                      </a:pPr>
                      <a:r>
                        <a:rPr lang="en-GB" sz="1100" u="none" strike="noStrike" cap="none">
                          <a:solidFill>
                            <a:srgbClr val="C00000"/>
                          </a:solidFill>
                        </a:rPr>
                        <a:t>It's impossible for me to talk about to this as I abandoned the chair idea and just went with the table, as seen as my chosen solution </a:t>
                      </a:r>
                      <a:endParaRPr sz="1100" u="none" strike="noStrike" cap="none">
                        <a:solidFill>
                          <a:srgbClr val="C00000"/>
                        </a:solidFill>
                      </a:endParaRPr>
                    </a:p>
                  </a:txBody>
                  <a:tcPr marL="91450" marR="91450" marT="45725" marB="45725"/>
                </a:tc>
                <a:extLst>
                  <a:ext uri="{0D108BD9-81ED-4DB2-BD59-A6C34878D82A}">
                    <a16:rowId xmlns:a16="http://schemas.microsoft.com/office/drawing/2014/main" val="10008"/>
                  </a:ext>
                </a:extLst>
              </a:tr>
              <a:tr h="217675">
                <a:tc>
                  <a:txBody>
                    <a:bodyPr/>
                    <a:lstStyle/>
                    <a:p>
                      <a:pPr marL="0" marR="0" lvl="0" indent="0" algn="l" rtl="0">
                        <a:lnSpc>
                          <a:spcPct val="100000"/>
                        </a:lnSpc>
                        <a:spcBef>
                          <a:spcPts val="0"/>
                        </a:spcBef>
                        <a:spcAft>
                          <a:spcPts val="0"/>
                        </a:spcAft>
                        <a:buClr>
                          <a:srgbClr val="000000"/>
                        </a:buClr>
                        <a:buSzPts val="1050"/>
                        <a:buFont typeface="Arial"/>
                        <a:buNone/>
                      </a:pPr>
                      <a:r>
                        <a:rPr lang="en-GB" sz="1050" u="none" strike="noStrike" cap="none"/>
                        <a:t>The product must last as long as possible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a:solidFill>
                            <a:srgbClr val="17916F"/>
                          </a:solidFill>
                        </a:rPr>
                        <a:t>I think I've met this goal because the materials chosen on slide are quite long lasting and I have included varnishes and finishes in order to extend the life span</a:t>
                      </a:r>
                      <a:endParaRPr sz="1400" u="none" strike="noStrike" cap="none"/>
                    </a:p>
                  </a:txBody>
                  <a:tcPr marL="91450" marR="91450" marT="45725" marB="45725"/>
                </a:tc>
                <a:extLst>
                  <a:ext uri="{0D108BD9-81ED-4DB2-BD59-A6C34878D82A}">
                    <a16:rowId xmlns:a16="http://schemas.microsoft.com/office/drawing/2014/main" val="10009"/>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use the minimal amount/type of material (2 to 3 if possible)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accent2"/>
                        </a:buClr>
                        <a:buSzPts val="1050"/>
                        <a:buFont typeface="Calibri"/>
                        <a:buNone/>
                      </a:pPr>
                      <a:r>
                        <a:rPr lang="en-GB" sz="1050" u="none" strike="noStrike" cap="none">
                          <a:solidFill>
                            <a:schemeClr val="accent2"/>
                          </a:solidFill>
                        </a:rPr>
                        <a:t>I think I have kind of met this target but could have done more, as I am using quite a bit of aluminium and maple, and the extra features of my design, such as the umbrella tray and glass top are using more materials, I maybe could've limited the number of materials I'm using</a:t>
                      </a:r>
                      <a:endParaRPr sz="1400" u="none" strike="noStrike" cap="none"/>
                    </a:p>
                  </a:txBody>
                  <a:tcPr marL="91450" marR="91450" marT="45725" marB="45725"/>
                </a:tc>
                <a:extLst>
                  <a:ext uri="{0D108BD9-81ED-4DB2-BD59-A6C34878D82A}">
                    <a16:rowId xmlns:a16="http://schemas.microsoft.com/office/drawing/2014/main" val="10010"/>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look unique, unorthodox and stand out (like Alessi) and colourful and/or use bright patterns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a:solidFill>
                            <a:srgbClr val="17916F"/>
                          </a:solidFill>
                        </a:rPr>
                        <a:t>I think I've met this target because i think my chosen solution on slide () is very unique and different and unlike any other that I've seen before and my client also thinks that</a:t>
                      </a:r>
                      <a:endParaRPr sz="1400" u="none" strike="noStrike" cap="none"/>
                    </a:p>
                  </a:txBody>
                  <a:tcPr marL="91450" marR="91450" marT="45725" marB="45725"/>
                </a:tc>
                <a:extLst>
                  <a:ext uri="{0D108BD9-81ED-4DB2-BD59-A6C34878D82A}">
                    <a16:rowId xmlns:a16="http://schemas.microsoft.com/office/drawing/2014/main" val="10011"/>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be light/portable and/or weatherproof</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accent2"/>
                        </a:buClr>
                        <a:buSzPts val="1050"/>
                        <a:buFont typeface="Calibri"/>
                        <a:buNone/>
                      </a:pPr>
                      <a:r>
                        <a:rPr lang="en-GB" sz="1050" u="none" strike="noStrike" cap="none">
                          <a:solidFill>
                            <a:schemeClr val="accent2"/>
                          </a:solidFill>
                        </a:rPr>
                        <a:t>Although this product is quite heavy and therefore difficult to move, I think I've half met this criteria because I have ensured that it is weatherproof with the umbrella and finishes to protect the product and its users from things like rain, wind and sunshine</a:t>
                      </a:r>
                      <a:endParaRPr sz="1400" u="none" strike="noStrike" cap="none"/>
                    </a:p>
                  </a:txBody>
                  <a:tcPr marL="91450" marR="91450" marT="45725" marB="45725"/>
                </a:tc>
                <a:extLst>
                  <a:ext uri="{0D108BD9-81ED-4DB2-BD59-A6C34878D82A}">
                    <a16:rowId xmlns:a16="http://schemas.microsoft.com/office/drawing/2014/main" val="10012"/>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should have a second use (multi-purpose) or have a special design feature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a:solidFill>
                            <a:srgbClr val="17916F"/>
                          </a:solidFill>
                        </a:rPr>
                        <a:t>I think I've met this criteria as well because my chosen solution has included many features, such as an umbrella, the tray, coater incisions, shelf storage and a place for a portable charger to fit into on the glass top.</a:t>
                      </a:r>
                      <a:endParaRPr sz="1400" u="none" strike="noStrike" cap="none"/>
                    </a:p>
                  </a:txBody>
                  <a:tcPr marL="91450" marR="91450" marT="45725" marB="45725"/>
                </a:tc>
                <a:extLst>
                  <a:ext uri="{0D108BD9-81ED-4DB2-BD59-A6C34878D82A}">
                    <a16:rowId xmlns:a16="http://schemas.microsoft.com/office/drawing/2014/main" val="10013"/>
                  </a:ext>
                </a:extLst>
              </a:tr>
              <a:tr h="357600">
                <a:tc>
                  <a:txBody>
                    <a:bodyPr/>
                    <a:lstStyle/>
                    <a:p>
                      <a:pPr marL="0" marR="0" lvl="0" indent="0" algn="l" rtl="0">
                        <a:lnSpc>
                          <a:spcPct val="100000"/>
                        </a:lnSpc>
                        <a:spcBef>
                          <a:spcPts val="0"/>
                        </a:spcBef>
                        <a:spcAft>
                          <a:spcPts val="0"/>
                        </a:spcAft>
                        <a:buClr>
                          <a:schemeClr val="lt1"/>
                        </a:buClr>
                        <a:buSzPts val="1050"/>
                        <a:buFont typeface="Calibri"/>
                        <a:buNone/>
                      </a:pPr>
                      <a:r>
                        <a:rPr lang="en-GB" sz="1050" u="none" strike="noStrike" cap="none"/>
                        <a:t>The product must be secure and have no sharp edges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17916F"/>
                        </a:buClr>
                        <a:buSzPts val="1050"/>
                        <a:buFont typeface="Calibri"/>
                        <a:buNone/>
                      </a:pPr>
                      <a:r>
                        <a:rPr lang="en-GB" sz="1050" u="none" strike="noStrike" cap="none" dirty="0">
                          <a:solidFill>
                            <a:srgbClr val="17916F"/>
                          </a:solidFill>
                        </a:rPr>
                        <a:t>I think I've met this goal as well because there are no sharp edges in my design, and it is quite secure with all the joints put in place and manufacturing methods explained on my chosen solution slide</a:t>
                      </a:r>
                      <a:endParaRPr sz="1400" u="none" strike="noStrike" cap="none" dirty="0"/>
                    </a:p>
                  </a:txBody>
                  <a:tcPr marL="91450" marR="91450" marT="45725" marB="45725"/>
                </a:tc>
                <a:extLst>
                  <a:ext uri="{0D108BD9-81ED-4DB2-BD59-A6C34878D82A}">
                    <a16:rowId xmlns:a16="http://schemas.microsoft.com/office/drawing/2014/main" val="10014"/>
                  </a:ext>
                </a:extLst>
              </a:tr>
              <a:tr h="326500">
                <a:tc gridSpan="2">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dirty="0"/>
                        <a:t>Overall, I think I met a very good number of points, and I am happy with how my product turned out in that regard</a:t>
                      </a:r>
                      <a:endParaRPr sz="1400" u="none" strike="noStrike" cap="none" dirty="0"/>
                    </a:p>
                  </a:txBody>
                  <a:tcPr marL="91450" marR="91450" marT="45725" marB="45725"/>
                </a:tc>
                <a:tc hMerge="1">
                  <a:txBody>
                    <a:bodyPr/>
                    <a:lstStyle/>
                    <a:p>
                      <a:endParaRPr lang="en-US"/>
                    </a:p>
                  </a:txBody>
                  <a:tcPr/>
                </a:tc>
                <a:extLst>
                  <a:ext uri="{0D108BD9-81ED-4DB2-BD59-A6C34878D82A}">
                    <a16:rowId xmlns:a16="http://schemas.microsoft.com/office/drawing/2014/main" val="10015"/>
                  </a:ext>
                </a:extLst>
              </a:tr>
            </a:tbl>
          </a:graphicData>
        </a:graphic>
      </p:graphicFrame>
      <p:sp>
        <p:nvSpPr>
          <p:cNvPr id="915" name="Google Shape;915;p58"/>
          <p:cNvSpPr txBox="1"/>
          <p:nvPr/>
        </p:nvSpPr>
        <p:spPr>
          <a:xfrm>
            <a:off x="9812593" y="4915"/>
            <a:ext cx="2384100" cy="4617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Key: (meeting the spec points)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B050"/>
                </a:solidFill>
                <a:latin typeface="Calibri"/>
                <a:ea typeface="Calibri"/>
                <a:cs typeface="Calibri"/>
                <a:sym typeface="Calibri"/>
              </a:rPr>
              <a:t>Well met</a:t>
            </a:r>
            <a:r>
              <a:rPr lang="en-GB" sz="1200" b="0" i="0" u="none" strike="noStrike" cap="none">
                <a:solidFill>
                  <a:schemeClr val="lt1"/>
                </a:solidFill>
                <a:latin typeface="Calibri"/>
                <a:ea typeface="Calibri"/>
                <a:cs typeface="Calibri"/>
                <a:sym typeface="Calibri"/>
              </a:rPr>
              <a:t> </a:t>
            </a:r>
            <a:r>
              <a:rPr lang="en-GB" sz="1200" b="0" i="0" u="none" strike="noStrike" cap="none">
                <a:solidFill>
                  <a:srgbClr val="FF6600"/>
                </a:solidFill>
                <a:latin typeface="Calibri"/>
                <a:ea typeface="Calibri"/>
                <a:cs typeface="Calibri"/>
                <a:sym typeface="Calibri"/>
              </a:rPr>
              <a:t> half met </a:t>
            </a:r>
            <a:r>
              <a:rPr lang="en-GB" sz="1200" b="0" i="0" u="none" strike="noStrike" cap="none">
                <a:solidFill>
                  <a:srgbClr val="C00000"/>
                </a:solidFill>
                <a:latin typeface="Calibri"/>
                <a:ea typeface="Calibri"/>
                <a:cs typeface="Calibri"/>
                <a:sym typeface="Calibri"/>
              </a:rPr>
              <a:t> didn’t meet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919"/>
        <p:cNvGrpSpPr/>
        <p:nvPr/>
      </p:nvGrpSpPr>
      <p:grpSpPr>
        <a:xfrm>
          <a:off x="0" y="0"/>
          <a:ext cx="0" cy="0"/>
          <a:chOff x="0" y="0"/>
          <a:chExt cx="0" cy="0"/>
        </a:xfrm>
      </p:grpSpPr>
      <p:sp>
        <p:nvSpPr>
          <p:cNvPr id="920" name="Google Shape;920;p59"/>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Evaluation  </a:t>
            </a:r>
            <a:endParaRPr/>
          </a:p>
        </p:txBody>
      </p:sp>
      <p:sp>
        <p:nvSpPr>
          <p:cNvPr id="921" name="Google Shape;921;p59"/>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evaluate my final design and see if there are any changes/improvements that I could add</a:t>
            </a:r>
            <a:endParaRPr/>
          </a:p>
        </p:txBody>
      </p:sp>
      <p:graphicFrame>
        <p:nvGraphicFramePr>
          <p:cNvPr id="922" name="Google Shape;922;p59"/>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Changes/improvements</a:t>
                      </a:r>
                      <a:endParaRPr sz="18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sp>
        <p:nvSpPr>
          <p:cNvPr id="923" name="Google Shape;923;p59"/>
          <p:cNvSpPr txBox="1"/>
          <p:nvPr/>
        </p:nvSpPr>
        <p:spPr>
          <a:xfrm>
            <a:off x="28575" y="1019175"/>
            <a:ext cx="3019500" cy="609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Changes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Calibri"/>
                <a:ea typeface="Calibri"/>
                <a:cs typeface="Calibri"/>
                <a:sym typeface="Calibri"/>
              </a:rPr>
              <a:t>I think it could be better if i could have somehow incorporated a door for the storage just to ensure it kept the things inside safe</a:t>
            </a:r>
            <a:r>
              <a:rPr lang="en-GB" sz="1200">
                <a:latin typeface="Calibri"/>
                <a:ea typeface="Calibri"/>
                <a:cs typeface="Calibri"/>
                <a:sym typeface="Calibri"/>
              </a:rPr>
              <a:t>. </a:t>
            </a:r>
            <a:r>
              <a:rPr lang="en-GB" sz="1200" b="0" i="0" u="none" strike="noStrike" cap="none">
                <a:solidFill>
                  <a:srgbClr val="000000"/>
                </a:solidFill>
                <a:latin typeface="Calibri"/>
                <a:ea typeface="Calibri"/>
                <a:cs typeface="Calibri"/>
                <a:sym typeface="Calibri"/>
              </a:rPr>
              <a:t>Although this could've possibly ruined the overall aesthetics of the design. Maybe i could've used a slightly different shape in order to fit more people on the table or make as space efficient as possible.</a:t>
            </a:r>
            <a:endParaRPr sz="1200" b="0" i="0"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Calibri"/>
                <a:ea typeface="Calibri"/>
                <a:cs typeface="Calibri"/>
                <a:sym typeface="Calibri"/>
              </a:rPr>
              <a:t>In order to make it more sustainable i could possibly have used a different polymer for the umbrella or even just use fabric as in the long term as it continues to wear out, microscopic pieces of fibre can come off nylon and possibly contribute to plastic pollution in water. I could've use recycled PET plastic which is probably more sustainable but both PET and nylon have the required properties I'm looking for in an umbrella.</a:t>
            </a:r>
            <a:endParaRPr sz="1200" b="0" i="0"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Calibri"/>
                <a:ea typeface="Calibri"/>
                <a:cs typeface="Calibri"/>
                <a:sym typeface="Calibri"/>
              </a:rPr>
              <a:t>In order to make it more functional or more aesthetic i could've used metallic paint for the aluminium to make it more colourful or possibly have translucent glass instead of transparent so more colour could be used. Or i could've changed the shape of the table as said earlier to make to more functional by possibly fitting more people and accommodating for leg space.</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924" name="Google Shape;924;p59" descr="Graphical user interface&#10;&#10;Description automatically generated"/>
          <p:cNvPicPr preferRelativeResize="0"/>
          <p:nvPr/>
        </p:nvPicPr>
        <p:blipFill rotWithShape="1">
          <a:blip r:embed="rId3">
            <a:alphaModFix/>
          </a:blip>
          <a:srcRect l="29413" t="13924" r="25755" b="24842"/>
          <a:stretch/>
        </p:blipFill>
        <p:spPr>
          <a:xfrm>
            <a:off x="3343275" y="4638675"/>
            <a:ext cx="2827934" cy="2171707"/>
          </a:xfrm>
          <a:prstGeom prst="rect">
            <a:avLst/>
          </a:prstGeom>
          <a:noFill/>
          <a:ln>
            <a:noFill/>
          </a:ln>
        </p:spPr>
      </p:pic>
      <p:pic>
        <p:nvPicPr>
          <p:cNvPr id="925" name="Google Shape;925;p59" descr="Graphical user interface&#10;&#10;Description automatically generated"/>
          <p:cNvPicPr preferRelativeResize="0"/>
          <p:nvPr/>
        </p:nvPicPr>
        <p:blipFill rotWithShape="1">
          <a:blip r:embed="rId4">
            <a:alphaModFix/>
          </a:blip>
          <a:srcRect l="26997" t="20104" r="32748" b="26169"/>
          <a:stretch/>
        </p:blipFill>
        <p:spPr>
          <a:xfrm>
            <a:off x="3343275" y="1038225"/>
            <a:ext cx="2828933" cy="2124082"/>
          </a:xfrm>
          <a:prstGeom prst="rect">
            <a:avLst/>
          </a:prstGeom>
          <a:noFill/>
          <a:ln>
            <a:noFill/>
          </a:ln>
        </p:spPr>
      </p:pic>
      <p:pic>
        <p:nvPicPr>
          <p:cNvPr id="926" name="Google Shape;926;p59" descr="Graphical user interface, application&#10;&#10;Description automatically generated"/>
          <p:cNvPicPr preferRelativeResize="0"/>
          <p:nvPr/>
        </p:nvPicPr>
        <p:blipFill rotWithShape="1">
          <a:blip r:embed="rId5">
            <a:alphaModFix/>
          </a:blip>
          <a:srcRect l="37073" t="26944" r="32156" b="46490"/>
          <a:stretch/>
        </p:blipFill>
        <p:spPr>
          <a:xfrm>
            <a:off x="3343275" y="3219450"/>
            <a:ext cx="2828933" cy="1381134"/>
          </a:xfrm>
          <a:prstGeom prst="rect">
            <a:avLst/>
          </a:prstGeom>
          <a:noFill/>
          <a:ln>
            <a:noFill/>
          </a:ln>
        </p:spPr>
      </p:pic>
      <p:pic>
        <p:nvPicPr>
          <p:cNvPr id="927" name="Google Shape;927;p59" descr="Graphical user interface&#10;&#10;Description automatically generated"/>
          <p:cNvPicPr preferRelativeResize="0"/>
          <p:nvPr/>
        </p:nvPicPr>
        <p:blipFill rotWithShape="1">
          <a:blip r:embed="rId6">
            <a:alphaModFix/>
          </a:blip>
          <a:srcRect l="49794" t="16502" r="20986" b="24516"/>
          <a:stretch/>
        </p:blipFill>
        <p:spPr>
          <a:xfrm>
            <a:off x="6250699" y="1034940"/>
            <a:ext cx="3102422" cy="3567486"/>
          </a:xfrm>
          <a:prstGeom prst="rect">
            <a:avLst/>
          </a:prstGeom>
          <a:noFill/>
          <a:ln>
            <a:noFill/>
          </a:ln>
        </p:spPr>
      </p:pic>
      <p:pic>
        <p:nvPicPr>
          <p:cNvPr id="928" name="Google Shape;928;p59" descr="Graphical user interface&#10;&#10;Description automatically generated"/>
          <p:cNvPicPr preferRelativeResize="0"/>
          <p:nvPr/>
        </p:nvPicPr>
        <p:blipFill rotWithShape="1">
          <a:blip r:embed="rId7">
            <a:alphaModFix/>
          </a:blip>
          <a:srcRect l="43943" t="23576" r="32582" b="25851"/>
          <a:stretch/>
        </p:blipFill>
        <p:spPr>
          <a:xfrm>
            <a:off x="9277350" y="1038225"/>
            <a:ext cx="2914661" cy="3562353"/>
          </a:xfrm>
          <a:prstGeom prst="rect">
            <a:avLst/>
          </a:prstGeom>
          <a:noFill/>
          <a:ln>
            <a:noFill/>
          </a:ln>
        </p:spPr>
      </p:pic>
      <p:sp>
        <p:nvSpPr>
          <p:cNvPr id="929" name="Google Shape;929;p59"/>
          <p:cNvSpPr txBox="1"/>
          <p:nvPr/>
        </p:nvSpPr>
        <p:spPr>
          <a:xfrm>
            <a:off x="6172200" y="4638675"/>
            <a:ext cx="60198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Overall, I think these changes are quite good, Although having the glass door makes it a little bit harder to see what's inside, I feel it makes the whole product seem a bit more stylish and modern, so personally, I am a fan of this change.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With the umbrella change, I went from fabric to PET and I'm not too sure how I feel about it</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I don’t like it, but I don’t hate it, I don’t really have much of an opinion on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With the metallic paint and coloured glass, I really love it, I think it’s a big step up as it just makes the whole product much more </a:t>
            </a:r>
            <a:r>
              <a:rPr lang="en-GB" sz="1200">
                <a:solidFill>
                  <a:schemeClr val="dk1"/>
                </a:solidFill>
                <a:latin typeface="Calibri"/>
                <a:ea typeface="Calibri"/>
                <a:cs typeface="Calibri"/>
                <a:sym typeface="Calibri"/>
              </a:rPr>
              <a:t>aesthetically</a:t>
            </a:r>
            <a:r>
              <a:rPr lang="en-GB" sz="1200" b="0" i="0" u="none" strike="noStrike" cap="none">
                <a:solidFill>
                  <a:schemeClr val="dk1"/>
                </a:solidFill>
                <a:latin typeface="Calibri"/>
                <a:ea typeface="Calibri"/>
                <a:cs typeface="Calibri"/>
                <a:sym typeface="Calibri"/>
              </a:rPr>
              <a:t> pleasing. But what does my client think?</a:t>
            </a:r>
            <a:endParaRPr sz="1400" b="0" i="0" u="none" strike="noStrike" cap="none">
              <a:solidFill>
                <a:srgbClr val="000000"/>
              </a:solidFill>
              <a:latin typeface="Arial"/>
              <a:ea typeface="Arial"/>
              <a:cs typeface="Arial"/>
              <a:sym typeface="Arial"/>
            </a:endParaRPr>
          </a:p>
        </p:txBody>
      </p:sp>
      <p:sp>
        <p:nvSpPr>
          <p:cNvPr id="930" name="Google Shape;930;p59"/>
          <p:cNvSpPr txBox="1"/>
          <p:nvPr/>
        </p:nvSpPr>
        <p:spPr>
          <a:xfrm>
            <a:off x="8410575" y="4219575"/>
            <a:ext cx="3867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BEFORE                                             AFTER</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150"/>
        <p:cNvGrpSpPr/>
        <p:nvPr/>
      </p:nvGrpSpPr>
      <p:grpSpPr>
        <a:xfrm>
          <a:off x="0" y="0"/>
          <a:ext cx="0" cy="0"/>
          <a:chOff x="0" y="0"/>
          <a:chExt cx="0" cy="0"/>
        </a:xfrm>
      </p:grpSpPr>
      <p:graphicFrame>
        <p:nvGraphicFramePr>
          <p:cNvPr id="151" name="Google Shape;151;p6"/>
          <p:cNvGraphicFramePr/>
          <p:nvPr/>
        </p:nvGraphicFramePr>
        <p:xfrm>
          <a:off x="-3111" y="20382"/>
          <a:ext cx="12196200" cy="6701439"/>
        </p:xfrm>
        <a:graphic>
          <a:graphicData uri="http://schemas.openxmlformats.org/drawingml/2006/table">
            <a:tbl>
              <a:tblPr firstRow="1" bandRow="1">
                <a:noFill/>
                <a:tableStyleId>{B2B569FB-23B4-48B0-86E9-3169813D488A}</a:tableStyleId>
              </a:tblPr>
              <a:tblGrid>
                <a:gridCol w="6052700">
                  <a:extLst>
                    <a:ext uri="{9D8B030D-6E8A-4147-A177-3AD203B41FA5}">
                      <a16:colId xmlns:a16="http://schemas.microsoft.com/office/drawing/2014/main" val="20000"/>
                    </a:ext>
                  </a:extLst>
                </a:gridCol>
                <a:gridCol w="6143500">
                  <a:extLst>
                    <a:ext uri="{9D8B030D-6E8A-4147-A177-3AD203B41FA5}">
                      <a16:colId xmlns:a16="http://schemas.microsoft.com/office/drawing/2014/main" val="20001"/>
                    </a:ext>
                  </a:extLst>
                </a:gridCol>
              </a:tblGrid>
              <a:tr h="2721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lt1"/>
                          </a:solidFill>
                        </a:rPr>
                        <a:t>Who is my client/target market?</a:t>
                      </a: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lt1"/>
                          </a:solidFill>
                        </a:rPr>
                        <a:t>Stake holders that could be interested</a:t>
                      </a:r>
                      <a:endParaRPr sz="1400" u="none" strike="noStrike" cap="none"/>
                    </a:p>
                  </a:txBody>
                  <a:tcPr marL="91450" marR="91450" marT="45725" marB="45725">
                    <a:solidFill>
                      <a:srgbClr val="FF0000"/>
                    </a:solidFill>
                  </a:tcPr>
                </a:tc>
                <a:extLst>
                  <a:ext uri="{0D108BD9-81ED-4DB2-BD59-A6C34878D82A}">
                    <a16:rowId xmlns:a16="http://schemas.microsoft.com/office/drawing/2014/main" val="10000"/>
                  </a:ext>
                </a:extLst>
              </a:tr>
              <a:tr h="1523975">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My product will be aimed at the average family household as a piece of furniture to use regardless the weather. So, most people in britain could use my product During the research, I will include a </a:t>
                      </a:r>
                      <a:r>
                        <a:rPr lang="en-GB" sz="1200"/>
                        <a:t>variety</a:t>
                      </a:r>
                      <a:r>
                        <a:rPr lang="en-GB" sz="1200" b="0" i="0" u="none" strike="noStrike" cap="none">
                          <a:latin typeface="Calibri"/>
                          <a:ea typeface="Calibri"/>
                          <a:cs typeface="Calibri"/>
                          <a:sym typeface="Calibri"/>
                        </a:rPr>
                        <a:t> of different people from friends and family but the main person I will be working with are my parents.</a:t>
                      </a:r>
                      <a:endParaRPr sz="1400" u="none" strike="noStrike" cap="none"/>
                    </a:p>
                    <a:p>
                      <a:pPr marL="0" marR="0" lvl="0" indent="0" algn="l" rtl="0">
                        <a:lnSpc>
                          <a:spcPct val="100000"/>
                        </a:lnSpc>
                        <a:spcBef>
                          <a:spcPts val="0"/>
                        </a:spcBef>
                        <a:spcAft>
                          <a:spcPts val="0"/>
                        </a:spcAft>
                        <a:buClr>
                          <a:schemeClr val="lt1"/>
                        </a:buClr>
                        <a:buSzPts val="1600"/>
                        <a:buFont typeface="Calibri"/>
                        <a:buNone/>
                      </a:pPr>
                      <a:endParaRPr sz="1600" u="none" strike="noStrike" cap="none"/>
                    </a:p>
                  </a:txBody>
                  <a:tcPr marL="91450" marR="91450" marT="45725" marB="45725">
                    <a:solidFill>
                      <a:srgbClr val="FA7D7D"/>
                    </a:solidFill>
                  </a:tcPr>
                </a:tc>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Apart from myself, who else might be interested in my product and what impact will that have?</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1" u="none" strike="noStrike" cap="none">
                          <a:latin typeface="Calibri"/>
                          <a:ea typeface="Calibri"/>
                          <a:cs typeface="Calibri"/>
                          <a:sym typeface="Calibri"/>
                        </a:rPr>
                        <a:t>Friends and family - </a:t>
                      </a:r>
                      <a:r>
                        <a:rPr lang="en-GB" sz="1200" b="0" i="0" u="none" strike="noStrike" cap="none">
                          <a:latin typeface="Calibri"/>
                          <a:ea typeface="Calibri"/>
                          <a:cs typeface="Calibri"/>
                          <a:sym typeface="Calibri"/>
                        </a:rPr>
                        <a:t>obvious interest as they would be using it, this could impact the way I design it, as I could use feedback from them </a:t>
                      </a: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1" u="none" strike="noStrike" cap="none">
                          <a:latin typeface="Calibri"/>
                          <a:ea typeface="Calibri"/>
                          <a:cs typeface="Calibri"/>
                          <a:sym typeface="Calibri"/>
                        </a:rPr>
                        <a:t>Shop owners/school - </a:t>
                      </a:r>
                      <a:r>
                        <a:rPr lang="en-GB" sz="1200" b="0" i="0" u="none" strike="noStrike" cap="none">
                          <a:latin typeface="Calibri"/>
                          <a:ea typeface="Calibri"/>
                          <a:cs typeface="Calibri"/>
                          <a:sym typeface="Calibri"/>
                        </a:rPr>
                        <a:t>could be interested as I would need supplies from cardboard to woods, this impacts me as it introduces limitations to my design, which may lead me to compromise on certain aspects of my product </a:t>
                      </a: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1" u="none" strike="noStrike" cap="none">
                          <a:latin typeface="Calibri"/>
                          <a:ea typeface="Calibri"/>
                          <a:cs typeface="Calibri"/>
                          <a:sym typeface="Calibri"/>
                        </a:rPr>
                        <a:t>Recycling centre- </a:t>
                      </a:r>
                      <a:r>
                        <a:rPr lang="en-GB" sz="1200" b="0" i="0" u="none" strike="noStrike" cap="none">
                          <a:latin typeface="Calibri"/>
                          <a:ea typeface="Calibri"/>
                          <a:cs typeface="Calibri"/>
                          <a:sym typeface="Calibri"/>
                        </a:rPr>
                        <a:t>could be interested in what materials i use and how I made it to see how much of the product could be recycled, this impacts me as it makes me consider to use </a:t>
                      </a:r>
                      <a:r>
                        <a:rPr lang="en-GB" sz="1200"/>
                        <a:t>recyclable</a:t>
                      </a:r>
                      <a:r>
                        <a:rPr lang="en-GB" sz="1200" b="0" i="0" u="none" strike="noStrike" cap="none">
                          <a:latin typeface="Calibri"/>
                          <a:ea typeface="Calibri"/>
                          <a:cs typeface="Calibri"/>
                          <a:sym typeface="Calibri"/>
                        </a:rPr>
                        <a:t> materials even if it impacts the overall </a:t>
                      </a:r>
                      <a:r>
                        <a:rPr lang="en-GB" sz="1200"/>
                        <a:t>aesthetics</a:t>
                      </a:r>
                      <a:r>
                        <a:rPr lang="en-GB" sz="1200" b="0" i="0" u="none" strike="noStrike" cap="none">
                          <a:latin typeface="Calibri"/>
                          <a:ea typeface="Calibri"/>
                          <a:cs typeface="Calibri"/>
                          <a:sym typeface="Calibri"/>
                        </a:rPr>
                        <a:t> of the product.</a:t>
                      </a:r>
                      <a:endParaRPr sz="1200" u="none" strike="noStrike" cap="none"/>
                    </a:p>
                  </a:txBody>
                  <a:tcPr marL="91450" marR="91450" marT="45725" marB="45725">
                    <a:solidFill>
                      <a:srgbClr val="FA7D7D"/>
                    </a:solidFill>
                  </a:tcPr>
                </a:tc>
                <a:extLst>
                  <a:ext uri="{0D108BD9-81ED-4DB2-BD59-A6C34878D82A}">
                    <a16:rowId xmlns:a16="http://schemas.microsoft.com/office/drawing/2014/main" val="10001"/>
                  </a:ext>
                </a:extLst>
              </a:tr>
              <a:tr h="276225">
                <a:tc>
                  <a:txBody>
                    <a:bodyPr/>
                    <a:lstStyle/>
                    <a:p>
                      <a:pPr marL="0" marR="0" lvl="0" indent="0" algn="l" rtl="0">
                        <a:lnSpc>
                          <a:spcPct val="100000"/>
                        </a:lnSpc>
                        <a:spcBef>
                          <a:spcPts val="0"/>
                        </a:spcBef>
                        <a:spcAft>
                          <a:spcPts val="0"/>
                        </a:spcAft>
                        <a:buClr>
                          <a:srgbClr val="000000"/>
                        </a:buClr>
                        <a:buSzPts val="1200"/>
                        <a:buFont typeface="Arial"/>
                        <a:buNone/>
                      </a:pPr>
                      <a:r>
                        <a:rPr lang="en-GB" sz="1200" b="1" u="none" strike="noStrike" cap="none">
                          <a:solidFill>
                            <a:schemeClr val="lt1"/>
                          </a:solidFill>
                        </a:rPr>
                        <a:t>Research I need to do</a:t>
                      </a:r>
                      <a:endParaRPr sz="1400" u="none" strike="noStrike" cap="none"/>
                    </a:p>
                  </a:txBody>
                  <a:tcPr marL="91450" marR="91450" marT="45725" marB="45725">
                    <a:solidFill>
                      <a:srgbClr val="FF0000"/>
                    </a:solidFill>
                  </a:tcPr>
                </a:tc>
                <a:tc>
                  <a:txBody>
                    <a:bodyPr/>
                    <a:lstStyle/>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solidFill>
                            <a:schemeClr val="lt1"/>
                          </a:solidFill>
                          <a:latin typeface="Calibri"/>
                          <a:ea typeface="Calibri"/>
                          <a:cs typeface="Calibri"/>
                          <a:sym typeface="Calibri"/>
                        </a:rPr>
                        <a:t>Design possibilities identified</a:t>
                      </a:r>
                      <a:endParaRPr sz="1200" u="none" strike="noStrike" cap="none">
                        <a:solidFill>
                          <a:schemeClr val="lt1"/>
                        </a:solidFill>
                      </a:endParaRPr>
                    </a:p>
                  </a:txBody>
                  <a:tcPr marL="91450" marR="91450" marT="45725" marB="45725">
                    <a:solidFill>
                      <a:srgbClr val="FF0000"/>
                    </a:solidFill>
                  </a:tcPr>
                </a:tc>
                <a:extLst>
                  <a:ext uri="{0D108BD9-81ED-4DB2-BD59-A6C34878D82A}">
                    <a16:rowId xmlns:a16="http://schemas.microsoft.com/office/drawing/2014/main" val="10002"/>
                  </a:ext>
                </a:extLst>
              </a:tr>
              <a:tr h="3882125">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Whenever starting a project, research is always important because it will not only help you with creating ideas, but it allows you to ask questions about your own product and find out more. Here are some examples.</a:t>
                      </a: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Questions to ask</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Which material is most suited for my needs?</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How will I go about making it?</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Is everything I do environmentally friendly? and if not why not? and what can be done to change that?</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People to talk to</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1" u="none" strike="noStrike" cap="none">
                          <a:latin typeface="Calibri"/>
                          <a:ea typeface="Calibri"/>
                          <a:cs typeface="Calibri"/>
                          <a:sym typeface="Calibri"/>
                        </a:rPr>
                        <a:t>Designers -</a:t>
                      </a:r>
                      <a:r>
                        <a:rPr lang="en-GB" sz="1200" b="0" i="0" u="none" strike="noStrike" cap="none">
                          <a:latin typeface="Calibri"/>
                          <a:ea typeface="Calibri"/>
                          <a:cs typeface="Calibri"/>
                          <a:sym typeface="Calibri"/>
                        </a:rPr>
                        <a:t> ask for advice on how they would start projects like this</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1" u="none" strike="noStrike" cap="none">
                          <a:latin typeface="Calibri"/>
                          <a:ea typeface="Calibri"/>
                          <a:cs typeface="Calibri"/>
                          <a:sym typeface="Calibri"/>
                        </a:rPr>
                        <a:t>Shop keeper/school -</a:t>
                      </a:r>
                      <a:r>
                        <a:rPr lang="en-GB" sz="1200" b="0" i="0" u="none" strike="noStrike" cap="none">
                          <a:latin typeface="Calibri"/>
                          <a:ea typeface="Calibri"/>
                          <a:cs typeface="Calibri"/>
                          <a:sym typeface="Calibri"/>
                        </a:rPr>
                        <a:t> to ask about what materials are available to me? Do I need to buy some? How much will they cost?</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1" u="none" strike="noStrike" cap="none">
                          <a:latin typeface="Calibri"/>
                          <a:ea typeface="Calibri"/>
                          <a:cs typeface="Calibri"/>
                          <a:sym typeface="Calibri"/>
                        </a:rPr>
                        <a:t>User -</a:t>
                      </a:r>
                      <a:r>
                        <a:rPr lang="en-GB" sz="1200" b="0" i="0" u="none" strike="noStrike" cap="none">
                          <a:latin typeface="Calibri"/>
                          <a:ea typeface="Calibri"/>
                          <a:cs typeface="Calibri"/>
                          <a:sym typeface="Calibri"/>
                        </a:rPr>
                        <a:t> Ask how they would want the product, after all its targeted towards them</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Places to visit </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1" u="none" strike="noStrike" cap="none">
                          <a:latin typeface="Calibri"/>
                          <a:ea typeface="Calibri"/>
                          <a:cs typeface="Calibri"/>
                          <a:sym typeface="Calibri"/>
                        </a:rPr>
                        <a:t>Ikea</a:t>
                      </a:r>
                      <a:r>
                        <a:rPr lang="en-GB" sz="1200" b="0" i="0" u="none" strike="noStrike" cap="none">
                          <a:latin typeface="Calibri"/>
                          <a:ea typeface="Calibri"/>
                          <a:cs typeface="Calibri"/>
                          <a:sym typeface="Calibri"/>
                        </a:rPr>
                        <a:t>- browse furniture there see how it's made at one of the biggest furniture stores in Europe.</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1" u="none" strike="noStrike" cap="none">
                          <a:latin typeface="Calibri"/>
                          <a:ea typeface="Calibri"/>
                          <a:cs typeface="Calibri"/>
                          <a:sym typeface="Calibri"/>
                        </a:rPr>
                        <a:t>Nature</a:t>
                      </a:r>
                      <a:r>
                        <a:rPr lang="en-GB" sz="1200" b="0" i="0" u="none" strike="noStrike" cap="none">
                          <a:latin typeface="Calibri"/>
                          <a:ea typeface="Calibri"/>
                          <a:cs typeface="Calibri"/>
                          <a:sym typeface="Calibri"/>
                        </a:rPr>
                        <a:t>- anything can be taken as inspiration; designers use anything to inspire them (eg.bird kettle).</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Things to find out</a:t>
                      </a:r>
                      <a:endParaRPr sz="1200" b="0" i="0" u="none" strike="noStrike" cap="none">
                        <a:latin typeface="Calibri"/>
                        <a:ea typeface="Calibri"/>
                        <a:cs typeface="Calibri"/>
                        <a:sym typeface="Calibri"/>
                      </a:endParaRPr>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What materials I will be using, in terms of cost, hardness, strength etc.</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How to make my product? machinery? </a:t>
                      </a:r>
                      <a:endParaRPr sz="1400" u="none" strike="noStrike" cap="none"/>
                    </a:p>
                    <a:p>
                      <a:pPr marL="171450" marR="0" lvl="0" indent="-171450" algn="l" rtl="0">
                        <a:lnSpc>
                          <a:spcPct val="100000"/>
                        </a:lnSpc>
                        <a:spcBef>
                          <a:spcPts val="0"/>
                        </a:spcBef>
                        <a:spcAft>
                          <a:spcPts val="0"/>
                        </a:spcAft>
                        <a:buClr>
                          <a:schemeClr val="lt1"/>
                        </a:buClr>
                        <a:buSzPts val="1200"/>
                        <a:buFont typeface="Arial"/>
                        <a:buChar char="•"/>
                      </a:pPr>
                      <a:r>
                        <a:rPr lang="en-GB" sz="1200" b="0" i="0" u="none" strike="noStrike" cap="none">
                          <a:latin typeface="Calibri"/>
                          <a:ea typeface="Calibri"/>
                          <a:cs typeface="Calibri"/>
                          <a:sym typeface="Calibri"/>
                        </a:rPr>
                        <a:t>How to improve it?</a:t>
                      </a:r>
                      <a:endParaRPr sz="1200" u="none" strike="noStrike" cap="none"/>
                    </a:p>
                  </a:txBody>
                  <a:tcPr marL="91450" marR="91450" marT="45725" marB="45725">
                    <a:solidFill>
                      <a:srgbClr val="FA7D7D"/>
                    </a:solidFill>
                  </a:tcPr>
                </a:tc>
                <a:tc>
                  <a:txBody>
                    <a:bodyPr/>
                    <a:lstStyle/>
                    <a:p>
                      <a:pPr marL="0" marR="0" lvl="0" indent="0" algn="l" rtl="0">
                        <a:lnSpc>
                          <a:spcPct val="9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Using all this research, what are the possible products I </a:t>
                      </a:r>
                      <a:r>
                        <a:rPr lang="en-GB" sz="1200"/>
                        <a:t>could</a:t>
                      </a:r>
                      <a:r>
                        <a:rPr lang="en-GB" sz="1200" b="0" i="0" u="none" strike="noStrike" cap="none">
                          <a:latin typeface="Calibri"/>
                          <a:ea typeface="Calibri"/>
                          <a:cs typeface="Calibri"/>
                          <a:sym typeface="Calibri"/>
                        </a:rPr>
                        <a:t> think about? Well, </a:t>
                      </a:r>
                      <a:r>
                        <a:rPr lang="en-GB" sz="1200"/>
                        <a:t>i've</a:t>
                      </a:r>
                      <a:r>
                        <a:rPr lang="en-GB" sz="1200" b="0" i="0" u="none" strike="noStrike" cap="none">
                          <a:latin typeface="Calibri"/>
                          <a:ea typeface="Calibri"/>
                          <a:cs typeface="Calibri"/>
                          <a:sym typeface="Calibri"/>
                        </a:rPr>
                        <a:t> listed a few here for me to think about</a:t>
                      </a:r>
                      <a:endParaRPr sz="1400" u="none" strike="noStrike" cap="none"/>
                    </a:p>
                    <a:p>
                      <a:pPr marL="285750" marR="0" lvl="0" indent="-28575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Table with inbuilt fridge/cooler</a:t>
                      </a:r>
                      <a:endParaRPr sz="1200" b="1" i="0" u="sng" strike="noStrike" cap="none">
                        <a:latin typeface="Calibri"/>
                        <a:ea typeface="Calibri"/>
                        <a:cs typeface="Calibri"/>
                        <a:sym typeface="Calibri"/>
                      </a:endParaRPr>
                    </a:p>
                    <a:p>
                      <a:pPr marL="285750" marR="0" lvl="0" indent="-28575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Table with inbuilt umbrella/drape that could be pulled all the way down</a:t>
                      </a:r>
                      <a:endParaRPr sz="1400" u="none" strike="noStrike" cap="none"/>
                    </a:p>
                    <a:p>
                      <a:pPr marL="285750" marR="0" lvl="0" indent="-28575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Fold up tables for easy storage</a:t>
                      </a:r>
                      <a:endParaRPr sz="1400" u="none" strike="noStrike" cap="none"/>
                    </a:p>
                    <a:p>
                      <a:pPr marL="285750" marR="0" lvl="0" indent="-28575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Chairs that could lock on onto tables, easy to put away, all in one piece</a:t>
                      </a:r>
                      <a:endParaRPr sz="1400" u="none" strike="noStrike" cap="none"/>
                    </a:p>
                    <a:p>
                      <a:pPr marL="285750" marR="0" lvl="0" indent="-28575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Multi-coloured design, suit different genders, ages in one design</a:t>
                      </a:r>
                      <a:endParaRPr sz="1400" u="none" strike="noStrike" cap="none"/>
                    </a:p>
                    <a:p>
                      <a:pPr marL="285750" marR="0" lvl="0" indent="-28575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Table with phone charger</a:t>
                      </a:r>
                      <a:endParaRPr sz="1400" u="none" strike="noStrike" cap="none"/>
                    </a:p>
                    <a:p>
                      <a:pPr marL="0" marR="0" lvl="0" indent="0" algn="l" rtl="0">
                        <a:lnSpc>
                          <a:spcPct val="90000"/>
                        </a:lnSpc>
                        <a:spcBef>
                          <a:spcPts val="1000"/>
                        </a:spcBef>
                        <a:spcAft>
                          <a:spcPts val="0"/>
                        </a:spcAft>
                        <a:buClr>
                          <a:schemeClr val="lt1"/>
                        </a:buClr>
                        <a:buSzPts val="1200"/>
                        <a:buFont typeface="Calibri"/>
                        <a:buNone/>
                      </a:pPr>
                      <a:r>
                        <a:rPr lang="en-GB" sz="1200" b="1" i="0" u="none" strike="noStrike" cap="none">
                          <a:latin typeface="Calibri"/>
                          <a:ea typeface="Calibri"/>
                          <a:cs typeface="Calibri"/>
                          <a:sym typeface="Calibri"/>
                        </a:rPr>
                        <a:t>Problems with my design possibilities</a:t>
                      </a:r>
                      <a:endParaRPr sz="1200" b="0" i="0" u="none" strike="noStrike" cap="none">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1200"/>
                        <a:buFont typeface="Calibri"/>
                        <a:buNone/>
                      </a:pPr>
                      <a:r>
                        <a:rPr lang="en-GB" sz="1200" b="0" i="0" u="none" strike="noStrike" cap="none">
                          <a:latin typeface="Calibri"/>
                          <a:ea typeface="Calibri"/>
                          <a:cs typeface="Calibri"/>
                          <a:sym typeface="Calibri"/>
                        </a:rPr>
                        <a:t>Integrating a fridge could be very challenging, how could I go about doing that?</a:t>
                      </a:r>
                      <a:endParaRPr sz="1200" b="0" i="0" u="none" strike="noStrike" cap="none">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1200"/>
                        <a:buFont typeface="Calibri"/>
                        <a:buNone/>
                      </a:pPr>
                      <a:r>
                        <a:rPr lang="en-GB" sz="1200" b="0" i="0" u="none" strike="noStrike" cap="none">
                          <a:latin typeface="Calibri"/>
                          <a:ea typeface="Calibri"/>
                          <a:cs typeface="Calibri"/>
                          <a:sym typeface="Calibri"/>
                        </a:rPr>
                        <a:t>How can I make it as environmentally friendly as possible, wouldn’t want to leave any sort of carbon footprint</a:t>
                      </a:r>
                      <a:endParaRPr sz="1200" b="0" i="0" u="none" strike="noStrike" cap="none">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1200"/>
                        <a:buFont typeface="Calibri"/>
                        <a:buNone/>
                      </a:pPr>
                      <a:r>
                        <a:rPr lang="en-GB" sz="1200" b="0" i="0" u="none" strike="noStrike" cap="none">
                          <a:latin typeface="Calibri"/>
                          <a:ea typeface="Calibri"/>
                          <a:cs typeface="Calibri"/>
                          <a:sym typeface="Calibri"/>
                        </a:rPr>
                        <a:t>Making it all weatherproof could be very challenging as things like rain or possibly snow could be dealt with, but extreme wind or hail could knock it over with ease</a:t>
                      </a:r>
                      <a:endParaRPr sz="1200" b="0" i="0" u="none" strike="noStrike" cap="none">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1200"/>
                        <a:buFont typeface="Calibri"/>
                        <a:buNone/>
                      </a:pPr>
                      <a:r>
                        <a:rPr lang="en-GB" sz="1200" b="0" i="0" u="none" strike="noStrike" cap="none">
                          <a:latin typeface="Calibri"/>
                          <a:ea typeface="Calibri"/>
                          <a:cs typeface="Calibri"/>
                          <a:sym typeface="Calibri"/>
                        </a:rPr>
                        <a:t>Intergrating a phone charger could be difficult, but an alternative could be a holder for one.</a:t>
                      </a:r>
                      <a:endParaRPr sz="1800" u="none" strike="noStrike" cap="none"/>
                    </a:p>
                    <a:p>
                      <a:pPr marL="0" marR="0" lvl="0" indent="0" algn="l" rtl="0">
                        <a:lnSpc>
                          <a:spcPct val="90000"/>
                        </a:lnSpc>
                        <a:spcBef>
                          <a:spcPts val="1000"/>
                        </a:spcBef>
                        <a:spcAft>
                          <a:spcPts val="0"/>
                        </a:spcAft>
                        <a:buClr>
                          <a:schemeClr val="lt1"/>
                        </a:buClr>
                        <a:buSzPts val="1200"/>
                        <a:buFont typeface="Calibri"/>
                        <a:buNone/>
                      </a:pPr>
                      <a:r>
                        <a:rPr lang="en-GB" sz="1200" b="0" i="1" u="none" strike="noStrike" cap="none">
                          <a:latin typeface="Calibri"/>
                          <a:ea typeface="Calibri"/>
                          <a:cs typeface="Calibri"/>
                          <a:sym typeface="Calibri"/>
                        </a:rPr>
                        <a:t>The main problem I would like to investigate is integrating the fridge/cooler as I think it's my most important part as it's my USP and sets my product apart from</a:t>
                      </a:r>
                      <a:r>
                        <a:rPr lang="en-GB" sz="1200" i="1"/>
                        <a:t> </a:t>
                      </a:r>
                      <a:r>
                        <a:rPr lang="en-GB" sz="1200" b="0" i="1" u="none" strike="noStrike" cap="none">
                          <a:latin typeface="Calibri"/>
                          <a:ea typeface="Calibri"/>
                          <a:cs typeface="Calibri"/>
                          <a:sym typeface="Calibri"/>
                        </a:rPr>
                        <a:t>the competition.</a:t>
                      </a:r>
                      <a:endParaRPr sz="1400" u="none" strike="noStrike" cap="none"/>
                    </a:p>
                  </a:txBody>
                  <a:tcPr marL="91450" marR="91450" marT="45725" marB="45725">
                    <a:solidFill>
                      <a:srgbClr val="FA7D7D"/>
                    </a:solidFill>
                  </a:tcPr>
                </a:tc>
                <a:extLst>
                  <a:ext uri="{0D108BD9-81ED-4DB2-BD59-A6C34878D82A}">
                    <a16:rowId xmlns:a16="http://schemas.microsoft.com/office/drawing/2014/main" val="10003"/>
                  </a:ext>
                </a:extLst>
              </a:tr>
            </a:tbl>
          </a:graphicData>
        </a:graphic>
      </p:graphicFrame>
      <p:sp>
        <p:nvSpPr>
          <p:cNvPr id="152" name="Google Shape;152;p6"/>
          <p:cNvSpPr txBox="1"/>
          <p:nvPr/>
        </p:nvSpPr>
        <p:spPr>
          <a:xfrm>
            <a:off x="-68870" y="6614314"/>
            <a:ext cx="12198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established my potential problems and how I could tackle them and stated what research I need to do over the course of the project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934"/>
        <p:cNvGrpSpPr/>
        <p:nvPr/>
      </p:nvGrpSpPr>
      <p:grpSpPr>
        <a:xfrm>
          <a:off x="0" y="0"/>
          <a:ext cx="0" cy="0"/>
          <a:chOff x="0" y="0"/>
          <a:chExt cx="0" cy="0"/>
        </a:xfrm>
      </p:grpSpPr>
      <p:sp>
        <p:nvSpPr>
          <p:cNvPr id="935" name="Google Shape;935;p60"/>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Evaluation of final product continued</a:t>
            </a:r>
            <a:endParaRPr/>
          </a:p>
        </p:txBody>
      </p:sp>
      <p:sp>
        <p:nvSpPr>
          <p:cNvPr id="936" name="Google Shape;936;p60"/>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evaluate what others think about my final product and model and to see if there are any issues with it </a:t>
            </a:r>
            <a:endParaRPr/>
          </a:p>
        </p:txBody>
      </p:sp>
      <p:graphicFrame>
        <p:nvGraphicFramePr>
          <p:cNvPr id="937" name="Google Shape;937;p60"/>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graphicFrame>
        <p:nvGraphicFramePr>
          <p:cNvPr id="938" name="Google Shape;938;p60"/>
          <p:cNvGraphicFramePr/>
          <p:nvPr/>
        </p:nvGraphicFramePr>
        <p:xfrm>
          <a:off x="9525" y="657225"/>
          <a:ext cx="12220575" cy="6221500"/>
        </p:xfrm>
        <a:graphic>
          <a:graphicData uri="http://schemas.openxmlformats.org/drawingml/2006/table">
            <a:tbl>
              <a:tblPr firstRow="1" bandRow="1">
                <a:noFill/>
                <a:tableStyleId>{B2B569FB-23B4-48B0-86E9-3169813D488A}</a:tableStyleId>
              </a:tblPr>
              <a:tblGrid>
                <a:gridCol w="5648325">
                  <a:extLst>
                    <a:ext uri="{9D8B030D-6E8A-4147-A177-3AD203B41FA5}">
                      <a16:colId xmlns:a16="http://schemas.microsoft.com/office/drawing/2014/main" val="20000"/>
                    </a:ext>
                  </a:extLst>
                </a:gridCol>
                <a:gridCol w="6572250">
                  <a:extLst>
                    <a:ext uri="{9D8B030D-6E8A-4147-A177-3AD203B41FA5}">
                      <a16:colId xmlns:a16="http://schemas.microsoft.com/office/drawing/2014/main" val="20001"/>
                    </a:ext>
                  </a:extLst>
                </a:gridCol>
              </a:tblGrid>
              <a:tr h="2798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​Opinion of my client</a:t>
                      </a:r>
                      <a:endParaRPr sz="1200" b="1" i="0" u="none" strike="noStrike" cap="none">
                        <a:solidFill>
                          <a:srgbClr val="FFFFFF"/>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​Opinion of my target market</a:t>
                      </a:r>
                      <a:endParaRPr sz="1200" b="1" i="0" u="none" strike="noStrike" cap="none">
                        <a:solidFill>
                          <a:srgbClr val="FFFFFF"/>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2770300">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t>
                      </a:r>
                      <a:r>
                        <a:rPr lang="en-GB" sz="1200" b="0" i="0" u="none" strike="noStrike" cap="none">
                          <a:solidFill>
                            <a:srgbClr val="17916F"/>
                          </a:solidFill>
                          <a:latin typeface="Calibri"/>
                          <a:ea typeface="Calibri"/>
                          <a:cs typeface="Calibri"/>
                          <a:sym typeface="Calibri"/>
                        </a:rPr>
                        <a:t>I like this product as it is a nice size, uses a range of materials and the red cover used makes it stand out.</a:t>
                      </a:r>
                      <a:endParaRPr sz="1200" b="0" i="0" u="none" strike="noStrike" cap="none">
                        <a:solidFill>
                          <a:srgbClr val="17916F"/>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17916F"/>
                        </a:solidFill>
                        <a:latin typeface="Calibri"/>
                        <a:ea typeface="Calibri"/>
                        <a:cs typeface="Calibri"/>
                        <a:sym typeface="Calibri"/>
                      </a:endParaRPr>
                    </a:p>
                    <a:p>
                      <a:pPr marL="171450" marR="0" lvl="0" indent="-171450" algn="l" rtl="0">
                        <a:lnSpc>
                          <a:spcPct val="100000"/>
                        </a:lnSpc>
                        <a:spcBef>
                          <a:spcPts val="0"/>
                        </a:spcBef>
                        <a:spcAft>
                          <a:spcPts val="0"/>
                        </a:spcAft>
                        <a:buClr>
                          <a:srgbClr val="17916F"/>
                        </a:buClr>
                        <a:buSzPts val="1200"/>
                        <a:buFont typeface="Arial"/>
                        <a:buChar char="•"/>
                      </a:pPr>
                      <a:r>
                        <a:rPr lang="en-GB" sz="1200" b="0" i="0" u="none" strike="noStrike" cap="none">
                          <a:solidFill>
                            <a:srgbClr val="17916F"/>
                          </a:solidFill>
                          <a:latin typeface="Calibri"/>
                          <a:ea typeface="Calibri"/>
                          <a:cs typeface="Calibri"/>
                          <a:sym typeface="Calibri"/>
                        </a:rPr>
                        <a:t>The tray is a nice addition to the product, its colourful and quite useful.</a:t>
                      </a:r>
                      <a:endParaRPr sz="1200" i="0" u="none" strike="noStrike" cap="none">
                        <a:solidFill>
                          <a:srgbClr val="17916F"/>
                        </a:solidFill>
                      </a:endParaRPr>
                    </a:p>
                    <a:p>
                      <a:pPr marL="171450" marR="0" lvl="0" indent="-171450" algn="l" rtl="0">
                        <a:lnSpc>
                          <a:spcPct val="100000"/>
                        </a:lnSpc>
                        <a:spcBef>
                          <a:spcPts val="0"/>
                        </a:spcBef>
                        <a:spcAft>
                          <a:spcPts val="0"/>
                        </a:spcAft>
                        <a:buClr>
                          <a:srgbClr val="17916F"/>
                        </a:buClr>
                        <a:buSzPts val="1200"/>
                        <a:buFont typeface="Arial"/>
                        <a:buChar char="•"/>
                      </a:pPr>
                      <a:r>
                        <a:rPr lang="en-GB" sz="1200" b="0" i="0" u="none" strike="noStrike" cap="none">
                          <a:solidFill>
                            <a:srgbClr val="17916F"/>
                          </a:solidFill>
                          <a:latin typeface="Calibri"/>
                          <a:ea typeface="Calibri"/>
                          <a:cs typeface="Calibri"/>
                          <a:sym typeface="Calibri"/>
                        </a:rPr>
                        <a:t>The mirror thing is a nice aspect of the product</a:t>
                      </a:r>
                      <a:endParaRPr sz="1200" i="0" u="none" strike="noStrike" cap="none">
                        <a:solidFill>
                          <a:srgbClr val="17916F"/>
                        </a:solidFill>
                      </a:endParaRPr>
                    </a:p>
                    <a:p>
                      <a:pPr marL="171450" marR="0" lvl="0" indent="-171450" algn="l" rtl="0">
                        <a:lnSpc>
                          <a:spcPct val="100000"/>
                        </a:lnSpc>
                        <a:spcBef>
                          <a:spcPts val="0"/>
                        </a:spcBef>
                        <a:spcAft>
                          <a:spcPts val="0"/>
                        </a:spcAft>
                        <a:buClr>
                          <a:srgbClr val="17916F"/>
                        </a:buClr>
                        <a:buSzPts val="1200"/>
                        <a:buFont typeface="Arial"/>
                        <a:buChar char="•"/>
                      </a:pPr>
                      <a:r>
                        <a:rPr lang="en-GB" sz="1200" b="0" i="0" u="none" strike="noStrike" cap="none">
                          <a:solidFill>
                            <a:srgbClr val="17916F"/>
                          </a:solidFill>
                          <a:latin typeface="Calibri"/>
                          <a:ea typeface="Calibri"/>
                          <a:cs typeface="Calibri"/>
                          <a:sym typeface="Calibri"/>
                        </a:rPr>
                        <a:t>The wooden shelves are sturdy and strong because of the glue</a:t>
                      </a:r>
                      <a:endParaRPr sz="1200" i="0" u="none" strike="noStrike" cap="none">
                        <a:solidFill>
                          <a:srgbClr val="17916F"/>
                        </a:solidFill>
                      </a:endParaRPr>
                    </a:p>
                    <a:p>
                      <a:pPr marL="171450" marR="0" lvl="0" indent="-171450" algn="l" rtl="0">
                        <a:lnSpc>
                          <a:spcPct val="100000"/>
                        </a:lnSpc>
                        <a:spcBef>
                          <a:spcPts val="0"/>
                        </a:spcBef>
                        <a:spcAft>
                          <a:spcPts val="0"/>
                        </a:spcAft>
                        <a:buClr>
                          <a:srgbClr val="17916F"/>
                        </a:buClr>
                        <a:buSzPts val="1200"/>
                        <a:buFont typeface="Arial"/>
                        <a:buChar char="•"/>
                      </a:pPr>
                      <a:r>
                        <a:rPr lang="en-GB" sz="1200" b="0" i="0" u="none" strike="noStrike" cap="none">
                          <a:solidFill>
                            <a:srgbClr val="17916F"/>
                          </a:solidFill>
                          <a:latin typeface="Calibri"/>
                          <a:ea typeface="Calibri"/>
                          <a:cs typeface="Calibri"/>
                          <a:sym typeface="Calibri"/>
                        </a:rPr>
                        <a:t>The only thing i dislike is the cardboard used as the backing because it looks boring and dull and ruins the whole design. A way to solve this could be to paint it, maybe in red so it matches with the umbrella to help it stand out more or maybe add some design to it.</a:t>
                      </a:r>
                      <a:endParaRPr sz="1200" i="0" u="none" strike="noStrike" cap="none">
                        <a:solidFill>
                          <a:srgbClr val="17916F"/>
                        </a:solidFill>
                      </a:endParaRPr>
                    </a:p>
                    <a:p>
                      <a:pPr marL="0" marR="0" lvl="0" indent="0" algn="l" rtl="0">
                        <a:lnSpc>
                          <a:spcPct val="100000"/>
                        </a:lnSpc>
                        <a:spcBef>
                          <a:spcPts val="0"/>
                        </a:spcBef>
                        <a:spcAft>
                          <a:spcPts val="0"/>
                        </a:spcAft>
                        <a:buClr>
                          <a:schemeClr val="lt1"/>
                        </a:buClr>
                        <a:buSzPts val="1200"/>
                        <a:buFont typeface="Calibri"/>
                        <a:buNone/>
                      </a:pPr>
                      <a:endParaRPr sz="1200" i="0" u="none" strike="noStrike" cap="none">
                        <a:solidFill>
                          <a:srgbClr val="17916F"/>
                        </a:solidFill>
                      </a:endParaRPr>
                    </a:p>
                    <a:p>
                      <a:pPr marL="0" marR="0" lvl="0" indent="0" algn="l" rtl="0">
                        <a:lnSpc>
                          <a:spcPct val="100000"/>
                        </a:lnSpc>
                        <a:spcBef>
                          <a:spcPts val="0"/>
                        </a:spcBef>
                        <a:spcAft>
                          <a:spcPts val="0"/>
                        </a:spcAft>
                        <a:buClr>
                          <a:srgbClr val="17916F"/>
                        </a:buClr>
                        <a:buSzPts val="1200"/>
                        <a:buFont typeface="Calibri"/>
                        <a:buNone/>
                      </a:pPr>
                      <a:r>
                        <a:rPr lang="en-GB" sz="1200" i="0" u="none" strike="noStrike" cap="none">
                          <a:solidFill>
                            <a:srgbClr val="17916F"/>
                          </a:solidFill>
                        </a:rPr>
                        <a:t>After development, I</a:t>
                      </a:r>
                      <a:r>
                        <a:rPr lang="en-GB" sz="1200" b="0" i="0" u="none" strike="noStrike" cap="none">
                          <a:solidFill>
                            <a:srgbClr val="17916F"/>
                          </a:solidFill>
                          <a:latin typeface="Calibri"/>
                          <a:ea typeface="Calibri"/>
                          <a:cs typeface="Calibri"/>
                          <a:sym typeface="Calibri"/>
                        </a:rPr>
                        <a:t> think the wallpaper makes this look quite luxurious and effective as the wallpaper has a gold textured print which makes the product stand out a bit more better looking</a:t>
                      </a:r>
                      <a:endParaRPr sz="1200" i="0" u="none" strike="noStrike" cap="none">
                        <a:solidFill>
                          <a:srgbClr val="17916F"/>
                        </a:solidFill>
                      </a:endParaRPr>
                    </a:p>
                  </a:txBody>
                  <a:tcPr marL="91450" marR="91450" marT="45725" marB="45725"/>
                </a:tc>
                <a:tc rowSpan="3">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​For this I decided to make a table of the comments left, when I asked around family and friends about my final design. I showed my final CAD model, a 3D sketch and the chosen solution slide</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u="none" strike="noStrike" cap="none"/>
                        <a:t>​</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u="none" strike="noStrike" cap="none"/>
                        <a:t>​</a:t>
                      </a:r>
                      <a:endParaRPr sz="1800" u="none" strike="noStrike" cap="none"/>
                    </a:p>
                    <a:p>
                      <a:pPr marL="0" marR="0" lvl="0" indent="0" algn="l" rtl="0">
                        <a:lnSpc>
                          <a:spcPct val="100000"/>
                        </a:lnSpc>
                        <a:spcBef>
                          <a:spcPts val="0"/>
                        </a:spcBef>
                        <a:spcAft>
                          <a:spcPts val="0"/>
                        </a:spcAft>
                        <a:buClr>
                          <a:schemeClr val="lt1"/>
                        </a:buClr>
                        <a:buSzPts val="1600"/>
                        <a:buFont typeface="Calibri"/>
                        <a:buNone/>
                      </a:pPr>
                      <a:r>
                        <a:rPr lang="en-GB" sz="1600" u="none" strike="noStrike" cap="none"/>
                        <a:t>​</a:t>
                      </a:r>
                      <a:endParaRPr sz="1800" b="0" i="0" u="none" strike="noStrike" cap="none">
                        <a:solidFill>
                          <a:srgbClr val="000000"/>
                        </a:solidFill>
                      </a:endParaRPr>
                    </a:p>
                  </a:txBody>
                  <a:tcPr marL="91450" marR="91450" marT="45725" marB="45725"/>
                </a:tc>
                <a:extLst>
                  <a:ext uri="{0D108BD9-81ED-4DB2-BD59-A6C34878D82A}">
                    <a16:rowId xmlns:a16="http://schemas.microsoft.com/office/drawing/2014/main" val="10001"/>
                  </a:ext>
                </a:extLst>
              </a:tr>
              <a:tr h="2798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t>
                      </a:r>
                      <a:r>
                        <a:rPr lang="en-GB" sz="1200" b="1" i="0" u="none" strike="noStrike" cap="none">
                          <a:latin typeface="Calibri"/>
                          <a:ea typeface="Calibri"/>
                          <a:cs typeface="Calibri"/>
                          <a:sym typeface="Calibri"/>
                        </a:rPr>
                        <a:t>Cultural, Moral, Financial and Social Issues </a:t>
                      </a:r>
                      <a:endParaRPr sz="1200" b="0" i="0" u="none" strike="noStrike" cap="none">
                        <a:solidFill>
                          <a:srgbClr val="000000"/>
                        </a:solidFill>
                        <a:latin typeface="Calibri"/>
                        <a:ea typeface="Calibri"/>
                        <a:cs typeface="Calibri"/>
                        <a:sym typeface="Calibri"/>
                      </a:endParaRPr>
                    </a:p>
                  </a:txBody>
                  <a:tcPr marL="91450" marR="91450" marT="45725" marB="45725"/>
                </a:tc>
                <a:tc vMerge="1">
                  <a:txBody>
                    <a:bodyPr/>
                    <a:lstStyle/>
                    <a:p>
                      <a:endParaRPr lang="en-US"/>
                    </a:p>
                  </a:txBody>
                  <a:tcPr/>
                </a:tc>
                <a:extLst>
                  <a:ext uri="{0D108BD9-81ED-4DB2-BD59-A6C34878D82A}">
                    <a16:rowId xmlns:a16="http://schemas.microsoft.com/office/drawing/2014/main" val="10002"/>
                  </a:ext>
                </a:extLst>
              </a:tr>
              <a:tr h="28915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t>​</a:t>
                      </a:r>
                      <a:r>
                        <a:rPr lang="en-GB" sz="1200" b="0" i="0" u="none" strike="noStrike" cap="none" dirty="0">
                          <a:latin typeface="Calibri"/>
                          <a:ea typeface="Calibri"/>
                          <a:cs typeface="Calibri"/>
                          <a:sym typeface="Calibri"/>
                        </a:rPr>
                        <a:t>I'm fairly confident that my product doesn't offend anyone. </a:t>
                      </a:r>
                      <a:endParaRPr sz="1400" u="none" strike="noStrike" cap="none" dirty="0"/>
                    </a:p>
                    <a:p>
                      <a:pPr marL="0" marR="0" lvl="0" indent="0" algn="l" rtl="0">
                        <a:lnSpc>
                          <a:spcPct val="100000"/>
                        </a:lnSpc>
                        <a:spcBef>
                          <a:spcPts val="0"/>
                        </a:spcBef>
                        <a:spcAft>
                          <a:spcPts val="0"/>
                        </a:spcAft>
                        <a:buClr>
                          <a:schemeClr val="lt1"/>
                        </a:buClr>
                        <a:buSzPts val="1200"/>
                        <a:buFont typeface="Calibri"/>
                        <a:buNone/>
                      </a:pPr>
                      <a:endParaRPr sz="1200" b="0" i="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According to the material list, my project is around £200 which is quite a lot but there are a few factors here that need to be considered. </a:t>
                      </a:r>
                      <a:endParaRPr sz="1800" u="none" strike="noStrike" cap="none" dirty="0"/>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The first one being, that in the material list, had to make some substitutions as the website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used didn't have some of the materials that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wanted. Generally, the substitutions were more expensive which would lower the overall cost. </a:t>
                      </a:r>
                      <a:endParaRPr sz="1800" u="none" strike="noStrike" cap="none" dirty="0"/>
                    </a:p>
                    <a:p>
                      <a:pPr marL="0" marR="0" lvl="0" indent="0" algn="l" rtl="0">
                        <a:lnSpc>
                          <a:spcPct val="100000"/>
                        </a:lnSpc>
                        <a:spcBef>
                          <a:spcPts val="0"/>
                        </a:spcBef>
                        <a:spcAft>
                          <a:spcPts val="0"/>
                        </a:spcAft>
                        <a:buClr>
                          <a:schemeClr val="lt1"/>
                        </a:buClr>
                        <a:buSzPts val="1200"/>
                        <a:buFont typeface="Calibri"/>
                        <a:buNone/>
                      </a:pPr>
                      <a:endParaRPr sz="1200" b="0" i="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Secondly, I didn't take into account of spare parts, which if I'm trying to allow the consumers to repair it if possible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would need to get a few extra parts, which would then increase the price. If I want to make at least 50% profit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would have to sell it around £300 pound which if we have a look at similar products in the market, slightly exceeds other products in terms of price. </a:t>
                      </a:r>
                      <a:endParaRPr sz="1800" u="none" strike="noStrike" cap="none" dirty="0"/>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But my addition features and USPs should warrant that extra value and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do think this is economically viable. </a:t>
                      </a:r>
                      <a:endParaRPr sz="1800" u="none" strike="noStrike" cap="none" dirty="0"/>
                    </a:p>
                  </a:txBody>
                  <a:tcPr marL="91450" marR="91450" marT="45725" marB="45725"/>
                </a:tc>
                <a:tc vMerge="1">
                  <a:txBody>
                    <a:bodyPr/>
                    <a:lstStyle/>
                    <a:p>
                      <a:endParaRPr lang="en-US"/>
                    </a:p>
                  </a:txBody>
                  <a:tcPr/>
                </a:tc>
                <a:extLst>
                  <a:ext uri="{0D108BD9-81ED-4DB2-BD59-A6C34878D82A}">
                    <a16:rowId xmlns:a16="http://schemas.microsoft.com/office/drawing/2014/main" val="10003"/>
                  </a:ext>
                </a:extLst>
              </a:tr>
            </a:tbl>
          </a:graphicData>
        </a:graphic>
      </p:graphicFrame>
      <p:graphicFrame>
        <p:nvGraphicFramePr>
          <p:cNvPr id="939" name="Google Shape;939;p60"/>
          <p:cNvGraphicFramePr/>
          <p:nvPr>
            <p:extLst>
              <p:ext uri="{D42A27DB-BD31-4B8C-83A1-F6EECF244321}">
                <p14:modId xmlns:p14="http://schemas.microsoft.com/office/powerpoint/2010/main" val="2783865425"/>
              </p:ext>
            </p:extLst>
          </p:nvPr>
        </p:nvGraphicFramePr>
        <p:xfrm>
          <a:off x="5695216" y="1398261"/>
          <a:ext cx="6434609" cy="4848305"/>
        </p:xfrm>
        <a:graphic>
          <a:graphicData uri="http://schemas.openxmlformats.org/drawingml/2006/table">
            <a:tbl>
              <a:tblPr firstRow="1" bandRow="1">
                <a:noFill/>
                <a:tableStyleId>{A40F26F6-46CE-44E9-8948-51A9A4CFE84C}</a:tableStyleId>
              </a:tblPr>
              <a:tblGrid>
                <a:gridCol w="2229584">
                  <a:extLst>
                    <a:ext uri="{9D8B030D-6E8A-4147-A177-3AD203B41FA5}">
                      <a16:colId xmlns:a16="http://schemas.microsoft.com/office/drawing/2014/main" val="20000"/>
                    </a:ext>
                  </a:extLst>
                </a:gridCol>
                <a:gridCol w="4205025">
                  <a:extLst>
                    <a:ext uri="{9D8B030D-6E8A-4147-A177-3AD203B41FA5}">
                      <a16:colId xmlns:a16="http://schemas.microsoft.com/office/drawing/2014/main" val="20001"/>
                    </a:ext>
                  </a:extLst>
                </a:gridCol>
              </a:tblGrid>
              <a:tr h="2476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What did they say?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My analysis</a:t>
                      </a:r>
                      <a:endParaRPr sz="1400" u="none" strike="noStrike" cap="none"/>
                    </a:p>
                  </a:txBody>
                  <a:tcPr marL="91450" marR="91450" marT="45725" marB="45725"/>
                </a:tc>
                <a:extLst>
                  <a:ext uri="{0D108BD9-81ED-4DB2-BD59-A6C34878D82A}">
                    <a16:rowId xmlns:a16="http://schemas.microsoft.com/office/drawing/2014/main" val="10000"/>
                  </a:ext>
                </a:extLst>
              </a:tr>
              <a:tr h="2762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Looks very unique and pretty,</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Fully agree, very thankful that I've achieved that </a:t>
                      </a:r>
                      <a:endParaRPr sz="1400" u="none" strike="noStrike" cap="none"/>
                    </a:p>
                  </a:txBody>
                  <a:tcPr marL="91450" marR="91450" marT="45725" marB="45725"/>
                </a:tc>
                <a:extLst>
                  <a:ext uri="{0D108BD9-81ED-4DB2-BD59-A6C34878D82A}">
                    <a16:rowId xmlns:a16="http://schemas.microsoft.com/office/drawing/2014/main" val="10001"/>
                  </a:ext>
                </a:extLst>
              </a:tr>
              <a:tr h="400050">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a:solidFill>
                            <a:schemeClr val="dk1"/>
                          </a:solidFill>
                        </a:rPr>
                        <a:t>Likes the colour of the hard maple</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Kind of agree, it was my clients choice, personally don’t mind iit but glad that my target market like it</a:t>
                      </a:r>
                      <a:endParaRPr sz="1400" u="none" strike="noStrike" cap="none"/>
                    </a:p>
                  </a:txBody>
                  <a:tcPr marL="91450" marR="91450" marT="45725" marB="45725"/>
                </a:tc>
                <a:extLst>
                  <a:ext uri="{0D108BD9-81ED-4DB2-BD59-A6C34878D82A}">
                    <a16:rowId xmlns:a16="http://schemas.microsoft.com/office/drawing/2014/main" val="10002"/>
                  </a:ext>
                </a:extLst>
              </a:tr>
              <a:tr h="247650">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dirty="0">
                          <a:solidFill>
                            <a:schemeClr val="dk1"/>
                          </a:solidFill>
                        </a:rPr>
                        <a:t>The inclusion of a glass top is nice</a:t>
                      </a:r>
                      <a:endParaRPr sz="1200" u="none" strike="noStrike" cap="none" dirty="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Fully agree, I do believe that it makes it look quite modern and stylish</a:t>
                      </a:r>
                      <a:endParaRPr sz="1400" u="none" strike="noStrike" cap="none"/>
                    </a:p>
                  </a:txBody>
                  <a:tcPr marL="91450" marR="91450" marT="45725" marB="45725"/>
                </a:tc>
                <a:extLst>
                  <a:ext uri="{0D108BD9-81ED-4DB2-BD59-A6C34878D82A}">
                    <a16:rowId xmlns:a16="http://schemas.microsoft.com/office/drawing/2014/main" val="10003"/>
                  </a:ext>
                </a:extLst>
              </a:tr>
              <a:tr h="400050">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a:solidFill>
                            <a:schemeClr val="dk1"/>
                          </a:solidFill>
                        </a:rPr>
                        <a:t>Umbrella is a good inclusion to protect it </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Fully agree, especially as British weather is very unpredictable</a:t>
                      </a:r>
                      <a:endParaRPr sz="1400" u="none" strike="noStrike" cap="none"/>
                    </a:p>
                  </a:txBody>
                  <a:tcPr marL="91450" marR="91450" marT="45725" marB="45725"/>
                </a:tc>
                <a:extLst>
                  <a:ext uri="{0D108BD9-81ED-4DB2-BD59-A6C34878D82A}">
                    <a16:rowId xmlns:a16="http://schemas.microsoft.com/office/drawing/2014/main" val="10004"/>
                  </a:ext>
                </a:extLst>
              </a:tr>
              <a:tr h="552450">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a:solidFill>
                            <a:schemeClr val="dk1"/>
                          </a:solidFill>
                        </a:rPr>
                        <a:t>Questioned the stability of the design, as it appears that the pole can't hold the size of the umbrella</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I can see where they are coming from</a:t>
                      </a:r>
                      <a:r>
                        <a:rPr lang="en-GB" sz="1200">
                          <a:solidFill>
                            <a:schemeClr val="dk1"/>
                          </a:solidFill>
                        </a:rPr>
                        <a:t>. </a:t>
                      </a:r>
                      <a:r>
                        <a:rPr lang="en-GB" sz="1200" u="none" strike="noStrike" cap="none">
                          <a:solidFill>
                            <a:schemeClr val="dk1"/>
                          </a:solidFill>
                        </a:rPr>
                        <a:t>I didn't think this was a problem, but that could always be solve by increasing the diameter of the umbrella pole</a:t>
                      </a:r>
                      <a:endParaRPr sz="1400" u="none" strike="noStrike" cap="none"/>
                    </a:p>
                  </a:txBody>
                  <a:tcPr marL="91450" marR="91450" marT="45725" marB="45725"/>
                </a:tc>
                <a:extLst>
                  <a:ext uri="{0D108BD9-81ED-4DB2-BD59-A6C34878D82A}">
                    <a16:rowId xmlns:a16="http://schemas.microsoft.com/office/drawing/2014/main" val="10005"/>
                  </a:ext>
                </a:extLst>
              </a:tr>
              <a:tr h="400050">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a:solidFill>
                            <a:schemeClr val="dk1"/>
                          </a:solidFill>
                        </a:rPr>
                        <a:t>Shape is unique</a:t>
                      </a:r>
                      <a:endParaRPr sz="12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dk1"/>
                          </a:solidFill>
                        </a:rPr>
                        <a:t>Fully agree, when I initially came up with this style of shape, I was just doodling. But I really do like it</a:t>
                      </a:r>
                      <a:endParaRPr sz="1400" u="none" strike="noStrike" cap="none"/>
                    </a:p>
                  </a:txBody>
                  <a:tcPr marL="91450" marR="91450" marT="45725" marB="45725"/>
                </a:tc>
                <a:extLst>
                  <a:ext uri="{0D108BD9-81ED-4DB2-BD59-A6C34878D82A}">
                    <a16:rowId xmlns:a16="http://schemas.microsoft.com/office/drawing/2014/main" val="10006"/>
                  </a:ext>
                </a:extLst>
              </a:tr>
              <a:tr h="374125">
                <a:tc>
                  <a:txBody>
                    <a:bodyPr/>
                    <a:lstStyle/>
                    <a:p>
                      <a:pPr marL="0" marR="0" lvl="0" indent="0" algn="l" rtl="0">
                        <a:lnSpc>
                          <a:spcPct val="100000"/>
                        </a:lnSpc>
                        <a:spcBef>
                          <a:spcPts val="0"/>
                        </a:spcBef>
                        <a:spcAft>
                          <a:spcPts val="0"/>
                        </a:spcAft>
                        <a:buClr>
                          <a:schemeClr val="dk1"/>
                        </a:buClr>
                        <a:buSzPts val="1200"/>
                        <a:buFont typeface="Calibri"/>
                        <a:buNone/>
                      </a:pPr>
                      <a:r>
                        <a:rPr lang="en-GB" sz="1200" u="none" strike="noStrike" cap="none" dirty="0">
                          <a:solidFill>
                            <a:schemeClr val="dk1"/>
                          </a:solidFill>
                        </a:rPr>
                        <a:t>Seems a little bit unpractical and there could be more space used</a:t>
                      </a:r>
                      <a:endParaRPr sz="1400" u="none" strike="noStrike" cap="none" dirty="0"/>
                    </a:p>
                    <a:p>
                      <a:pPr marL="0" marR="0" lvl="0" indent="0" algn="l" rtl="0">
                        <a:lnSpc>
                          <a:spcPct val="100000"/>
                        </a:lnSpc>
                        <a:spcBef>
                          <a:spcPts val="0"/>
                        </a:spcBef>
                        <a:spcAft>
                          <a:spcPts val="0"/>
                        </a:spcAft>
                        <a:buClr>
                          <a:schemeClr val="lt1"/>
                        </a:buClr>
                        <a:buSzPts val="1200"/>
                        <a:buFont typeface="Calibri"/>
                        <a:buNone/>
                      </a:pPr>
                      <a:endParaRPr sz="1200" u="none" strike="noStrike" cap="none" dirty="0">
                        <a:solidFill>
                          <a:schemeClr val="dk1"/>
                        </a:solidFill>
                      </a:endParaRPr>
                    </a:p>
                    <a:p>
                      <a:pPr marL="0" marR="0" lvl="0" indent="0" algn="l" rtl="0">
                        <a:lnSpc>
                          <a:spcPct val="100000"/>
                        </a:lnSpc>
                        <a:spcBef>
                          <a:spcPts val="0"/>
                        </a:spcBef>
                        <a:spcAft>
                          <a:spcPts val="0"/>
                        </a:spcAft>
                        <a:buClr>
                          <a:schemeClr val="lt1"/>
                        </a:buClr>
                        <a:buSzPts val="1200"/>
                        <a:buFont typeface="Calibri"/>
                        <a:buNone/>
                      </a:pPr>
                      <a:endParaRPr sz="1200" u="none" strike="noStrike" cap="none" dirty="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solidFill>
                            <a:schemeClr val="dk1"/>
                          </a:solidFill>
                        </a:rPr>
                        <a:t>Kind of agree, although I acknowledge that having a different shape could fit more people and possibly be more  practical, the aim was at the start to try new and unorthodox shapes and sizes, and when I came up with this one it just stuck</a:t>
                      </a:r>
                      <a:endParaRPr sz="1400" u="none" strike="noStrike" cap="none" dirty="0"/>
                    </a:p>
                  </a:txBody>
                  <a:tcPr marL="91450" marR="91450" marT="45725" marB="45725"/>
                </a:tc>
                <a:extLst>
                  <a:ext uri="{0D108BD9-81ED-4DB2-BD59-A6C34878D82A}">
                    <a16:rowId xmlns:a16="http://schemas.microsoft.com/office/drawing/2014/main" val="10007"/>
                  </a:ext>
                </a:extLst>
              </a:tr>
              <a:tr h="374125">
                <a:tc>
                  <a:txBody>
                    <a:bodyPr/>
                    <a:lstStyle/>
                    <a:p>
                      <a:pPr marL="0" marR="0" lvl="0" indent="0" algn="l" rtl="0">
                        <a:lnSpc>
                          <a:spcPct val="100000"/>
                        </a:lnSpc>
                        <a:spcBef>
                          <a:spcPts val="0"/>
                        </a:spcBef>
                        <a:spcAft>
                          <a:spcPts val="0"/>
                        </a:spcAft>
                        <a:buClr>
                          <a:schemeClr val="lt1"/>
                        </a:buClr>
                        <a:buSzPts val="1200"/>
                        <a:buFont typeface="Calibri"/>
                        <a:buNone/>
                      </a:pPr>
                      <a:r>
                        <a:rPr lang="en-GB" sz="1200" u="none" strike="noStrike" cap="none" dirty="0">
                          <a:solidFill>
                            <a:schemeClr val="dk1"/>
                          </a:solidFill>
                        </a:rPr>
                        <a:t>Looks very impressive. Shape is like nothing ive seen before and the vibrant colours used make it stand out</a:t>
                      </a:r>
                      <a:endParaRPr sz="1200" u="none" strike="noStrike" cap="none" dirty="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solidFill>
                            <a:schemeClr val="tx1"/>
                          </a:solidFill>
                        </a:rPr>
                        <a:t>Very </a:t>
                      </a:r>
                      <a:r>
                        <a:rPr lang="en-GB" sz="1200" u="none" strike="noStrike" cap="none" dirty="0" err="1">
                          <a:solidFill>
                            <a:schemeClr val="tx1"/>
                          </a:solidFill>
                        </a:rPr>
                        <a:t>very</a:t>
                      </a:r>
                      <a:r>
                        <a:rPr lang="en-GB" sz="1200" u="none" strike="noStrike" cap="none" dirty="0">
                          <a:solidFill>
                            <a:schemeClr val="tx1"/>
                          </a:solidFill>
                        </a:rPr>
                        <a:t> happy with this as its exactly what I was going for</a:t>
                      </a:r>
                      <a:endParaRPr sz="1200" u="none" strike="noStrike" cap="none" dirty="0">
                        <a:solidFill>
                          <a:schemeClr val="tx1"/>
                        </a:solidFill>
                      </a:endParaRPr>
                    </a:p>
                  </a:txBody>
                  <a:tcPr marL="91450" marR="91450" marT="45725" marB="45725"/>
                </a:tc>
                <a:extLst>
                  <a:ext uri="{0D108BD9-81ED-4DB2-BD59-A6C34878D82A}">
                    <a16:rowId xmlns:a16="http://schemas.microsoft.com/office/drawing/2014/main" val="4009006660"/>
                  </a:ext>
                </a:extLst>
              </a:tr>
            </a:tbl>
          </a:graphicData>
        </a:graphic>
      </p:graphicFrame>
      <p:sp>
        <p:nvSpPr>
          <p:cNvPr id="940" name="Google Shape;940;p60"/>
          <p:cNvSpPr txBox="1"/>
          <p:nvPr/>
        </p:nvSpPr>
        <p:spPr>
          <a:xfrm>
            <a:off x="5675325" y="6314367"/>
            <a:ext cx="6454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dk1"/>
                </a:solidFill>
                <a:latin typeface="Calibri"/>
                <a:ea typeface="Calibri"/>
                <a:cs typeface="Calibri"/>
                <a:sym typeface="Calibri"/>
              </a:rPr>
              <a:t>Overall, the feedback was generally positive from my client and others in my target market so in that regard I'm very happy</a:t>
            </a:r>
            <a:endParaRPr sz="1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944"/>
        <p:cNvGrpSpPr/>
        <p:nvPr/>
      </p:nvGrpSpPr>
      <p:grpSpPr>
        <a:xfrm>
          <a:off x="0" y="0"/>
          <a:ext cx="0" cy="0"/>
          <a:chOff x="0" y="0"/>
          <a:chExt cx="0" cy="0"/>
        </a:xfrm>
      </p:grpSpPr>
      <p:sp>
        <p:nvSpPr>
          <p:cNvPr id="945" name="Google Shape;945;p61"/>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Evaluation</a:t>
            </a:r>
            <a:endParaRPr/>
          </a:p>
        </p:txBody>
      </p:sp>
      <p:sp>
        <p:nvSpPr>
          <p:cNvPr id="946" name="Google Shape;946;p61"/>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r>
              <a:rPr lang="en-GB" sz="1400"/>
              <a:t>Aim: To evaluate the sustainability of my final product </a:t>
            </a:r>
            <a:endParaRPr/>
          </a:p>
        </p:txBody>
      </p:sp>
      <p:graphicFrame>
        <p:nvGraphicFramePr>
          <p:cNvPr id="947" name="Google Shape;947;p61"/>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graphicFrame>
        <p:nvGraphicFramePr>
          <p:cNvPr id="948" name="Google Shape;948;p61"/>
          <p:cNvGraphicFramePr/>
          <p:nvPr/>
        </p:nvGraphicFramePr>
        <p:xfrm>
          <a:off x="8964" y="654423"/>
          <a:ext cx="12200975" cy="6225325"/>
        </p:xfrm>
        <a:graphic>
          <a:graphicData uri="http://schemas.openxmlformats.org/drawingml/2006/table">
            <a:tbl>
              <a:tblPr firstRow="1" bandRow="1">
                <a:noFill/>
                <a:tableStyleId>{B2B569FB-23B4-48B0-86E9-3169813D488A}</a:tableStyleId>
              </a:tblPr>
              <a:tblGrid>
                <a:gridCol w="12200975">
                  <a:extLst>
                    <a:ext uri="{9D8B030D-6E8A-4147-A177-3AD203B41FA5}">
                      <a16:colId xmlns:a16="http://schemas.microsoft.com/office/drawing/2014/main" val="20000"/>
                    </a:ext>
                  </a:extLst>
                </a:gridCol>
              </a:tblGrid>
              <a:tr h="27897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Sustainability</a:t>
                      </a:r>
                      <a:endParaRPr sz="1400" u="none" strike="noStrike" cap="none"/>
                    </a:p>
                  </a:txBody>
                  <a:tcPr marL="91450" marR="91450" marT="45725" marB="45725"/>
                </a:tc>
                <a:extLst>
                  <a:ext uri="{0D108BD9-81ED-4DB2-BD59-A6C34878D82A}">
                    <a16:rowId xmlns:a16="http://schemas.microsoft.com/office/drawing/2014/main" val="10000"/>
                  </a:ext>
                </a:extLst>
              </a:tr>
              <a:tr h="594635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t>
                      </a:r>
                      <a:r>
                        <a:rPr lang="en-GB" sz="1200" b="0" i="0" u="none" strike="noStrike" cap="none">
                          <a:latin typeface="Calibri"/>
                          <a:ea typeface="Calibri"/>
                          <a:cs typeface="Calibri"/>
                          <a:sym typeface="Calibri"/>
                        </a:rPr>
                        <a:t>Overall, if recycled correctly by the consumer which is not always a given, the whole product could easily be a 100% recyclable as the </a:t>
                      </a:r>
                      <a:r>
                        <a:rPr lang="en-GB" sz="1200"/>
                        <a:t>m</a:t>
                      </a:r>
                      <a:r>
                        <a:rPr lang="en-GB" sz="1200" b="0" i="0" u="none" strike="noStrike" cap="none">
                          <a:latin typeface="Calibri"/>
                          <a:ea typeface="Calibri"/>
                          <a:cs typeface="Calibri"/>
                          <a:sym typeface="Calibri"/>
                        </a:rPr>
                        <a:t>aple, aluminium and nylon could be reused for something else and as HIPS is a thermoforming plastic it can be heated and reshaped for another use, which although requires energy, it's still a lot better than it ending up in landfill. Obviously, the plastics and metals are finite resources but it's all down to the consumer and ease of dismantling the product, whether this product can be fully sustainable.</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1" i="0" u="sng" strike="noStrike" cap="none">
                          <a:latin typeface="Calibri"/>
                          <a:ea typeface="Calibri"/>
                          <a:cs typeface="Calibri"/>
                          <a:sym typeface="Calibri"/>
                        </a:rPr>
                        <a:t>In terms of the 6Rs </a:t>
                      </a:r>
                      <a:r>
                        <a:rPr lang="en-GB" sz="1200" b="1" u="sng"/>
                        <a:t>I’d</a:t>
                      </a:r>
                      <a:r>
                        <a:rPr lang="en-GB" sz="1200" b="1" i="0" u="sng" strike="noStrike" cap="none">
                          <a:latin typeface="Calibri"/>
                          <a:ea typeface="Calibri"/>
                          <a:cs typeface="Calibri"/>
                          <a:sym typeface="Calibri"/>
                        </a:rPr>
                        <a:t> say I've considered most if not all of them. But firstly, what are the 6Rs?</a:t>
                      </a:r>
                      <a:endParaRPr sz="1800" b="1" u="sng" strike="noStrike" cap="none"/>
                    </a:p>
                    <a:p>
                      <a:pPr marL="0" marR="0" lvl="0" indent="0" algn="l" rtl="0">
                        <a:lnSpc>
                          <a:spcPct val="100000"/>
                        </a:lnSpc>
                        <a:spcBef>
                          <a:spcPts val="0"/>
                        </a:spcBef>
                        <a:spcAft>
                          <a:spcPts val="0"/>
                        </a:spcAft>
                        <a:buClr>
                          <a:schemeClr val="lt1"/>
                        </a:buClr>
                        <a:buSzPts val="1200"/>
                        <a:buFont typeface="Calibri"/>
                        <a:buNone/>
                      </a:pPr>
                      <a:endParaRPr sz="1200" b="0" i="0" u="sng"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sng"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sng"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I think my product could possibly be made from less materials and components such as removing the backing, the tray or the whole umbrella, but if you remove them, it can take away the fundamental thing from my design which is difficult to balance, but i think I've limited this fairly well, as the only thing that could maybe be a bit too much is the tray.</a:t>
                      </a:r>
                      <a:endParaRPr sz="18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I think my product should be easy to maintain as I've chosen quite easily washable materials such as maple, aluminium and HIPS as it was one of the most important things that my client wanted all the way at the beginning of the project.</a:t>
                      </a:r>
                      <a:endParaRPr sz="1800" u="none" strike="noStrike" cap="none"/>
                    </a:p>
                  </a:txBody>
                  <a:tcPr marL="91450" marR="91450" marT="45725" marB="45725"/>
                </a:tc>
                <a:extLst>
                  <a:ext uri="{0D108BD9-81ED-4DB2-BD59-A6C34878D82A}">
                    <a16:rowId xmlns:a16="http://schemas.microsoft.com/office/drawing/2014/main" val="10001"/>
                  </a:ext>
                </a:extLst>
              </a:tr>
            </a:tbl>
          </a:graphicData>
        </a:graphic>
      </p:graphicFrame>
      <p:sp>
        <p:nvSpPr>
          <p:cNvPr id="949" name="Google Shape;949;p61"/>
          <p:cNvSpPr txBox="1"/>
          <p:nvPr/>
        </p:nvSpPr>
        <p:spPr>
          <a:xfrm>
            <a:off x="38100" y="1762125"/>
            <a:ext cx="34575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Rethink</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Rethink is all about whether you really need certain things. For example, do i really need a plastic tray, which comes at a cost for the environment as it involves extracting crude oil from the ground? Maybe, maybe not, if not, what could i use as an alternative,</a:t>
            </a:r>
            <a:r>
              <a:rPr lang="en-GB" sz="1200">
                <a:latin typeface="Calibri"/>
                <a:ea typeface="Calibri"/>
                <a:cs typeface="Calibri"/>
                <a:sym typeface="Calibri"/>
              </a:rPr>
              <a:t>? M</a:t>
            </a:r>
            <a:r>
              <a:rPr lang="en-GB" sz="1200" b="0" i="0" u="none" strike="noStrike" cap="none">
                <a:solidFill>
                  <a:srgbClr val="000000"/>
                </a:solidFill>
                <a:latin typeface="Calibri"/>
                <a:ea typeface="Calibri"/>
                <a:cs typeface="Calibri"/>
                <a:sym typeface="Calibri"/>
              </a:rPr>
              <a:t>aybe a wooden tray could suffice, but then it might not look as nice, </a:t>
            </a:r>
            <a:r>
              <a:rPr lang="en-GB" sz="1200">
                <a:latin typeface="Calibri"/>
                <a:ea typeface="Calibri"/>
                <a:cs typeface="Calibri"/>
                <a:sym typeface="Calibri"/>
              </a:rPr>
              <a:t>it's</a:t>
            </a:r>
            <a:r>
              <a:rPr lang="en-GB" sz="1200" b="0" i="0" u="none" strike="noStrike" cap="none">
                <a:solidFill>
                  <a:srgbClr val="000000"/>
                </a:solidFill>
                <a:latin typeface="Calibri"/>
                <a:ea typeface="Calibri"/>
                <a:cs typeface="Calibri"/>
                <a:sym typeface="Calibri"/>
              </a:rPr>
              <a:t> these types of questions I'm asking myself, but i think for the sake of the overall aesthetics most of these are justified</a:t>
            </a:r>
            <a:endParaRPr sz="1400" b="0" i="0" u="none" strike="noStrike" cap="none">
              <a:solidFill>
                <a:srgbClr val="000000"/>
              </a:solidFill>
              <a:latin typeface="Arial"/>
              <a:ea typeface="Arial"/>
              <a:cs typeface="Arial"/>
              <a:sym typeface="Arial"/>
            </a:endParaRPr>
          </a:p>
        </p:txBody>
      </p:sp>
      <p:sp>
        <p:nvSpPr>
          <p:cNvPr id="950" name="Google Shape;950;p61"/>
          <p:cNvSpPr txBox="1"/>
          <p:nvPr/>
        </p:nvSpPr>
        <p:spPr>
          <a:xfrm>
            <a:off x="3810000" y="1800225"/>
            <a:ext cx="44058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Refuse</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Refusing is all about refraining from not buying certain things because of where they come from or the company's ethics, or the amount of packaging. As a manufacturer, I need to limit the amount of packaging i use (show</a:t>
            </a:r>
            <a:r>
              <a:rPr lang="en-GB" sz="1200">
                <a:latin typeface="Calibri"/>
                <a:ea typeface="Calibri"/>
                <a:cs typeface="Calibri"/>
                <a:sym typeface="Calibri"/>
              </a:rPr>
              <a:t>n </a:t>
            </a:r>
            <a:r>
              <a:rPr lang="en-GB" sz="1200" b="0" i="0" u="none" strike="noStrike" cap="none">
                <a:solidFill>
                  <a:srgbClr val="000000"/>
                </a:solidFill>
                <a:latin typeface="Calibri"/>
                <a:ea typeface="Calibri"/>
                <a:cs typeface="Calibri"/>
                <a:sym typeface="Calibri"/>
              </a:rPr>
              <a:t>with sketches) and make sure it avoids things like single use plastic. But i could also look at it a different way, i could refuse certain suppliers and look for the best one in terms of impact on environments and morals, for example if I'm using wood, are the companies that are cutting down these trees replanting them? If not, should i be buying from the</a:t>
            </a:r>
            <a:r>
              <a:rPr lang="en-GB" sz="1200">
                <a:latin typeface="Calibri"/>
                <a:ea typeface="Calibri"/>
                <a:cs typeface="Calibri"/>
                <a:sym typeface="Calibri"/>
              </a:rPr>
              <a:t>m</a:t>
            </a:r>
            <a:r>
              <a:rPr lang="en-GB" sz="12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51" name="Google Shape;951;p61"/>
          <p:cNvSpPr txBox="1"/>
          <p:nvPr/>
        </p:nvSpPr>
        <p:spPr>
          <a:xfrm>
            <a:off x="3857625" y="3829050"/>
            <a:ext cx="40674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Repair</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Repairing is all about avoiding throwing products away when </a:t>
            </a:r>
            <a:r>
              <a:rPr lang="en-GB" sz="1200">
                <a:latin typeface="Calibri"/>
                <a:ea typeface="Calibri"/>
                <a:cs typeface="Calibri"/>
                <a:sym typeface="Calibri"/>
              </a:rPr>
              <a:t>it's</a:t>
            </a:r>
            <a:r>
              <a:rPr lang="en-GB" sz="1200" b="0" i="0" u="none" strike="noStrike" cap="none">
                <a:solidFill>
                  <a:srgbClr val="000000"/>
                </a:solidFill>
                <a:latin typeface="Calibri"/>
                <a:ea typeface="Calibri"/>
                <a:cs typeface="Calibri"/>
                <a:sym typeface="Calibri"/>
              </a:rPr>
              <a:t> possibly too early</a:t>
            </a:r>
            <a:r>
              <a:rPr lang="en-GB" sz="1200">
                <a:latin typeface="Calibri"/>
                <a:ea typeface="Calibri"/>
                <a:cs typeface="Calibri"/>
                <a:sym typeface="Calibri"/>
              </a:rPr>
              <a:t>- i</a:t>
            </a:r>
            <a:r>
              <a:rPr lang="en-GB" sz="1200" b="0" i="0" u="none" strike="noStrike" cap="none">
                <a:solidFill>
                  <a:srgbClr val="000000"/>
                </a:solidFill>
                <a:latin typeface="Calibri"/>
                <a:ea typeface="Calibri"/>
                <a:cs typeface="Calibri"/>
                <a:sym typeface="Calibri"/>
              </a:rPr>
              <a:t>s there a way to extend its product life rather than throwing it away after a few years? For example, if a shelf breaks, i could include a spare one </a:t>
            </a:r>
            <a:r>
              <a:rPr lang="en-GB" sz="1200">
                <a:latin typeface="Calibri"/>
                <a:ea typeface="Calibri"/>
                <a:cs typeface="Calibri"/>
                <a:sym typeface="Calibri"/>
              </a:rPr>
              <a:t>or</a:t>
            </a:r>
            <a:r>
              <a:rPr lang="en-GB" sz="1200" b="0" i="0" u="none" strike="noStrike" cap="none">
                <a:solidFill>
                  <a:srgbClr val="000000"/>
                </a:solidFill>
                <a:latin typeface="Calibri"/>
                <a:ea typeface="Calibri"/>
                <a:cs typeface="Calibri"/>
                <a:sym typeface="Calibri"/>
              </a:rPr>
              <a:t> two in the packaging with the required dowels, glue and instructions to allow the consumer to fix it themselves, or there could be some sort of warranty that allows the consumer to bring the table back to the shop and have it repaired there by professionals, instead of it just being tossed out straight away</a:t>
            </a:r>
            <a:endParaRPr sz="1200" b="0" i="0" u="none" strike="noStrike" cap="none">
              <a:solidFill>
                <a:srgbClr val="000000"/>
              </a:solidFill>
              <a:latin typeface="Calibri"/>
              <a:ea typeface="Calibri"/>
              <a:cs typeface="Calibri"/>
              <a:sym typeface="Calibri"/>
            </a:endParaRPr>
          </a:p>
        </p:txBody>
      </p:sp>
      <p:sp>
        <p:nvSpPr>
          <p:cNvPr id="952" name="Google Shape;952;p61"/>
          <p:cNvSpPr txBox="1"/>
          <p:nvPr/>
        </p:nvSpPr>
        <p:spPr>
          <a:xfrm>
            <a:off x="76200" y="3733800"/>
            <a:ext cx="36099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Reduce</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Reducing is about reducing the amount of stuff you no longer need and actively making decisions that reduce waste, because if you consume less, you waste less. As a manufacturer this could mean cutting back on the extra things that don't need to be there, maybe like the tray again or the plate charger, but then you have to ask yourself is it worth it? Does it take to much away from the product? Personally, i think that I have a good number of features and taking some away may be too much but again these are the questions I'm always asking myself.</a:t>
            </a:r>
            <a:endParaRPr sz="1400" b="0" i="0" u="none" strike="noStrike" cap="none">
              <a:solidFill>
                <a:srgbClr val="000000"/>
              </a:solidFill>
              <a:latin typeface="Arial"/>
              <a:ea typeface="Arial"/>
              <a:cs typeface="Arial"/>
              <a:sym typeface="Arial"/>
            </a:endParaRPr>
          </a:p>
        </p:txBody>
      </p:sp>
      <p:sp>
        <p:nvSpPr>
          <p:cNvPr id="953" name="Google Shape;953;p61"/>
          <p:cNvSpPr txBox="1"/>
          <p:nvPr/>
        </p:nvSpPr>
        <p:spPr>
          <a:xfrm>
            <a:off x="8364075" y="3810000"/>
            <a:ext cx="38958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Reuse</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Calibri"/>
                <a:ea typeface="Calibri"/>
                <a:cs typeface="Calibri"/>
                <a:sym typeface="Calibri"/>
              </a:rPr>
              <a:t>Reusing is all about when you're about to throw things away, trying to see if you can reuse or repurpose it in another way. I've done this a lot already in my personal life, from reusing boxes for storage or monster cans for bowling targets, but within my development, I've used old folders for modelling, old monster boxes for trays and old wallpaper for umbrellas</a:t>
            </a:r>
            <a:r>
              <a:rPr lang="en-GB" sz="1200">
                <a:latin typeface="Calibri"/>
                <a:ea typeface="Calibri"/>
                <a:cs typeface="Calibri"/>
                <a:sym typeface="Calibri"/>
              </a:rPr>
              <a:t>. A</a:t>
            </a:r>
            <a:r>
              <a:rPr lang="en-GB" sz="1200" b="0" i="0" u="none" strike="noStrike" cap="none">
                <a:solidFill>
                  <a:srgbClr val="000000"/>
                </a:solidFill>
                <a:latin typeface="Calibri"/>
                <a:ea typeface="Calibri"/>
                <a:cs typeface="Calibri"/>
                <a:sym typeface="Calibri"/>
              </a:rPr>
              <a:t>s a manufacturer maybe if they can't reuse the wooden shelves of aluminium poles, they could reuse the HIPS tray to use for their own st</a:t>
            </a:r>
            <a:r>
              <a:rPr lang="en-GB" sz="1200">
                <a:latin typeface="Calibri"/>
                <a:ea typeface="Calibri"/>
                <a:cs typeface="Calibri"/>
                <a:sym typeface="Calibri"/>
              </a:rPr>
              <a:t>ora</a:t>
            </a:r>
            <a:r>
              <a:rPr lang="en-GB" sz="1200" b="0" i="0" u="none" strike="noStrike" cap="none">
                <a:solidFill>
                  <a:srgbClr val="000000"/>
                </a:solidFill>
                <a:latin typeface="Calibri"/>
                <a:ea typeface="Calibri"/>
                <a:cs typeface="Calibri"/>
                <a:sym typeface="Calibri"/>
              </a:rPr>
              <a:t>ge or even the packaging for some DIY project.</a:t>
            </a:r>
            <a:endParaRPr sz="1400" b="0" i="0" u="none" strike="noStrike" cap="none">
              <a:solidFill>
                <a:srgbClr val="000000"/>
              </a:solidFill>
              <a:latin typeface="Arial"/>
              <a:ea typeface="Arial"/>
              <a:cs typeface="Arial"/>
              <a:sym typeface="Arial"/>
            </a:endParaRPr>
          </a:p>
        </p:txBody>
      </p:sp>
      <p:sp>
        <p:nvSpPr>
          <p:cNvPr id="954" name="Google Shape;954;p61"/>
          <p:cNvSpPr txBox="1"/>
          <p:nvPr/>
        </p:nvSpPr>
        <p:spPr>
          <a:xfrm>
            <a:off x="8364075" y="1800225"/>
            <a:ext cx="37518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sng" strike="noStrike" cap="none">
                <a:solidFill>
                  <a:srgbClr val="000000"/>
                </a:solidFill>
                <a:latin typeface="Calibri"/>
                <a:ea typeface="Calibri"/>
                <a:cs typeface="Calibri"/>
                <a:sym typeface="Calibri"/>
              </a:rPr>
              <a:t>Recycle</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a:latin typeface="Calibri"/>
                <a:ea typeface="Calibri"/>
                <a:cs typeface="Calibri"/>
                <a:sym typeface="Calibri"/>
              </a:rPr>
              <a:t>Recycling</a:t>
            </a:r>
            <a:r>
              <a:rPr lang="en-GB" sz="1200" b="0" i="0" u="none" strike="noStrike" cap="none">
                <a:solidFill>
                  <a:srgbClr val="000000"/>
                </a:solidFill>
                <a:latin typeface="Calibri"/>
                <a:ea typeface="Calibri"/>
                <a:cs typeface="Calibri"/>
                <a:sym typeface="Calibri"/>
              </a:rPr>
              <a:t> is all about if you can't reuse something, separating your waste to help it reach the right centres that can reuse it. As a manufacture I've used dowels, joint and glue, which </a:t>
            </a:r>
            <a:r>
              <a:rPr lang="en-GB" sz="1200">
                <a:latin typeface="Calibri"/>
                <a:ea typeface="Calibri"/>
                <a:cs typeface="Calibri"/>
                <a:sym typeface="Calibri"/>
              </a:rPr>
              <a:t>with </a:t>
            </a:r>
            <a:r>
              <a:rPr lang="en-GB" sz="1200" b="0" i="0" u="none" strike="noStrike" cap="none">
                <a:solidFill>
                  <a:srgbClr val="000000"/>
                </a:solidFill>
                <a:latin typeface="Calibri"/>
                <a:ea typeface="Calibri"/>
                <a:cs typeface="Calibri"/>
                <a:sym typeface="Calibri"/>
              </a:rPr>
              <a:t>the right force can be </a:t>
            </a:r>
            <a:r>
              <a:rPr lang="en-GB" sz="1200">
                <a:latin typeface="Calibri"/>
                <a:ea typeface="Calibri"/>
                <a:cs typeface="Calibri"/>
                <a:sym typeface="Calibri"/>
              </a:rPr>
              <a:t>disassembled</a:t>
            </a:r>
            <a:r>
              <a:rPr lang="en-GB" sz="1200" b="0" i="0" u="none" strike="noStrike" cap="none">
                <a:solidFill>
                  <a:srgbClr val="000000"/>
                </a:solidFill>
                <a:latin typeface="Calibri"/>
                <a:ea typeface="Calibri"/>
                <a:cs typeface="Calibri"/>
                <a:sym typeface="Calibri"/>
              </a:rPr>
              <a:t> easily and recycled effectively</a:t>
            </a:r>
            <a:r>
              <a:rPr lang="en-GB" sz="1200">
                <a:latin typeface="Calibri"/>
                <a:ea typeface="Calibri"/>
                <a:cs typeface="Calibri"/>
                <a:sym typeface="Calibri"/>
              </a:rPr>
              <a:t>. Additionally, the </a:t>
            </a:r>
            <a:r>
              <a:rPr lang="en-GB" sz="1200" b="0" i="0" u="none" strike="noStrike" cap="none">
                <a:solidFill>
                  <a:srgbClr val="000000"/>
                </a:solidFill>
                <a:latin typeface="Calibri"/>
                <a:ea typeface="Calibri"/>
                <a:cs typeface="Calibri"/>
                <a:sym typeface="Calibri"/>
              </a:rPr>
              <a:t>nylon can be unbolted to the aluminium and recycled separately, because it's the little things that i can allow the consumer to do that could help the world.</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958"/>
        <p:cNvGrpSpPr/>
        <p:nvPr/>
      </p:nvGrpSpPr>
      <p:grpSpPr>
        <a:xfrm>
          <a:off x="0" y="0"/>
          <a:ext cx="0" cy="0"/>
          <a:chOff x="0" y="0"/>
          <a:chExt cx="0" cy="0"/>
        </a:xfrm>
      </p:grpSpPr>
      <p:sp>
        <p:nvSpPr>
          <p:cNvPr id="959" name="Google Shape;959;p62"/>
          <p:cNvSpPr txBox="1">
            <a:spLocks noGrp="1"/>
          </p:cNvSpPr>
          <p:nvPr>
            <p:ph type="title"/>
          </p:nvPr>
        </p:nvSpPr>
        <p:spPr>
          <a:xfrm>
            <a:off x="-16109" y="1443"/>
            <a:ext cx="7329000" cy="589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Evaluation</a:t>
            </a:r>
            <a:endParaRPr/>
          </a:p>
        </p:txBody>
      </p:sp>
      <p:sp>
        <p:nvSpPr>
          <p:cNvPr id="960" name="Google Shape;960;p62"/>
          <p:cNvSpPr txBox="1">
            <a:spLocks noGrp="1"/>
          </p:cNvSpPr>
          <p:nvPr>
            <p:ph type="body" idx="1"/>
          </p:nvPr>
        </p:nvSpPr>
        <p:spPr>
          <a:xfrm>
            <a:off x="-16109" y="428554"/>
            <a:ext cx="12069000" cy="324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lt1"/>
              </a:buClr>
              <a:buSzPts val="1400"/>
              <a:buNone/>
            </a:pPr>
            <a:r>
              <a:rPr lang="en-GB" sz="1400"/>
              <a:t>Aim: To evaluate my design brief to see if I met it, see how it could be commercially made and give a general evaluation from me and my client on the entire project </a:t>
            </a:r>
            <a:endParaRPr/>
          </a:p>
        </p:txBody>
      </p:sp>
      <p:graphicFrame>
        <p:nvGraphicFramePr>
          <p:cNvPr id="961" name="Google Shape;961;p62"/>
          <p:cNvGraphicFramePr/>
          <p:nvPr/>
        </p:nvGraphicFramePr>
        <p:xfrm>
          <a:off x="2771" y="722376"/>
          <a:ext cx="12193250" cy="6153150"/>
        </p:xfrm>
        <a:graphic>
          <a:graphicData uri="http://schemas.openxmlformats.org/drawingml/2006/table">
            <a:tbl>
              <a:tblPr firstRow="1" bandRow="1">
                <a:noFill/>
                <a:tableStyleId>{B2B569FB-23B4-48B0-86E9-3169813D488A}</a:tableStyleId>
              </a:tblPr>
              <a:tblGrid>
                <a:gridCol w="12193250">
                  <a:extLst>
                    <a:ext uri="{9D8B030D-6E8A-4147-A177-3AD203B41FA5}">
                      <a16:colId xmlns:a16="http://schemas.microsoft.com/office/drawing/2014/main" val="20000"/>
                    </a:ext>
                  </a:extLst>
                </a:gridCol>
              </a:tblGrid>
              <a:tr h="2893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2E75B5"/>
                    </a:solidFill>
                  </a:tcPr>
                </a:tc>
                <a:extLst>
                  <a:ext uri="{0D108BD9-81ED-4DB2-BD59-A6C34878D82A}">
                    <a16:rowId xmlns:a16="http://schemas.microsoft.com/office/drawing/2014/main" val="10000"/>
                  </a:ext>
                </a:extLst>
              </a:tr>
              <a:tr h="5863825">
                <a:tc>
                  <a:txBody>
                    <a:bodyPr/>
                    <a:lstStyle/>
                    <a:p>
                      <a:pPr marL="0" marR="0" lvl="0" indent="0" algn="ctr" rtl="0">
                        <a:lnSpc>
                          <a:spcPct val="100000"/>
                        </a:lnSpc>
                        <a:spcBef>
                          <a:spcPts val="0"/>
                        </a:spcBef>
                        <a:spcAft>
                          <a:spcPts val="0"/>
                        </a:spcAft>
                        <a:buClr>
                          <a:schemeClr val="lt1"/>
                        </a:buClr>
                        <a:buSzPts val="1800"/>
                        <a:buFont typeface="Calibri"/>
                        <a:buNone/>
                      </a:pPr>
                      <a:endParaRPr sz="1800" b="1" i="0" u="sng" strike="noStrike" cap="none">
                        <a:latin typeface="Calibri"/>
                        <a:ea typeface="Calibri"/>
                        <a:cs typeface="Calibri"/>
                        <a:sym typeface="Calibri"/>
                      </a:endParaRPr>
                    </a:p>
                  </a:txBody>
                  <a:tcPr marL="91450" marR="91450" marT="45725" marB="45725">
                    <a:solidFill>
                      <a:srgbClr val="9CC2E5"/>
                    </a:solidFill>
                  </a:tcPr>
                </a:tc>
                <a:extLst>
                  <a:ext uri="{0D108BD9-81ED-4DB2-BD59-A6C34878D82A}">
                    <a16:rowId xmlns:a16="http://schemas.microsoft.com/office/drawing/2014/main" val="10001"/>
                  </a:ext>
                </a:extLst>
              </a:tr>
            </a:tbl>
          </a:graphicData>
        </a:graphic>
      </p:graphicFrame>
      <p:graphicFrame>
        <p:nvGraphicFramePr>
          <p:cNvPr id="962" name="Google Shape;962;p62"/>
          <p:cNvGraphicFramePr/>
          <p:nvPr/>
        </p:nvGraphicFramePr>
        <p:xfrm>
          <a:off x="6562725" y="676275"/>
          <a:ext cx="5619000" cy="6217960"/>
        </p:xfrm>
        <a:graphic>
          <a:graphicData uri="http://schemas.openxmlformats.org/drawingml/2006/table">
            <a:tbl>
              <a:tblPr firstRow="1" bandRow="1">
                <a:noFill/>
                <a:tableStyleId>{B2B569FB-23B4-48B0-86E9-3169813D488A}</a:tableStyleId>
              </a:tblPr>
              <a:tblGrid>
                <a:gridCol w="5619000">
                  <a:extLst>
                    <a:ext uri="{9D8B030D-6E8A-4147-A177-3AD203B41FA5}">
                      <a16:colId xmlns:a16="http://schemas.microsoft.com/office/drawing/2014/main" val="20000"/>
                    </a:ext>
                  </a:extLst>
                </a:gridCol>
              </a:tblGrid>
              <a:tr h="273675">
                <a:tc>
                  <a:txBody>
                    <a:bodyPr/>
                    <a:lstStyle/>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General evaluation</a:t>
                      </a:r>
                      <a:endParaRPr sz="1800" u="none" strike="noStrike" cap="none"/>
                    </a:p>
                  </a:txBody>
                  <a:tcPr marL="91450" marR="91450" marT="45725" marB="45725"/>
                </a:tc>
                <a:extLst>
                  <a:ext uri="{0D108BD9-81ED-4DB2-BD59-A6C34878D82A}">
                    <a16:rowId xmlns:a16="http://schemas.microsoft.com/office/drawing/2014/main" val="10000"/>
                  </a:ext>
                </a:extLst>
              </a:tr>
              <a:tr h="41053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t>
                      </a:r>
                      <a:r>
                        <a:rPr lang="en-GB" sz="1200" b="0" i="0" u="none" strike="noStrike" cap="none">
                          <a:latin typeface="Calibri"/>
                          <a:ea typeface="Calibri"/>
                          <a:cs typeface="Calibri"/>
                          <a:sym typeface="Calibri"/>
                        </a:rPr>
                        <a:t>Overall, there have been many good, but some bad points with my project. For example, i feel that my development went really well because i showed my skills and learnt new things with countless different machines and techniques and even did some home crafting which I've been doing most of my life. Not only this, but I thoroughly enjoyed trying new, random things and ideas and was glad to see it all come together as one product. However not all of this project was </a:t>
                      </a:r>
                      <a:r>
                        <a:rPr lang="en-GB" sz="1200"/>
                        <a:t>smooth </a:t>
                      </a:r>
                      <a:r>
                        <a:rPr lang="en-GB" sz="1200" b="0" i="0" u="none" strike="noStrike" cap="none">
                          <a:latin typeface="Calibri"/>
                          <a:ea typeface="Calibri"/>
                          <a:cs typeface="Calibri"/>
                          <a:sym typeface="Calibri"/>
                        </a:rPr>
                        <a:t>sailing. I think that the most annoying/hard thing that i went through was the</a:t>
                      </a:r>
                      <a:r>
                        <a:rPr lang="en-GB" sz="1200"/>
                        <a:t> </a:t>
                      </a:r>
                      <a:r>
                        <a:rPr lang="en-GB" sz="1200" b="0" i="0" u="none" strike="noStrike" cap="none">
                          <a:latin typeface="Calibri"/>
                          <a:ea typeface="Calibri"/>
                          <a:cs typeface="Calibri"/>
                          <a:sym typeface="Calibri"/>
                        </a:rPr>
                        <a:t>CAD work especially in the early stage. I found trying to create products on C</a:t>
                      </a:r>
                      <a:r>
                        <a:rPr lang="en-GB" sz="1200"/>
                        <a:t>AD </a:t>
                      </a:r>
                      <a:r>
                        <a:rPr lang="en-GB" sz="1200" b="0" i="0" u="none" strike="noStrike" cap="none">
                          <a:latin typeface="Calibri"/>
                          <a:ea typeface="Calibri"/>
                          <a:cs typeface="Calibri"/>
                          <a:sym typeface="Calibri"/>
                        </a:rPr>
                        <a:t>very difficult and i remember spending hours just trying to make a simple shape</a:t>
                      </a:r>
                      <a:r>
                        <a:rPr lang="en-GB" sz="1200"/>
                        <a:t>. I</a:t>
                      </a:r>
                      <a:r>
                        <a:rPr lang="en-GB" sz="1200" b="0" i="0" u="none" strike="noStrike" cap="none">
                          <a:latin typeface="Calibri"/>
                          <a:ea typeface="Calibri"/>
                          <a:cs typeface="Calibri"/>
                          <a:sym typeface="Calibri"/>
                        </a:rPr>
                        <a:t> went through </a:t>
                      </a:r>
                      <a:r>
                        <a:rPr lang="en-GB" sz="1200"/>
                        <a:t>countless</a:t>
                      </a:r>
                      <a:r>
                        <a:rPr lang="en-GB" sz="1200" b="0" i="0" u="none" strike="noStrike" cap="none">
                          <a:latin typeface="Calibri"/>
                          <a:ea typeface="Calibri"/>
                          <a:cs typeface="Calibri"/>
                          <a:sym typeface="Calibri"/>
                        </a:rPr>
                        <a:t> YouTube videos to try and understand and even now, although i think I've improved there a lot of things i still need to learn about it. This links to the struggles i had with 3D printing  as explained on slide () there were many fault with my CAD design that made the whole process very challenging</a:t>
                      </a:r>
                      <a:endParaRPr sz="1400" u="none" strike="noStrike" cap="none"/>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As said before I think my product should be easy to maintain and repair as that was my focus in the early stages of the project because it was my clients most important factor, being able to clean it easily and maintain it.</a:t>
                      </a:r>
                      <a:endParaRPr sz="1400" u="none" strike="noStrike" cap="none"/>
                    </a:p>
                    <a:p>
                      <a:pPr marL="0" marR="0" lvl="0" indent="0" algn="l" rtl="0">
                        <a:lnSpc>
                          <a:spcPct val="100000"/>
                        </a:lnSpc>
                        <a:spcBef>
                          <a:spcPts val="0"/>
                        </a:spcBef>
                        <a:spcAft>
                          <a:spcPts val="0"/>
                        </a:spcAft>
                        <a:buClr>
                          <a:schemeClr val="lt1"/>
                        </a:buClr>
                        <a:buSzPts val="1200"/>
                        <a:buFont typeface="Calibri"/>
                        <a:buNone/>
                      </a:pP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Also as said before, overall, my product can be very sustainable and have minimal amounts of impact on the environment but at the end of the day it comes down to whether the consumer is willing to take it apart and recycle it, but i feel i have made it relatively straightforward to do so.</a:t>
                      </a:r>
                      <a:endParaRPr sz="1200" u="none" strike="noStrike" cap="none"/>
                    </a:p>
                  </a:txBody>
                  <a:tcPr marL="91450" marR="91450" marT="45725" marB="45725"/>
                </a:tc>
                <a:extLst>
                  <a:ext uri="{0D108BD9-81ED-4DB2-BD59-A6C34878D82A}">
                    <a16:rowId xmlns:a16="http://schemas.microsoft.com/office/drawing/2014/main" val="10001"/>
                  </a:ext>
                </a:extLst>
              </a:tr>
              <a:tr h="273675">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sng" strike="noStrike" cap="none">
                          <a:latin typeface="Calibri"/>
                          <a:ea typeface="Calibri"/>
                          <a:cs typeface="Calibri"/>
                          <a:sym typeface="Calibri"/>
                        </a:rPr>
                        <a:t>Comment overall from client</a:t>
                      </a:r>
                      <a:endParaRPr sz="1400" u="none" strike="noStrike" cap="none"/>
                    </a:p>
                  </a:txBody>
                  <a:tcPr marL="91450" marR="91450" marT="45725" marB="45725"/>
                </a:tc>
                <a:extLst>
                  <a:ext uri="{0D108BD9-81ED-4DB2-BD59-A6C34878D82A}">
                    <a16:rowId xmlns:a16="http://schemas.microsoft.com/office/drawing/2014/main" val="10002"/>
                  </a:ext>
                </a:extLst>
              </a:tr>
              <a:tr h="1550900">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a:t>
                      </a:r>
                      <a:r>
                        <a:rPr lang="en-GB" sz="1200" b="0" i="0" u="none" strike="noStrike" cap="none">
                          <a:latin typeface="Calibri"/>
                          <a:ea typeface="Calibri"/>
                          <a:cs typeface="Calibri"/>
                          <a:sym typeface="Calibri"/>
                        </a:rPr>
                        <a:t>The project has been carried out with lots of euthanasic and dedication.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Leon has worked on this for several months and has worked hard to meet deadlines!</a:t>
                      </a:r>
                      <a:endParaRPr sz="18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He has used his time efficiently!</a:t>
                      </a:r>
                      <a:endParaRPr sz="18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The work produced is of </a:t>
                      </a:r>
                      <a:r>
                        <a:rPr lang="en-GB" sz="1200"/>
                        <a:t>a</a:t>
                      </a:r>
                      <a:r>
                        <a:rPr lang="en-GB" sz="1200" b="0" i="0" u="none" strike="noStrike" cap="none">
                          <a:latin typeface="Calibri"/>
                          <a:ea typeface="Calibri"/>
                          <a:cs typeface="Calibri"/>
                          <a:sym typeface="Calibri"/>
                        </a:rPr>
                        <a:t> high standard. A lot of research has been carried out. </a:t>
                      </a:r>
                      <a:endParaRPr sz="18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He has always given me notice to carry out my involvement in the project. </a:t>
                      </a:r>
                      <a:endParaRPr sz="1800" u="none" strike="noStrike" cap="none"/>
                    </a:p>
                    <a:p>
                      <a:pPr marL="0" marR="0" lvl="0" indent="0" algn="l" rtl="0">
                        <a:lnSpc>
                          <a:spcPct val="100000"/>
                        </a:lnSpc>
                        <a:spcBef>
                          <a:spcPts val="0"/>
                        </a:spcBef>
                        <a:spcAft>
                          <a:spcPts val="0"/>
                        </a:spcAft>
                        <a:buClr>
                          <a:schemeClr val="lt1"/>
                        </a:buClr>
                        <a:buSzPts val="1200"/>
                        <a:buFont typeface="Calibri"/>
                        <a:buNone/>
                      </a:pPr>
                      <a:r>
                        <a:rPr lang="en-GB" sz="1200"/>
                        <a:t>At e</a:t>
                      </a:r>
                      <a:r>
                        <a:rPr lang="en-GB" sz="1200" b="0" i="0" u="none" strike="noStrike" cap="none">
                          <a:latin typeface="Calibri"/>
                          <a:ea typeface="Calibri"/>
                          <a:cs typeface="Calibri"/>
                          <a:sym typeface="Calibri"/>
                        </a:rPr>
                        <a:t>ach stage the development of the product has been improved.</a:t>
                      </a:r>
                      <a:endParaRPr sz="18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I have been lucky to be Leon </a:t>
                      </a:r>
                      <a:r>
                        <a:rPr lang="en-GB" sz="1200"/>
                        <a:t>‘s</a:t>
                      </a:r>
                      <a:r>
                        <a:rPr lang="en-GB" sz="1200" b="0" i="0" u="none" strike="noStrike" cap="none">
                          <a:latin typeface="Calibri"/>
                          <a:ea typeface="Calibri"/>
                          <a:cs typeface="Calibri"/>
                          <a:sym typeface="Calibri"/>
                        </a:rPr>
                        <a:t>client. I am very pleased with the progression of the final product!</a:t>
                      </a:r>
                      <a:endParaRPr sz="1800" u="none" strike="noStrike" cap="none"/>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963" name="Google Shape;963;p62"/>
          <p:cNvGraphicFramePr/>
          <p:nvPr>
            <p:extLst>
              <p:ext uri="{D42A27DB-BD31-4B8C-83A1-F6EECF244321}">
                <p14:modId xmlns:p14="http://schemas.microsoft.com/office/powerpoint/2010/main" val="3448834832"/>
              </p:ext>
            </p:extLst>
          </p:nvPr>
        </p:nvGraphicFramePr>
        <p:xfrm>
          <a:off x="-9525" y="695325"/>
          <a:ext cx="6586375" cy="6213115"/>
        </p:xfrm>
        <a:graphic>
          <a:graphicData uri="http://schemas.openxmlformats.org/drawingml/2006/table">
            <a:tbl>
              <a:tblPr firstRow="1" bandRow="1">
                <a:noFill/>
                <a:tableStyleId>{B2B569FB-23B4-48B0-86E9-3169813D488A}</a:tableStyleId>
              </a:tblPr>
              <a:tblGrid>
                <a:gridCol w="6586375">
                  <a:extLst>
                    <a:ext uri="{9D8B030D-6E8A-4147-A177-3AD203B41FA5}">
                      <a16:colId xmlns:a16="http://schemas.microsoft.com/office/drawing/2014/main" val="20000"/>
                    </a:ext>
                  </a:extLst>
                </a:gridCol>
              </a:tblGrid>
              <a:tr h="281175">
                <a:tc>
                  <a:txBody>
                    <a:bodyPr/>
                    <a:lstStyle/>
                    <a:p>
                      <a:pPr marL="0" marR="0" lvl="0" indent="0" algn="l" rtl="0">
                        <a:lnSpc>
                          <a:spcPct val="100000"/>
                        </a:lnSpc>
                        <a:spcBef>
                          <a:spcPts val="0"/>
                        </a:spcBef>
                        <a:spcAft>
                          <a:spcPts val="0"/>
                        </a:spcAft>
                        <a:buClr>
                          <a:schemeClr val="lt1"/>
                        </a:buClr>
                        <a:buSzPts val="1200"/>
                        <a:buFont typeface="Calibri"/>
                        <a:buNone/>
                      </a:pPr>
                      <a:r>
                        <a:rPr lang="en-GB" sz="1200" b="1" i="0" u="none" strike="noStrike" cap="none">
                          <a:latin typeface="Calibri"/>
                          <a:ea typeface="Calibri"/>
                          <a:cs typeface="Calibri"/>
                          <a:sym typeface="Calibri"/>
                        </a:rPr>
                        <a:t> Design Brief</a:t>
                      </a:r>
                      <a:endParaRPr sz="1400" u="none" strike="noStrike" cap="none"/>
                    </a:p>
                  </a:txBody>
                  <a:tcPr marL="91450" marR="91450" marT="45725" marB="45725"/>
                </a:tc>
                <a:extLst>
                  <a:ext uri="{0D108BD9-81ED-4DB2-BD59-A6C34878D82A}">
                    <a16:rowId xmlns:a16="http://schemas.microsoft.com/office/drawing/2014/main" val="10000"/>
                  </a:ext>
                </a:extLst>
              </a:tr>
              <a:tr h="2267475">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Looking back at my design brief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do think I've achieved most of the main goals to create a product which was: </a:t>
                      </a:r>
                      <a:endParaRPr sz="1400" u="none" strike="noStrike" cap="none" dirty="0"/>
                    </a:p>
                    <a:p>
                      <a:pPr marL="457200" marR="0" lvl="0" indent="-304800" algn="l" rtl="0">
                        <a:lnSpc>
                          <a:spcPct val="100000"/>
                        </a:lnSpc>
                        <a:spcBef>
                          <a:spcPts val="0"/>
                        </a:spcBef>
                        <a:spcAft>
                          <a:spcPts val="0"/>
                        </a:spcAft>
                        <a:buSzPts val="1200"/>
                        <a:buFont typeface="Calibri"/>
                        <a:buChar char="●"/>
                      </a:pPr>
                      <a:r>
                        <a:rPr lang="en-GB" sz="1200" b="0" i="0" u="none" strike="noStrike" cap="none" dirty="0">
                          <a:latin typeface="Calibri"/>
                          <a:ea typeface="Calibri"/>
                          <a:cs typeface="Calibri"/>
                          <a:sym typeface="Calibri"/>
                        </a:rPr>
                        <a:t>Protected from the weather - which I feel I've met with the inclusion of water-resistant finishes and an umbrella</a:t>
                      </a:r>
                      <a:endParaRPr sz="1400" u="none" strike="noStrike" cap="none" dirty="0"/>
                    </a:p>
                    <a:p>
                      <a:pPr marL="457200" marR="0" lvl="0" indent="-304800" algn="l" rtl="0">
                        <a:lnSpc>
                          <a:spcPct val="100000"/>
                        </a:lnSpc>
                        <a:spcBef>
                          <a:spcPts val="0"/>
                        </a:spcBef>
                        <a:spcAft>
                          <a:spcPts val="0"/>
                        </a:spcAft>
                        <a:buSzPts val="1200"/>
                        <a:buFont typeface="Calibri"/>
                        <a:buChar char="●"/>
                      </a:pPr>
                      <a:r>
                        <a:rPr lang="en-GB" sz="1200" b="0" i="0" u="none" strike="noStrike" cap="none" dirty="0">
                          <a:latin typeface="Calibri"/>
                          <a:ea typeface="Calibri"/>
                          <a:cs typeface="Calibri"/>
                          <a:sym typeface="Calibri"/>
                        </a:rPr>
                        <a:t>Aesthetically appealing - which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feel as though I've done with the variety of colours and different/unique shapes and patterns</a:t>
                      </a:r>
                      <a:endParaRPr sz="1400" u="none" strike="noStrike" cap="none" dirty="0"/>
                    </a:p>
                    <a:p>
                      <a:pPr marL="457200" marR="0" lvl="0" indent="-304800" algn="l" rtl="0">
                        <a:lnSpc>
                          <a:spcPct val="100000"/>
                        </a:lnSpc>
                        <a:spcBef>
                          <a:spcPts val="0"/>
                        </a:spcBef>
                        <a:spcAft>
                          <a:spcPts val="0"/>
                        </a:spcAft>
                        <a:buSzPts val="1200"/>
                        <a:buFont typeface="Calibri"/>
                        <a:buChar char="●"/>
                      </a:pPr>
                      <a:r>
                        <a:rPr lang="en-GB" sz="1200" b="0" i="0" u="none" strike="noStrike" cap="none" dirty="0">
                          <a:latin typeface="Calibri"/>
                          <a:ea typeface="Calibri"/>
                          <a:cs typeface="Calibri"/>
                          <a:sym typeface="Calibri"/>
                        </a:rPr>
                        <a:t>And most importantly easy to clean - which all the materials are</a:t>
                      </a:r>
                      <a:endParaRPr sz="1400" u="none" strike="noStrike" cap="none" dirty="0"/>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However, I wasn't able to make a table and chair like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said in the brief, as decided and explained in my chosen solution and its mobility I've kind of met. Although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have added little feet at the bottom,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do feel as though the product is quite heavy which could make it difficult to move, which could be an area of reflection and improvement, bit overall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do feel as though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have succeeded in what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set out to do.</a:t>
                      </a:r>
                      <a:endParaRPr sz="1200" u="none" strike="noStrike" cap="none" dirty="0"/>
                    </a:p>
                  </a:txBody>
                  <a:tcPr marL="91450" marR="91450" marT="45725" marB="45725"/>
                </a:tc>
                <a:extLst>
                  <a:ext uri="{0D108BD9-81ED-4DB2-BD59-A6C34878D82A}">
                    <a16:rowId xmlns:a16="http://schemas.microsoft.com/office/drawing/2014/main" val="10001"/>
                  </a:ext>
                </a:extLst>
              </a:tr>
              <a:tr h="281175">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Commercial Production</a:t>
                      </a:r>
                      <a:endParaRPr sz="1200" u="none" strike="noStrike" cap="none"/>
                    </a:p>
                  </a:txBody>
                  <a:tcPr marL="91450" marR="91450" marT="45725" marB="45725"/>
                </a:tc>
                <a:extLst>
                  <a:ext uri="{0D108BD9-81ED-4DB2-BD59-A6C34878D82A}">
                    <a16:rowId xmlns:a16="http://schemas.microsoft.com/office/drawing/2014/main" val="10002"/>
                  </a:ext>
                </a:extLst>
              </a:tr>
              <a:tr h="3355850">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Although my product uses relatively simple shapes which could be consistently done with machinery, more intricate things like the HIPS tray </a:t>
                      </a:r>
                      <a:r>
                        <a:rPr lang="en-GB" sz="1200" dirty="0"/>
                        <a:t>could </a:t>
                      </a:r>
                      <a:r>
                        <a:rPr lang="en-GB" sz="1200" b="0" i="0" u="none" strike="noStrike" cap="none" dirty="0">
                          <a:latin typeface="Calibri"/>
                          <a:ea typeface="Calibri"/>
                          <a:cs typeface="Calibri"/>
                          <a:sym typeface="Calibri"/>
                        </a:rPr>
                        <a:t>require a skilled individual to do and then put it all together, make my product batch production rather than flow or job production.</a:t>
                      </a:r>
                      <a:endParaRPr sz="1200" b="0" i="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If this product w</a:t>
                      </a:r>
                      <a:r>
                        <a:rPr lang="en-GB" sz="1200" dirty="0"/>
                        <a:t>ere</a:t>
                      </a:r>
                      <a:r>
                        <a:rPr lang="en-GB" sz="1200" b="0" i="0" u="none" strike="noStrike" cap="none" dirty="0">
                          <a:latin typeface="Calibri"/>
                          <a:ea typeface="Calibri"/>
                          <a:cs typeface="Calibri"/>
                          <a:sym typeface="Calibri"/>
                        </a:rPr>
                        <a:t> made in bulk, it could easily be aimed at any family household who often spend time outdoors or could just be trying to get outside more because it's not gender orientated (</a:t>
                      </a:r>
                      <a:r>
                        <a:rPr lang="en-GB" sz="1200" b="0" i="0" u="none" strike="noStrike" cap="none" dirty="0" err="1">
                          <a:latin typeface="Calibri"/>
                          <a:ea typeface="Calibri"/>
                          <a:cs typeface="Calibri"/>
                          <a:sym typeface="Calibri"/>
                        </a:rPr>
                        <a:t>Ie</a:t>
                      </a:r>
                      <a:r>
                        <a:rPr lang="en-GB" sz="1200" b="0" i="0" u="none" strike="noStrike" cap="none" dirty="0">
                          <a:latin typeface="Calibri"/>
                          <a:ea typeface="Calibri"/>
                          <a:cs typeface="Calibri"/>
                          <a:sym typeface="Calibri"/>
                        </a:rPr>
                        <a:t>. Not aimed at males or females specifically) or age orientated (</a:t>
                      </a:r>
                      <a:r>
                        <a:rPr lang="en-GB" sz="1200" b="0" i="0" u="none" strike="noStrike" cap="none" dirty="0" err="1">
                          <a:latin typeface="Calibri"/>
                          <a:ea typeface="Calibri"/>
                          <a:cs typeface="Calibri"/>
                          <a:sym typeface="Calibri"/>
                        </a:rPr>
                        <a:t>i.e..Not</a:t>
                      </a:r>
                      <a:r>
                        <a:rPr lang="en-GB" sz="1200" b="0" i="0" u="none" strike="noStrike" cap="none" dirty="0">
                          <a:latin typeface="Calibri"/>
                          <a:ea typeface="Calibri"/>
                          <a:cs typeface="Calibri"/>
                          <a:sym typeface="Calibri"/>
                        </a:rPr>
                        <a:t> aimed at kids or adults specifically)</a:t>
                      </a:r>
                      <a:r>
                        <a:rPr lang="en-GB" sz="1200" dirty="0"/>
                        <a:t>- simply </a:t>
                      </a:r>
                      <a:r>
                        <a:rPr lang="en-GB" sz="1200" b="0" i="0" u="none" strike="noStrike" cap="none" dirty="0">
                          <a:latin typeface="Calibri"/>
                          <a:ea typeface="Calibri"/>
                          <a:cs typeface="Calibri"/>
                          <a:sym typeface="Calibri"/>
                        </a:rPr>
                        <a:t>put, it could be aimed at anyone.</a:t>
                      </a:r>
                      <a:endParaRPr sz="1200" b="0" i="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However, if it was to be made in bulk, </a:t>
                      </a:r>
                      <a:r>
                        <a:rPr lang="en-GB" sz="1200" dirty="0"/>
                        <a:t>one</a:t>
                      </a:r>
                      <a:r>
                        <a:rPr lang="en-GB" sz="1200" b="0" i="0" u="none" strike="noStrike" cap="none" dirty="0">
                          <a:latin typeface="Calibri"/>
                          <a:ea typeface="Calibri"/>
                          <a:cs typeface="Calibri"/>
                          <a:sym typeface="Calibri"/>
                        </a:rPr>
                        <a:t> change could be to slightly alter the HIPS tray so that it could easily be made by a machine rather than moulding it and shaping it with hands. </a:t>
                      </a:r>
                      <a:endParaRPr sz="1200" b="0" i="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I have used jigs, templates, stencils, CADCAM, formers and even 3d printing (when printing off the whole product) when making various different components of my product to make it as accurate as possible, for example when vacuum forming a alternative tray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used CADCAM to make a template for my design and templates when crafting fabric umbrellas. But for the final product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would use CADCAM to make a jig for my HIPS tray so everyone was exactly the same.</a:t>
                      </a:r>
                      <a:endParaRPr sz="1200" b="0" i="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dirty="0">
                          <a:latin typeface="Calibri"/>
                          <a:ea typeface="Calibri"/>
                          <a:cs typeface="Calibri"/>
                          <a:sym typeface="Calibri"/>
                        </a:rPr>
                        <a:t>I could use a jig for the umbrella structure to ensure than every piece is welded at the same angle, so it all comes together nicely. I could even use CADCAM to laser cut a template if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decided to use a router to shape the shelves. Or </a:t>
                      </a:r>
                      <a:r>
                        <a:rPr lang="en-GB" sz="1200" b="0" i="0" u="none" strike="noStrike" cap="none" dirty="0" err="1">
                          <a:latin typeface="Calibri"/>
                          <a:ea typeface="Calibri"/>
                          <a:cs typeface="Calibri"/>
                          <a:sym typeface="Calibri"/>
                        </a:rPr>
                        <a:t>i</a:t>
                      </a:r>
                      <a:r>
                        <a:rPr lang="en-GB" sz="1200" b="0" i="0" u="none" strike="noStrike" cap="none" dirty="0">
                          <a:latin typeface="Calibri"/>
                          <a:ea typeface="Calibri"/>
                          <a:cs typeface="Calibri"/>
                          <a:sym typeface="Calibri"/>
                        </a:rPr>
                        <a:t> could use a make a mould possibly out of 3D printing for the HIPS tray instead of a jig I mentioned earlier</a:t>
                      </a:r>
                      <a:endParaRPr sz="12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71" name="Google Shape;971;p63" descr="Graphical user interface&#10;&#10;Description automatically generated"/>
          <p:cNvPicPr preferRelativeResize="0"/>
          <p:nvPr/>
        </p:nvPicPr>
        <p:blipFill rotWithShape="1">
          <a:blip r:embed="rId3">
            <a:alphaModFix/>
          </a:blip>
          <a:srcRect l="20818" t="26753" r="44125" b="24203"/>
          <a:stretch/>
        </p:blipFill>
        <p:spPr>
          <a:xfrm>
            <a:off x="4687065" y="-37023"/>
            <a:ext cx="3016642" cy="3574549"/>
          </a:xfrm>
          <a:prstGeom prst="rect">
            <a:avLst/>
          </a:prstGeom>
          <a:noFill/>
          <a:ln>
            <a:noFill/>
          </a:ln>
        </p:spPr>
      </p:pic>
      <p:pic>
        <p:nvPicPr>
          <p:cNvPr id="973" name="Google Shape;973;p63"/>
          <p:cNvPicPr preferRelativeResize="0"/>
          <p:nvPr/>
        </p:nvPicPr>
        <p:blipFill rotWithShape="1">
          <a:blip r:embed="rId4">
            <a:alphaModFix/>
          </a:blip>
          <a:srcRect l="22775" t="12738" r="38790" b="29738"/>
          <a:stretch/>
        </p:blipFill>
        <p:spPr>
          <a:xfrm>
            <a:off x="6866335" y="0"/>
            <a:ext cx="3016642" cy="3574549"/>
          </a:xfrm>
          <a:prstGeom prst="rect">
            <a:avLst/>
          </a:prstGeom>
          <a:noFill/>
          <a:ln>
            <a:noFill/>
          </a:ln>
        </p:spPr>
      </p:pic>
      <p:pic>
        <p:nvPicPr>
          <p:cNvPr id="975" name="Google Shape;975;p63" descr="Graphical user interface&#10;&#10;Description automatically generated"/>
          <p:cNvPicPr preferRelativeResize="0"/>
          <p:nvPr/>
        </p:nvPicPr>
        <p:blipFill rotWithShape="1">
          <a:blip r:embed="rId5">
            <a:alphaModFix/>
          </a:blip>
          <a:srcRect l="42037" t="17281" r="33438" b="32291"/>
          <a:stretch/>
        </p:blipFill>
        <p:spPr>
          <a:xfrm>
            <a:off x="9439168" y="0"/>
            <a:ext cx="2890033" cy="3666836"/>
          </a:xfrm>
          <a:prstGeom prst="rect">
            <a:avLst/>
          </a:prstGeom>
          <a:noFill/>
          <a:ln>
            <a:noFill/>
          </a:ln>
        </p:spPr>
      </p:pic>
      <p:pic>
        <p:nvPicPr>
          <p:cNvPr id="976" name="Google Shape;976;p63" descr="Graphical user interface&#10;&#10;Description automatically generated"/>
          <p:cNvPicPr preferRelativeResize="0"/>
          <p:nvPr/>
        </p:nvPicPr>
        <p:blipFill rotWithShape="1">
          <a:blip r:embed="rId6">
            <a:alphaModFix/>
          </a:blip>
          <a:srcRect l="35150" t="20582" r="40053" b="24404"/>
          <a:stretch/>
        </p:blipFill>
        <p:spPr>
          <a:xfrm>
            <a:off x="0" y="0"/>
            <a:ext cx="3313378" cy="4230255"/>
          </a:xfrm>
          <a:prstGeom prst="rect">
            <a:avLst/>
          </a:prstGeom>
          <a:noFill/>
          <a:ln>
            <a:noFill/>
          </a:ln>
        </p:spPr>
      </p:pic>
      <p:pic>
        <p:nvPicPr>
          <p:cNvPr id="977" name="Google Shape;977;p63" descr="Text&#10;&#10;Description automatically generated"/>
          <p:cNvPicPr preferRelativeResize="0"/>
          <p:nvPr/>
        </p:nvPicPr>
        <p:blipFill rotWithShape="1">
          <a:blip r:embed="rId7">
            <a:alphaModFix/>
          </a:blip>
          <a:srcRect l="32969" t="12851" r="31088" b="27288"/>
          <a:stretch/>
        </p:blipFill>
        <p:spPr>
          <a:xfrm>
            <a:off x="0" y="3429000"/>
            <a:ext cx="3984327" cy="3429000"/>
          </a:xfrm>
          <a:prstGeom prst="rect">
            <a:avLst/>
          </a:prstGeom>
          <a:noFill/>
          <a:ln>
            <a:noFill/>
          </a:ln>
        </p:spPr>
      </p:pic>
      <p:pic>
        <p:nvPicPr>
          <p:cNvPr id="970" name="Google Shape;970;p63" descr="A picture containing graphical user interface&#10;&#10;Description automatically generated"/>
          <p:cNvPicPr preferRelativeResize="0"/>
          <p:nvPr/>
        </p:nvPicPr>
        <p:blipFill rotWithShape="1">
          <a:blip r:embed="rId8">
            <a:alphaModFix/>
          </a:blip>
          <a:srcRect l="36298" t="31208" r="42777" b="22930"/>
          <a:stretch/>
        </p:blipFill>
        <p:spPr>
          <a:xfrm flipH="1">
            <a:off x="3020605" y="3436403"/>
            <a:ext cx="3397958" cy="3447511"/>
          </a:xfrm>
          <a:prstGeom prst="rect">
            <a:avLst/>
          </a:prstGeom>
          <a:noFill/>
          <a:ln>
            <a:noFill/>
          </a:ln>
        </p:spPr>
      </p:pic>
      <p:pic>
        <p:nvPicPr>
          <p:cNvPr id="974" name="Google Shape;974;p63"/>
          <p:cNvPicPr preferRelativeResize="0"/>
          <p:nvPr/>
        </p:nvPicPr>
        <p:blipFill rotWithShape="1">
          <a:blip r:embed="rId9">
            <a:alphaModFix/>
          </a:blip>
          <a:srcRect l="47535" t="13166" r="18132" b="24136"/>
          <a:stretch/>
        </p:blipFill>
        <p:spPr>
          <a:xfrm>
            <a:off x="6060503" y="3406786"/>
            <a:ext cx="3313379" cy="3447512"/>
          </a:xfrm>
          <a:prstGeom prst="rect">
            <a:avLst/>
          </a:prstGeom>
          <a:noFill/>
          <a:ln>
            <a:noFill/>
          </a:ln>
        </p:spPr>
      </p:pic>
      <p:pic>
        <p:nvPicPr>
          <p:cNvPr id="968" name="Google Shape;968;p63" descr="A picture containing chart&#10;&#10;Description automatically generated"/>
          <p:cNvPicPr preferRelativeResize="0"/>
          <p:nvPr/>
        </p:nvPicPr>
        <p:blipFill rotWithShape="1">
          <a:blip r:embed="rId10">
            <a:alphaModFix/>
          </a:blip>
          <a:srcRect l="36053" t="14012" r="32740" b="24206"/>
          <a:stretch/>
        </p:blipFill>
        <p:spPr>
          <a:xfrm>
            <a:off x="9373882" y="3406786"/>
            <a:ext cx="2834114" cy="3447512"/>
          </a:xfrm>
          <a:prstGeom prst="rect">
            <a:avLst/>
          </a:prstGeom>
          <a:noFill/>
          <a:ln>
            <a:noFill/>
          </a:ln>
        </p:spPr>
      </p:pic>
      <p:pic>
        <p:nvPicPr>
          <p:cNvPr id="969" name="Google Shape;969;p63" descr="A picture containing diagram&#10;&#10;Description automatically generated"/>
          <p:cNvPicPr preferRelativeResize="0"/>
          <p:nvPr/>
        </p:nvPicPr>
        <p:blipFill rotWithShape="1">
          <a:blip r:embed="rId11">
            <a:alphaModFix/>
          </a:blip>
          <a:srcRect l="54181" t="17832" r="10672" b="21655"/>
          <a:stretch/>
        </p:blipFill>
        <p:spPr>
          <a:xfrm>
            <a:off x="2899400" y="-7407"/>
            <a:ext cx="2490154" cy="34438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48135"/>
        </a:solidFill>
        <a:effectLst/>
      </p:bgPr>
    </p:bg>
    <p:spTree>
      <p:nvGrpSpPr>
        <p:cNvPr id="1" name="Shape 157"/>
        <p:cNvGrpSpPr/>
        <p:nvPr/>
      </p:nvGrpSpPr>
      <p:grpSpPr>
        <a:xfrm>
          <a:off x="0" y="0"/>
          <a:ext cx="0" cy="0"/>
          <a:chOff x="0" y="0"/>
          <a:chExt cx="0" cy="0"/>
        </a:xfrm>
      </p:grpSpPr>
      <p:graphicFrame>
        <p:nvGraphicFramePr>
          <p:cNvPr id="158" name="Google Shape;158;p7"/>
          <p:cNvGraphicFramePr/>
          <p:nvPr/>
        </p:nvGraphicFramePr>
        <p:xfrm>
          <a:off x="0" y="719666"/>
          <a:ext cx="12192000" cy="6103875"/>
        </p:xfrm>
        <a:graphic>
          <a:graphicData uri="http://schemas.openxmlformats.org/drawingml/2006/table">
            <a:tbl>
              <a:tblPr firstRow="1" bandRow="1">
                <a:noFill/>
                <a:tableStyleId>{B2B569FB-23B4-48B0-86E9-3169813D488A}</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276225">
                <a:tc gridSpan="2">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t>Primary Research-Survey/Questionnaire</a:t>
                      </a:r>
                      <a:endParaRPr sz="1400" u="none" strike="noStrike" cap="none"/>
                    </a:p>
                  </a:txBody>
                  <a:tcPr marL="91450" marR="91450" marT="45725" marB="45725">
                    <a:solidFill>
                      <a:schemeClr val="accent6"/>
                    </a:solidFill>
                  </a:tcPr>
                </a:tc>
                <a:tc hMerge="1">
                  <a:txBody>
                    <a:bodyPr/>
                    <a:lstStyle/>
                    <a:p>
                      <a:endParaRPr lang="en-US"/>
                    </a:p>
                  </a:txBody>
                  <a:tcPr/>
                </a:tc>
                <a:extLst>
                  <a:ext uri="{0D108BD9-81ED-4DB2-BD59-A6C34878D82A}">
                    <a16:rowId xmlns:a16="http://schemas.microsoft.com/office/drawing/2014/main" val="10000"/>
                  </a:ext>
                </a:extLst>
              </a:tr>
              <a:tr h="5827650">
                <a:tc>
                  <a:txBody>
                    <a:bodyPr/>
                    <a:lstStyle/>
                    <a:p>
                      <a:pPr marL="0" marR="0" lvl="0" indent="0" algn="l" rtl="0">
                        <a:lnSpc>
                          <a:spcPct val="90000"/>
                        </a:lnSpc>
                        <a:spcBef>
                          <a:spcPts val="0"/>
                        </a:spcBef>
                        <a:spcAft>
                          <a:spcPts val="0"/>
                        </a:spcAft>
                        <a:buClr>
                          <a:schemeClr val="lt1"/>
                        </a:buClr>
                        <a:buSzPts val="1200"/>
                        <a:buFont typeface="Calibri"/>
                        <a:buNone/>
                      </a:pPr>
                      <a:r>
                        <a:rPr lang="en-GB" sz="1200" b="0" i="0" u="none" strike="noStrike" cap="none"/>
                        <a:t>One of the </a:t>
                      </a:r>
                      <a:r>
                        <a:rPr lang="en-GB" sz="1200"/>
                        <a:t>easiest</a:t>
                      </a:r>
                      <a:r>
                        <a:rPr lang="en-GB" sz="1200" b="0" i="0" u="none" strike="noStrike" cap="none"/>
                        <a:t> and quickest methods of research are surveys. </a:t>
                      </a:r>
                      <a:r>
                        <a:rPr lang="en-GB" sz="1200" b="0" i="0" u="none" strike="noStrike" cap="none">
                          <a:latin typeface="Calibri"/>
                          <a:ea typeface="Calibri"/>
                          <a:cs typeface="Calibri"/>
                          <a:sym typeface="Calibri"/>
                        </a:rPr>
                        <a:t>So I used a free survey software that unfortunately only allowed me 10 responses which is quite a small sample size, but nevertheless I asked 10 people from a list of various stakeholders (friends and family). But as you can see from the results of the questionnaire, I got some rather useful data by asking questions such as:</a:t>
                      </a:r>
                      <a:endParaRPr sz="1200" b="0" i="0" u="none" strike="noStrike" cap="none">
                        <a:latin typeface="Calibri"/>
                        <a:ea typeface="Calibri"/>
                        <a:cs typeface="Calibri"/>
                        <a:sym typeface="Calibri"/>
                      </a:endParaRPr>
                    </a:p>
                    <a:p>
                      <a:pPr marL="228600" marR="0" lvl="0" indent="-22860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On a scale of 1 to 10, 1 being not at all and 10 being all the time, how often are you outdoors in your garden or public places?</a:t>
                      </a:r>
                      <a:endParaRPr sz="1400" u="none" strike="noStrike" cap="none"/>
                    </a:p>
                    <a:p>
                      <a:pPr marL="228600" marR="0" lvl="0" indent="-228600" algn="l" rtl="0">
                        <a:lnSpc>
                          <a:spcPct val="90000"/>
                        </a:lnSpc>
                        <a:spcBef>
                          <a:spcPts val="1000"/>
                        </a:spcBef>
                        <a:spcAft>
                          <a:spcPts val="0"/>
                        </a:spcAft>
                        <a:buClr>
                          <a:schemeClr val="lt1"/>
                        </a:buClr>
                        <a:buSzPts val="1200"/>
                        <a:buFont typeface="Arial"/>
                        <a:buChar char="•"/>
                      </a:pPr>
                      <a:r>
                        <a:rPr lang="en-GB" sz="1200" b="0" i="0" u="none" strike="noStrike" cap="none">
                          <a:latin typeface="Calibri"/>
                          <a:ea typeface="Calibri"/>
                          <a:cs typeface="Calibri"/>
                          <a:sym typeface="Calibri"/>
                        </a:rPr>
                        <a:t> On a scale of 1 to 10, 1 being not at all and 10 being all the time, how often are you outdoors in your garden or public places?</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A8D08C"/>
                    </a:solidFill>
                  </a:tcPr>
                </a:tc>
                <a:tc>
                  <a:txBody>
                    <a:bodyPr/>
                    <a:lstStyle/>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Now from the more qualitative data we can see that a common problem is that it can get dirty easily and it isn’t very comfortable, with things like lack of storage and portability also mentioned. It's also interesting to see that 8/9 people (that answered that question) have problems with outdoor furniture, meaning that if all these problems can be accounted for, my product could be very popular.</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Furthermore, there are a vast range of needs to account for like durability, sustainability, simple, washable, cheap etc. the list goes on. So, it's great that I've done this research so now I can try to cater for as many of those needs as physically possible in order to make my product the best it can be.</a:t>
                      </a: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In addition, USPs and additional special features are what sets a product apart, so it is vital that I incorporate some of the ones mentioned, like charging ports, storage and even the simple things like </a:t>
                      </a:r>
                      <a:r>
                        <a:rPr lang="en-GB" sz="1200"/>
                        <a:t>cup holders</a:t>
                      </a:r>
                      <a:r>
                        <a:rPr lang="en-GB" sz="1200" b="0" i="0" u="none" strike="noStrike" cap="none">
                          <a:latin typeface="Calibri"/>
                          <a:ea typeface="Calibri"/>
                          <a:cs typeface="Calibri"/>
                          <a:sym typeface="Calibri"/>
                        </a:rPr>
                        <a:t>.</a:t>
                      </a:r>
                      <a:endParaRPr sz="1400" u="none" strike="noStrike" cap="none"/>
                    </a:p>
                    <a:p>
                      <a:pPr marL="0" marR="0" lvl="0" indent="0" algn="l" rtl="0">
                        <a:lnSpc>
                          <a:spcPct val="100000"/>
                        </a:lnSpc>
                        <a:spcBef>
                          <a:spcPts val="0"/>
                        </a:spcBef>
                        <a:spcAft>
                          <a:spcPts val="0"/>
                        </a:spcAft>
                        <a:buClr>
                          <a:schemeClr val="lt1"/>
                        </a:buClr>
                        <a:buSzPts val="1200"/>
                        <a:buFont typeface="Calibri"/>
                        <a:buNone/>
                      </a:pPr>
                      <a:r>
                        <a:rPr lang="en-GB" sz="1200" b="0" i="0" u="none" strike="noStrike" cap="none">
                          <a:latin typeface="Calibri"/>
                          <a:ea typeface="Calibri"/>
                          <a:cs typeface="Calibri"/>
                          <a:sym typeface="Calibri"/>
                        </a:rPr>
                        <a:t>Now obviously not all of these are very practical, so including as many as I can must be my aim.</a:t>
                      </a:r>
                      <a:endParaRPr sz="12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solidFill>
                      <a:srgbClr val="A8D08C"/>
                    </a:solidFill>
                  </a:tcPr>
                </a:tc>
                <a:extLst>
                  <a:ext uri="{0D108BD9-81ED-4DB2-BD59-A6C34878D82A}">
                    <a16:rowId xmlns:a16="http://schemas.microsoft.com/office/drawing/2014/main" val="10001"/>
                  </a:ext>
                </a:extLst>
              </a:tr>
            </a:tbl>
          </a:graphicData>
        </a:graphic>
      </p:graphicFrame>
      <p:sp>
        <p:nvSpPr>
          <p:cNvPr id="159" name="Google Shape;159;p7"/>
          <p:cNvSpPr txBox="1"/>
          <p:nvPr/>
        </p:nvSpPr>
        <p:spPr>
          <a:xfrm>
            <a:off x="0" y="407702"/>
            <a:ext cx="479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Aim: To collect data to help improve my product</a:t>
            </a:r>
            <a:endParaRPr sz="1400" b="0" i="0" u="none" strike="noStrike" cap="none">
              <a:solidFill>
                <a:schemeClr val="lt1"/>
              </a:solidFill>
              <a:latin typeface="Calibri"/>
              <a:ea typeface="Calibri"/>
              <a:cs typeface="Calibri"/>
              <a:sym typeface="Calibri"/>
            </a:endParaRPr>
          </a:p>
        </p:txBody>
      </p:sp>
      <p:sp>
        <p:nvSpPr>
          <p:cNvPr id="160" name="Google Shape;160;p7"/>
          <p:cNvSpPr txBox="1"/>
          <p:nvPr/>
        </p:nvSpPr>
        <p:spPr>
          <a:xfrm>
            <a:off x="0" y="2723"/>
            <a:ext cx="12473700" cy="677100"/>
          </a:xfrm>
          <a:prstGeom prst="rect">
            <a:avLst/>
          </a:prstGeom>
          <a:noFill/>
          <a:ln>
            <a:noFill/>
          </a:ln>
        </p:spPr>
        <p:txBody>
          <a:bodyPr spcFirstLastPara="1" wrap="square" lIns="91425" tIns="45700" rIns="91425" bIns="45700" anchor="t" anchorCtr="0">
            <a:normAutofit fontScale="97500"/>
          </a:bodyPr>
          <a:lstStyle/>
          <a:p>
            <a:pPr marL="0" marR="0" lvl="0" indent="0" algn="l" rtl="0">
              <a:lnSpc>
                <a:spcPct val="90000"/>
              </a:lnSpc>
              <a:spcBef>
                <a:spcPts val="0"/>
              </a:spcBef>
              <a:spcAft>
                <a:spcPts val="0"/>
              </a:spcAft>
              <a:buClr>
                <a:schemeClr val="lt1"/>
              </a:buClr>
              <a:buSzPct val="100000"/>
              <a:buFont typeface="Calibri"/>
              <a:buNone/>
            </a:pPr>
            <a:r>
              <a:rPr lang="en-GB" sz="3600" b="1" i="0" u="none" strike="noStrike" cap="none">
                <a:solidFill>
                  <a:schemeClr val="lt1"/>
                </a:solidFill>
                <a:latin typeface="Calibri"/>
                <a:ea typeface="Calibri"/>
                <a:cs typeface="Calibri"/>
                <a:sym typeface="Calibri"/>
              </a:rPr>
              <a:t>Client Interview and Survey</a:t>
            </a:r>
            <a:endParaRPr sz="3600" b="0" i="0" u="none" strike="noStrike" cap="none">
              <a:solidFill>
                <a:schemeClr val="lt1"/>
              </a:solidFill>
              <a:latin typeface="Calibri"/>
              <a:ea typeface="Calibri"/>
              <a:cs typeface="Calibri"/>
              <a:sym typeface="Calibri"/>
            </a:endParaRPr>
          </a:p>
        </p:txBody>
      </p:sp>
      <p:pic>
        <p:nvPicPr>
          <p:cNvPr id="161" name="Google Shape;161;p7"/>
          <p:cNvPicPr preferRelativeResize="0"/>
          <p:nvPr/>
        </p:nvPicPr>
        <p:blipFill rotWithShape="1">
          <a:blip r:embed="rId3">
            <a:alphaModFix/>
          </a:blip>
          <a:srcRect/>
          <a:stretch/>
        </p:blipFill>
        <p:spPr>
          <a:xfrm>
            <a:off x="122161" y="2815881"/>
            <a:ext cx="2620763" cy="801210"/>
          </a:xfrm>
          <a:prstGeom prst="rect">
            <a:avLst/>
          </a:prstGeom>
          <a:noFill/>
          <a:ln>
            <a:noFill/>
          </a:ln>
        </p:spPr>
      </p:pic>
      <p:pic>
        <p:nvPicPr>
          <p:cNvPr id="162" name="Google Shape;162;p7"/>
          <p:cNvPicPr preferRelativeResize="0"/>
          <p:nvPr/>
        </p:nvPicPr>
        <p:blipFill rotWithShape="1">
          <a:blip r:embed="rId4">
            <a:alphaModFix/>
          </a:blip>
          <a:srcRect/>
          <a:stretch/>
        </p:blipFill>
        <p:spPr>
          <a:xfrm>
            <a:off x="93225" y="3922971"/>
            <a:ext cx="2615363" cy="2698180"/>
          </a:xfrm>
          <a:prstGeom prst="rect">
            <a:avLst/>
          </a:prstGeom>
          <a:noFill/>
          <a:ln>
            <a:noFill/>
          </a:ln>
        </p:spPr>
      </p:pic>
      <p:pic>
        <p:nvPicPr>
          <p:cNvPr id="163" name="Google Shape;163;p7"/>
          <p:cNvPicPr preferRelativeResize="0"/>
          <p:nvPr/>
        </p:nvPicPr>
        <p:blipFill rotWithShape="1">
          <a:blip r:embed="rId5">
            <a:alphaModFix/>
          </a:blip>
          <a:srcRect/>
          <a:stretch/>
        </p:blipFill>
        <p:spPr>
          <a:xfrm>
            <a:off x="2804160" y="4486514"/>
            <a:ext cx="3291676" cy="2145324"/>
          </a:xfrm>
          <a:prstGeom prst="rect">
            <a:avLst/>
          </a:prstGeom>
          <a:noFill/>
          <a:ln>
            <a:noFill/>
          </a:ln>
        </p:spPr>
      </p:pic>
      <p:pic>
        <p:nvPicPr>
          <p:cNvPr id="164" name="Google Shape;164;p7"/>
          <p:cNvPicPr preferRelativeResize="0"/>
          <p:nvPr/>
        </p:nvPicPr>
        <p:blipFill rotWithShape="1">
          <a:blip r:embed="rId6">
            <a:alphaModFix/>
          </a:blip>
          <a:srcRect/>
          <a:stretch/>
        </p:blipFill>
        <p:spPr>
          <a:xfrm>
            <a:off x="6288147" y="3538595"/>
            <a:ext cx="5710813" cy="2753620"/>
          </a:xfrm>
          <a:prstGeom prst="rect">
            <a:avLst/>
          </a:prstGeom>
          <a:noFill/>
          <a:ln>
            <a:noFill/>
          </a:ln>
        </p:spPr>
      </p:pic>
      <p:sp>
        <p:nvSpPr>
          <p:cNvPr id="165" name="Google Shape;165;p7"/>
          <p:cNvSpPr txBox="1"/>
          <p:nvPr/>
        </p:nvSpPr>
        <p:spPr>
          <a:xfrm>
            <a:off x="2821627" y="2843327"/>
            <a:ext cx="3245700" cy="15882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From these responses, I now know from all the quantitative data that the major problems are going to be cost/affordability and the fact that it is going to used often, so things like cleaning and how long it will last need to be considered. So, when choosing the materials, I not only need to consider both price and how durable it is but need to ensure that if it does get dirty, it's easy to clean.</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48135"/>
        </a:solidFill>
        <a:effectLst/>
      </p:bgPr>
    </p:bg>
    <p:spTree>
      <p:nvGrpSpPr>
        <p:cNvPr id="1" name="Shape 170"/>
        <p:cNvGrpSpPr/>
        <p:nvPr/>
      </p:nvGrpSpPr>
      <p:grpSpPr>
        <a:xfrm>
          <a:off x="0" y="0"/>
          <a:ext cx="0" cy="0"/>
          <a:chOff x="0" y="0"/>
          <a:chExt cx="0" cy="0"/>
        </a:xfrm>
      </p:grpSpPr>
      <p:graphicFrame>
        <p:nvGraphicFramePr>
          <p:cNvPr id="171" name="Google Shape;171;p8"/>
          <p:cNvGraphicFramePr/>
          <p:nvPr/>
        </p:nvGraphicFramePr>
        <p:xfrm>
          <a:off x="0" y="0"/>
          <a:ext cx="12211075" cy="6410325"/>
        </p:xfrm>
        <a:graphic>
          <a:graphicData uri="http://schemas.openxmlformats.org/drawingml/2006/table">
            <a:tbl>
              <a:tblPr firstRow="1" bandRow="1">
                <a:noFill/>
                <a:tableStyleId>{B2B569FB-23B4-48B0-86E9-3169813D488A}</a:tableStyleId>
              </a:tblPr>
              <a:tblGrid>
                <a:gridCol w="12211075">
                  <a:extLst>
                    <a:ext uri="{9D8B030D-6E8A-4147-A177-3AD203B41FA5}">
                      <a16:colId xmlns:a16="http://schemas.microsoft.com/office/drawing/2014/main" val="20000"/>
                    </a:ext>
                  </a:extLst>
                </a:gridCol>
              </a:tblGrid>
              <a:tr h="3237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Primary Research-Client Interview</a:t>
                      </a:r>
                      <a:endParaRPr sz="1400" u="none" strike="noStrike" cap="none"/>
                    </a:p>
                  </a:txBody>
                  <a:tcPr marL="91450" marR="91450" marT="45725" marB="45725">
                    <a:solidFill>
                      <a:schemeClr val="accent6"/>
                    </a:solidFill>
                  </a:tcPr>
                </a:tc>
                <a:extLst>
                  <a:ext uri="{0D108BD9-81ED-4DB2-BD59-A6C34878D82A}">
                    <a16:rowId xmlns:a16="http://schemas.microsoft.com/office/drawing/2014/main" val="10000"/>
                  </a:ext>
                </a:extLst>
              </a:tr>
              <a:tr h="60865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rgbClr val="A8D08C"/>
                    </a:solidFill>
                  </a:tcPr>
                </a:tc>
                <a:extLst>
                  <a:ext uri="{0D108BD9-81ED-4DB2-BD59-A6C34878D82A}">
                    <a16:rowId xmlns:a16="http://schemas.microsoft.com/office/drawing/2014/main" val="10001"/>
                  </a:ext>
                </a:extLst>
              </a:tr>
            </a:tbl>
          </a:graphicData>
        </a:graphic>
      </p:graphicFrame>
      <p:sp>
        <p:nvSpPr>
          <p:cNvPr id="172" name="Google Shape;172;p8"/>
          <p:cNvSpPr txBox="1"/>
          <p:nvPr/>
        </p:nvSpPr>
        <p:spPr>
          <a:xfrm>
            <a:off x="0" y="6394892"/>
            <a:ext cx="121920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I've now discussed options with my client of how she would like the product to be, taken responses from other people in </a:t>
            </a:r>
            <a:r>
              <a:rPr lang="en-GB" sz="1200">
                <a:solidFill>
                  <a:schemeClr val="lt1"/>
                </a:solidFill>
                <a:latin typeface="Calibri"/>
                <a:ea typeface="Calibri"/>
                <a:cs typeface="Calibri"/>
                <a:sym typeface="Calibri"/>
              </a:rPr>
              <a:t>my</a:t>
            </a:r>
            <a:r>
              <a:rPr lang="en-GB" sz="1200" b="0" i="0" u="none" strike="noStrike" cap="none">
                <a:solidFill>
                  <a:schemeClr val="lt1"/>
                </a:solidFill>
                <a:latin typeface="Calibri"/>
                <a:ea typeface="Calibri"/>
                <a:cs typeface="Calibri"/>
                <a:sym typeface="Calibri"/>
              </a:rPr>
              <a:t> target market and therefore should have the foundations to a good product, if I can implement as many of them as possible.</a:t>
            </a:r>
            <a:endParaRPr sz="1200" b="0" i="0" u="none" strike="noStrike" cap="none">
              <a:solidFill>
                <a:schemeClr val="lt1"/>
              </a:solidFill>
              <a:latin typeface="Calibri"/>
              <a:ea typeface="Calibri"/>
              <a:cs typeface="Calibri"/>
              <a:sym typeface="Calibri"/>
            </a:endParaRPr>
          </a:p>
        </p:txBody>
      </p:sp>
      <p:pic>
        <p:nvPicPr>
          <p:cNvPr id="173" name="Google Shape;173;p8" descr="A picture containing wall, person, indoor, posing&#10;&#10;Description automatically generated"/>
          <p:cNvPicPr preferRelativeResize="0"/>
          <p:nvPr/>
        </p:nvPicPr>
        <p:blipFill rotWithShape="1">
          <a:blip r:embed="rId3">
            <a:alphaModFix/>
          </a:blip>
          <a:srcRect/>
          <a:stretch/>
        </p:blipFill>
        <p:spPr>
          <a:xfrm>
            <a:off x="4325848" y="335280"/>
            <a:ext cx="5539433" cy="4109171"/>
          </a:xfrm>
          <a:prstGeom prst="rect">
            <a:avLst/>
          </a:prstGeom>
          <a:noFill/>
          <a:ln>
            <a:noFill/>
          </a:ln>
        </p:spPr>
      </p:pic>
      <p:pic>
        <p:nvPicPr>
          <p:cNvPr id="174" name="Google Shape;174;p8" descr="Text, letter&#10;&#10;Description automatically generated"/>
          <p:cNvPicPr preferRelativeResize="0"/>
          <p:nvPr/>
        </p:nvPicPr>
        <p:blipFill rotWithShape="1">
          <a:blip r:embed="rId4">
            <a:alphaModFix/>
          </a:blip>
          <a:srcRect/>
          <a:stretch/>
        </p:blipFill>
        <p:spPr>
          <a:xfrm>
            <a:off x="0" y="330302"/>
            <a:ext cx="4320542" cy="6074842"/>
          </a:xfrm>
          <a:prstGeom prst="rect">
            <a:avLst/>
          </a:prstGeom>
          <a:noFill/>
          <a:ln>
            <a:noFill/>
          </a:ln>
        </p:spPr>
      </p:pic>
      <p:sp>
        <p:nvSpPr>
          <p:cNvPr id="175" name="Google Shape;175;p8"/>
          <p:cNvSpPr txBox="1"/>
          <p:nvPr/>
        </p:nvSpPr>
        <p:spPr>
          <a:xfrm>
            <a:off x="9868859" y="333015"/>
            <a:ext cx="2428500" cy="304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My main client and user is my mum, so I decided it was be a good idea to interview her. First, a bit about my mum</a:t>
            </a:r>
            <a:r>
              <a:rPr lang="en-GB" sz="1200">
                <a:solidFill>
                  <a:schemeClr val="dk1"/>
                </a:solidFill>
                <a:latin typeface="Calibri"/>
                <a:ea typeface="Calibri"/>
                <a:cs typeface="Calibri"/>
                <a:sym typeface="Calibri"/>
              </a:rPr>
              <a:t>. L</a:t>
            </a:r>
            <a:r>
              <a:rPr lang="en-GB" sz="1200" b="0" i="0" u="none" strike="noStrike" cap="none">
                <a:solidFill>
                  <a:schemeClr val="dk1"/>
                </a:solidFill>
                <a:latin typeface="Calibri"/>
                <a:ea typeface="Calibri"/>
                <a:cs typeface="Calibri"/>
                <a:sym typeface="Calibri"/>
              </a:rPr>
              <a:t>ast year, like many people she lost her job because of the impacts on businesses from the pandemic. To this day, she has struggled to find new employment. So, she likes to spend a lot of time in the garden and the park, either exercising or just simply relaxing. So, on the 26th September at 12pm, I sat down with her to discuss similar questions to my questionnaire as she is a typical person in my target market.</a:t>
            </a:r>
            <a:endParaRPr sz="1200" b="0" i="0" u="none" strike="noStrike" cap="none">
              <a:solidFill>
                <a:schemeClr val="dk1"/>
              </a:solidFill>
              <a:latin typeface="Calibri"/>
              <a:ea typeface="Calibri"/>
              <a:cs typeface="Calibri"/>
              <a:sym typeface="Calibri"/>
            </a:endParaRPr>
          </a:p>
        </p:txBody>
      </p:sp>
      <p:sp>
        <p:nvSpPr>
          <p:cNvPr id="176" name="Google Shape;176;p8"/>
          <p:cNvSpPr txBox="1"/>
          <p:nvPr/>
        </p:nvSpPr>
        <p:spPr>
          <a:xfrm>
            <a:off x="4327249" y="4454657"/>
            <a:ext cx="77451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Calibri"/>
                <a:ea typeface="Calibri"/>
                <a:cs typeface="Calibri"/>
                <a:sym typeface="Calibri"/>
              </a:rPr>
              <a:t>As you can see the response from my mom is generally the same as the questionnaire</a:t>
            </a:r>
            <a:r>
              <a:rPr lang="en-GB" sz="1200">
                <a:solidFill>
                  <a:schemeClr val="dk1"/>
                </a:solidFill>
                <a:latin typeface="Calibri"/>
                <a:ea typeface="Calibri"/>
                <a:cs typeface="Calibri"/>
                <a:sym typeface="Calibri"/>
              </a:rPr>
              <a:t>-</a:t>
            </a:r>
            <a:r>
              <a:rPr lang="en-GB" sz="1200" b="0" i="0" u="none" strike="noStrike" cap="none">
                <a:solidFill>
                  <a:schemeClr val="dk1"/>
                </a:solidFill>
                <a:latin typeface="Calibri"/>
                <a:ea typeface="Calibri"/>
                <a:cs typeface="Calibri"/>
                <a:sym typeface="Calibri"/>
              </a:rPr>
              <a:t> the product needs to be easy to clean, comfortable and aesthetically pleasing but what's interesting to see is that there are some unique suggestions given by her, that I hadn't considered at all. For example, </a:t>
            </a:r>
            <a:r>
              <a:rPr lang="en-GB" sz="1200">
                <a:solidFill>
                  <a:schemeClr val="dk1"/>
                </a:solidFill>
                <a:latin typeface="Calibri"/>
                <a:ea typeface="Calibri"/>
                <a:cs typeface="Calibri"/>
                <a:sym typeface="Calibri"/>
              </a:rPr>
              <a:t>the</a:t>
            </a:r>
            <a:r>
              <a:rPr lang="en-GB" sz="1200" b="0" i="0" u="none" strike="noStrike" cap="none">
                <a:solidFill>
                  <a:schemeClr val="dk1"/>
                </a:solidFill>
                <a:latin typeface="Calibri"/>
                <a:ea typeface="Calibri"/>
                <a:cs typeface="Calibri"/>
                <a:sym typeface="Calibri"/>
              </a:rPr>
              <a:t> addition of a cleaning station embedded into the product, either in a storage space underneath the product or on top, is unheard to me, and quite frankly a very good idea, so I have started to think about how I could possibly include one and how it would work. Also, she wants it to be sturdy and stuck to the ground, which although is inconvenient should you want to move it around the garden, it ensures my product will not fall over, and it will do its job. This is all well and good, but in changing weather I need to think of ways to protect my product if I do decide that portability isn't as important as stability. Maybe, the inclusion of a built-in umbrella could solve this.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180"/>
        <p:cNvGrpSpPr/>
        <p:nvPr/>
      </p:nvGrpSpPr>
      <p:grpSpPr>
        <a:xfrm>
          <a:off x="0" y="0"/>
          <a:ext cx="0" cy="0"/>
          <a:chOff x="0" y="0"/>
          <a:chExt cx="0" cy="0"/>
        </a:xfrm>
      </p:grpSpPr>
      <p:sp>
        <p:nvSpPr>
          <p:cNvPr id="181" name="Google Shape;181;p9"/>
          <p:cNvSpPr txBox="1">
            <a:spLocks noGrp="1"/>
          </p:cNvSpPr>
          <p:nvPr>
            <p:ph type="title"/>
          </p:nvPr>
        </p:nvSpPr>
        <p:spPr>
          <a:xfrm>
            <a:off x="-28755" y="-195752"/>
            <a:ext cx="9292800" cy="139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Calibri"/>
              <a:buNone/>
            </a:pPr>
            <a:r>
              <a:rPr lang="en-GB" sz="3600"/>
              <a:t>Chosen problems: photographs and solutions</a:t>
            </a:r>
            <a:br>
              <a:rPr lang="en-GB" sz="3600"/>
            </a:br>
            <a:endParaRPr sz="3600"/>
          </a:p>
        </p:txBody>
      </p:sp>
      <p:sp>
        <p:nvSpPr>
          <p:cNvPr id="182" name="Google Shape;182;p9"/>
          <p:cNvSpPr txBox="1"/>
          <p:nvPr/>
        </p:nvSpPr>
        <p:spPr>
          <a:xfrm>
            <a:off x="0" y="424484"/>
            <a:ext cx="11964000" cy="49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Calibri"/>
                <a:ea typeface="Calibri"/>
                <a:cs typeface="Calibri"/>
                <a:sym typeface="Calibri"/>
              </a:rPr>
              <a:t>Aim: To produce solutions to 2 main problems i need to choose and illustrate</a:t>
            </a:r>
            <a:endParaRPr sz="14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Calibri"/>
                <a:ea typeface="Calibri"/>
                <a:cs typeface="Calibri"/>
                <a:sym typeface="Calibri"/>
              </a:rPr>
              <a:t>Now that I've finished all my main research, it's now time to think about and illustrate my ideas</a:t>
            </a:r>
            <a:endParaRPr sz="1400" b="0" i="0" u="none" strike="noStrike" cap="none">
              <a:solidFill>
                <a:srgbClr val="000000"/>
              </a:solidFill>
              <a:latin typeface="Arial"/>
              <a:ea typeface="Arial"/>
              <a:cs typeface="Arial"/>
              <a:sym typeface="Arial"/>
            </a:endParaRPr>
          </a:p>
        </p:txBody>
      </p:sp>
      <p:sp>
        <p:nvSpPr>
          <p:cNvPr id="183" name="Google Shape;183;p9"/>
          <p:cNvSpPr txBox="1"/>
          <p:nvPr/>
        </p:nvSpPr>
        <p:spPr>
          <a:xfrm>
            <a:off x="5088205" y="2434812"/>
            <a:ext cx="1828800" cy="182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p9"/>
          <p:cNvSpPr txBox="1"/>
          <p:nvPr/>
        </p:nvSpPr>
        <p:spPr>
          <a:xfrm>
            <a:off x="2908527" y="3164546"/>
            <a:ext cx="6188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5" name="Google Shape;185;p9"/>
          <p:cNvSpPr txBox="1"/>
          <p:nvPr/>
        </p:nvSpPr>
        <p:spPr>
          <a:xfrm>
            <a:off x="2908527" y="3164546"/>
            <a:ext cx="6188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aphicFrame>
        <p:nvGraphicFramePr>
          <p:cNvPr id="186" name="Google Shape;186;p9"/>
          <p:cNvGraphicFramePr/>
          <p:nvPr/>
        </p:nvGraphicFramePr>
        <p:xfrm>
          <a:off x="0" y="920150"/>
          <a:ext cx="12192000" cy="5684450"/>
        </p:xfrm>
        <a:graphic>
          <a:graphicData uri="http://schemas.openxmlformats.org/drawingml/2006/table">
            <a:tbl>
              <a:tblPr bandRow="1">
                <a:noFill/>
                <a:tableStyleId>{B2B569FB-23B4-48B0-86E9-3169813D488A}</a:tableStyleId>
              </a:tblPr>
              <a:tblGrid>
                <a:gridCol w="5750950">
                  <a:extLst>
                    <a:ext uri="{9D8B030D-6E8A-4147-A177-3AD203B41FA5}">
                      <a16:colId xmlns:a16="http://schemas.microsoft.com/office/drawing/2014/main" val="20000"/>
                    </a:ext>
                  </a:extLst>
                </a:gridCol>
                <a:gridCol w="6441050">
                  <a:extLst>
                    <a:ext uri="{9D8B030D-6E8A-4147-A177-3AD203B41FA5}">
                      <a16:colId xmlns:a16="http://schemas.microsoft.com/office/drawing/2014/main" val="20001"/>
                    </a:ext>
                  </a:extLst>
                </a:gridCol>
              </a:tblGrid>
              <a:tr h="659525">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lt1"/>
                          </a:solidFill>
                        </a:rPr>
                        <a:t>Problem 1</a:t>
                      </a:r>
                      <a:r>
                        <a:rPr lang="en-GB" sz="1200">
                          <a:solidFill>
                            <a:schemeClr val="lt1"/>
                          </a:solidFill>
                        </a:rPr>
                        <a:t>: </a:t>
                      </a:r>
                      <a:r>
                        <a:rPr lang="en-GB" sz="1200" u="none" strike="noStrike" cap="none">
                          <a:solidFill>
                            <a:schemeClr val="lt1"/>
                          </a:solidFill>
                        </a:rPr>
                        <a:t>Many outdoor furniture are not weatherproof and can't be moved in changing weather. So, I must either make it portable and/or add some sort of cover or protective layer.</a:t>
                      </a:r>
                      <a:endParaRPr sz="1200" u="none" strike="noStrike" cap="none">
                        <a:solidFill>
                          <a:schemeClr val="lt1"/>
                        </a:solidFill>
                      </a:endParaRPr>
                    </a:p>
                  </a:txBody>
                  <a:tcPr marL="91450" marR="91450" marT="45725" marB="45725">
                    <a:solidFill>
                      <a:srgbClr val="06080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solidFill>
                            <a:schemeClr val="lt1"/>
                          </a:solidFill>
                        </a:rPr>
                        <a:t>Problem 2: Another major problem is that outdoor furniture can be hard to clean or get dirty very quick. So, I must either incorporate/have room a cleaning station and/or use washable materials that can clean as easy as possible</a:t>
                      </a:r>
                      <a:endParaRPr sz="1200" u="none" strike="noStrike" cap="none">
                        <a:solidFill>
                          <a:schemeClr val="lt1"/>
                        </a:solidFill>
                      </a:endParaRPr>
                    </a:p>
                  </a:txBody>
                  <a:tcPr marL="91450" marR="91450" marT="45725" marB="45725">
                    <a:solidFill>
                      <a:srgbClr val="06080A"/>
                    </a:solidFill>
                  </a:tcPr>
                </a:tc>
                <a:extLst>
                  <a:ext uri="{0D108BD9-81ED-4DB2-BD59-A6C34878D82A}">
                    <a16:rowId xmlns:a16="http://schemas.microsoft.com/office/drawing/2014/main" val="10000"/>
                  </a:ext>
                </a:extLst>
              </a:tr>
              <a:tr h="5024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chemeClr val="accent3"/>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solidFill>
                      <a:schemeClr val="accent3"/>
                    </a:solidFill>
                  </a:tcPr>
                </a:tc>
                <a:extLst>
                  <a:ext uri="{0D108BD9-81ED-4DB2-BD59-A6C34878D82A}">
                    <a16:rowId xmlns:a16="http://schemas.microsoft.com/office/drawing/2014/main" val="10001"/>
                  </a:ext>
                </a:extLst>
              </a:tr>
            </a:tbl>
          </a:graphicData>
        </a:graphic>
      </p:graphicFrame>
      <p:sp>
        <p:nvSpPr>
          <p:cNvPr id="187" name="Google Shape;187;p9"/>
          <p:cNvSpPr txBox="1"/>
          <p:nvPr/>
        </p:nvSpPr>
        <p:spPr>
          <a:xfrm>
            <a:off x="-15911" y="6580805"/>
            <a:ext cx="12203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Calibri"/>
                <a:ea typeface="Calibri"/>
                <a:cs typeface="Calibri"/>
                <a:sym typeface="Calibri"/>
              </a:rPr>
              <a:t>To conclude </a:t>
            </a:r>
            <a:r>
              <a:rPr lang="en-GB" sz="1200">
                <a:solidFill>
                  <a:schemeClr val="lt1"/>
                </a:solidFill>
                <a:latin typeface="Calibri"/>
                <a:ea typeface="Calibri"/>
                <a:cs typeface="Calibri"/>
                <a:sym typeface="Calibri"/>
              </a:rPr>
              <a:t>i've</a:t>
            </a:r>
            <a:r>
              <a:rPr lang="en-GB" sz="1200" b="0" i="0" u="none" strike="noStrike" cap="none">
                <a:solidFill>
                  <a:schemeClr val="lt1"/>
                </a:solidFill>
                <a:latin typeface="Calibri"/>
                <a:ea typeface="Calibri"/>
                <a:cs typeface="Calibri"/>
                <a:sym typeface="Calibri"/>
              </a:rPr>
              <a:t> identified problems and designed solutions for them, in a variety of different ideas and will continue to create more ideas</a:t>
            </a:r>
            <a:endParaRPr sz="1400" b="0" i="0" u="none" strike="noStrike" cap="none">
              <a:solidFill>
                <a:srgbClr val="000000"/>
              </a:solidFill>
              <a:latin typeface="Arial"/>
              <a:ea typeface="Arial"/>
              <a:cs typeface="Arial"/>
              <a:sym typeface="Arial"/>
            </a:endParaRPr>
          </a:p>
        </p:txBody>
      </p:sp>
      <p:pic>
        <p:nvPicPr>
          <p:cNvPr id="188" name="Google Shape;188;p9" descr="Diagram&#10;&#10;Description automatically generated"/>
          <p:cNvPicPr preferRelativeResize="0"/>
          <p:nvPr/>
        </p:nvPicPr>
        <p:blipFill rotWithShape="1">
          <a:blip r:embed="rId3">
            <a:alphaModFix/>
          </a:blip>
          <a:srcRect l="8869" t="69436" r="44152" b="-741"/>
          <a:stretch/>
        </p:blipFill>
        <p:spPr>
          <a:xfrm>
            <a:off x="576943" y="1613829"/>
            <a:ext cx="2230692" cy="2017084"/>
          </a:xfrm>
          <a:prstGeom prst="rect">
            <a:avLst/>
          </a:prstGeom>
          <a:noFill/>
          <a:ln>
            <a:noFill/>
          </a:ln>
        </p:spPr>
      </p:pic>
      <p:pic>
        <p:nvPicPr>
          <p:cNvPr id="189" name="Google Shape;189;p9"/>
          <p:cNvPicPr preferRelativeResize="0"/>
          <p:nvPr/>
        </p:nvPicPr>
        <p:blipFill rotWithShape="1">
          <a:blip r:embed="rId4">
            <a:alphaModFix/>
          </a:blip>
          <a:srcRect/>
          <a:stretch/>
        </p:blipFill>
        <p:spPr>
          <a:xfrm>
            <a:off x="5845469" y="4186436"/>
            <a:ext cx="1083799" cy="2312513"/>
          </a:xfrm>
          <a:prstGeom prst="rect">
            <a:avLst/>
          </a:prstGeom>
          <a:noFill/>
          <a:ln>
            <a:noFill/>
          </a:ln>
        </p:spPr>
      </p:pic>
      <p:pic>
        <p:nvPicPr>
          <p:cNvPr id="190" name="Google Shape;190;p9" descr="A picture containing text, several&#10;&#10;Description automatically generated"/>
          <p:cNvPicPr preferRelativeResize="0"/>
          <p:nvPr/>
        </p:nvPicPr>
        <p:blipFill rotWithShape="1">
          <a:blip r:embed="rId5">
            <a:alphaModFix/>
          </a:blip>
          <a:srcRect l="1698" t="42908" r="79512" b="16970"/>
          <a:stretch/>
        </p:blipFill>
        <p:spPr>
          <a:xfrm rot="5400000">
            <a:off x="9940576" y="4409145"/>
            <a:ext cx="1631085" cy="2560292"/>
          </a:xfrm>
          <a:prstGeom prst="rect">
            <a:avLst/>
          </a:prstGeom>
          <a:noFill/>
          <a:ln>
            <a:noFill/>
          </a:ln>
        </p:spPr>
      </p:pic>
      <p:pic>
        <p:nvPicPr>
          <p:cNvPr id="191" name="Google Shape;191;p9" descr="A picture containing text, several&#10;&#10;Description automatically generated"/>
          <p:cNvPicPr preferRelativeResize="0"/>
          <p:nvPr/>
        </p:nvPicPr>
        <p:blipFill rotWithShape="1">
          <a:blip r:embed="rId5">
            <a:alphaModFix/>
          </a:blip>
          <a:srcRect l="36980" t="42792" r="34692" b="41219"/>
          <a:stretch/>
        </p:blipFill>
        <p:spPr>
          <a:xfrm rot="5400000">
            <a:off x="5120387" y="2416775"/>
            <a:ext cx="2516230" cy="1026134"/>
          </a:xfrm>
          <a:prstGeom prst="rect">
            <a:avLst/>
          </a:prstGeom>
          <a:noFill/>
          <a:ln>
            <a:noFill/>
          </a:ln>
        </p:spPr>
      </p:pic>
      <p:pic>
        <p:nvPicPr>
          <p:cNvPr id="192" name="Google Shape;192;p9" descr="A picture containing text, several&#10;&#10;Description automatically generated"/>
          <p:cNvPicPr preferRelativeResize="0"/>
          <p:nvPr/>
        </p:nvPicPr>
        <p:blipFill rotWithShape="1">
          <a:blip r:embed="rId5">
            <a:alphaModFix/>
          </a:blip>
          <a:srcRect l="37500" t="3078" r="11273" b="62863"/>
          <a:stretch/>
        </p:blipFill>
        <p:spPr>
          <a:xfrm rot="5400000">
            <a:off x="1295624" y="4417704"/>
            <a:ext cx="2813106" cy="1346806"/>
          </a:xfrm>
          <a:prstGeom prst="rect">
            <a:avLst/>
          </a:prstGeom>
          <a:noFill/>
          <a:ln>
            <a:noFill/>
          </a:ln>
        </p:spPr>
      </p:pic>
      <p:pic>
        <p:nvPicPr>
          <p:cNvPr id="193" name="Google Shape;193;p9" descr="A picture containing text, several&#10;&#10;Description automatically generated"/>
          <p:cNvPicPr preferRelativeResize="0"/>
          <p:nvPr/>
        </p:nvPicPr>
        <p:blipFill rotWithShape="1">
          <a:blip r:embed="rId5">
            <a:alphaModFix/>
          </a:blip>
          <a:srcRect l="19447" t="31374" r="63791" b="37880"/>
          <a:stretch/>
        </p:blipFill>
        <p:spPr>
          <a:xfrm rot="5400000">
            <a:off x="7374673" y="4515347"/>
            <a:ext cx="1629140" cy="2332880"/>
          </a:xfrm>
          <a:prstGeom prst="rect">
            <a:avLst/>
          </a:prstGeom>
          <a:noFill/>
          <a:ln>
            <a:noFill/>
          </a:ln>
        </p:spPr>
      </p:pic>
      <p:pic>
        <p:nvPicPr>
          <p:cNvPr id="194" name="Google Shape;194;p9" descr="A picture containing text&#10;&#10;Description automatically generated"/>
          <p:cNvPicPr preferRelativeResize="0"/>
          <p:nvPr/>
        </p:nvPicPr>
        <p:blipFill rotWithShape="1">
          <a:blip r:embed="rId5">
            <a:alphaModFix/>
          </a:blip>
          <a:srcRect l="20653" t="64906" r="63858" b="15478"/>
          <a:stretch/>
        </p:blipFill>
        <p:spPr>
          <a:xfrm rot="5400000">
            <a:off x="6933182" y="1676758"/>
            <a:ext cx="3194241" cy="3027992"/>
          </a:xfrm>
          <a:prstGeom prst="rect">
            <a:avLst/>
          </a:prstGeom>
          <a:noFill/>
          <a:ln>
            <a:noFill/>
          </a:ln>
        </p:spPr>
      </p:pic>
      <p:pic>
        <p:nvPicPr>
          <p:cNvPr id="195" name="Google Shape;195;p9" descr="A picture containing text&#10;&#10;Description automatically generated"/>
          <p:cNvPicPr preferRelativeResize="0"/>
          <p:nvPr/>
        </p:nvPicPr>
        <p:blipFill rotWithShape="1">
          <a:blip r:embed="rId5">
            <a:alphaModFix/>
          </a:blip>
          <a:srcRect l="22863" t="15416" r="62839" b="71388"/>
          <a:stretch/>
        </p:blipFill>
        <p:spPr>
          <a:xfrm rot="5400000">
            <a:off x="3234327" y="4061235"/>
            <a:ext cx="2760731" cy="1992967"/>
          </a:xfrm>
          <a:prstGeom prst="rect">
            <a:avLst/>
          </a:prstGeom>
          <a:noFill/>
          <a:ln>
            <a:noFill/>
          </a:ln>
        </p:spPr>
      </p:pic>
      <p:pic>
        <p:nvPicPr>
          <p:cNvPr id="196" name="Google Shape;196;p9" descr="A picture containing text&#10;&#10;Description automatically generated"/>
          <p:cNvPicPr preferRelativeResize="0"/>
          <p:nvPr/>
        </p:nvPicPr>
        <p:blipFill rotWithShape="1">
          <a:blip r:embed="rId5">
            <a:alphaModFix/>
          </a:blip>
          <a:srcRect l="3098" t="16773" r="82280" b="67758"/>
          <a:stretch/>
        </p:blipFill>
        <p:spPr>
          <a:xfrm rot="5400000">
            <a:off x="3193725" y="1798570"/>
            <a:ext cx="1979339" cy="1562833"/>
          </a:xfrm>
          <a:prstGeom prst="rect">
            <a:avLst/>
          </a:prstGeom>
          <a:noFill/>
          <a:ln>
            <a:noFill/>
          </a:ln>
        </p:spPr>
      </p:pic>
      <p:pic>
        <p:nvPicPr>
          <p:cNvPr id="197" name="Google Shape;197;p9" descr="A picture containing text, several&#10;&#10;Description automatically generated"/>
          <p:cNvPicPr preferRelativeResize="0"/>
          <p:nvPr/>
        </p:nvPicPr>
        <p:blipFill rotWithShape="1">
          <a:blip r:embed="rId5">
            <a:alphaModFix/>
          </a:blip>
          <a:srcRect l="19731" t="4330" r="62368" b="81965"/>
          <a:stretch/>
        </p:blipFill>
        <p:spPr>
          <a:xfrm rot="5400000">
            <a:off x="-482107" y="4211241"/>
            <a:ext cx="2854596" cy="1720974"/>
          </a:xfrm>
          <a:prstGeom prst="rect">
            <a:avLst/>
          </a:prstGeom>
          <a:noFill/>
          <a:ln>
            <a:noFill/>
          </a:ln>
        </p:spPr>
      </p:pic>
      <p:pic>
        <p:nvPicPr>
          <p:cNvPr id="198" name="Google Shape;198;p9" descr="A picture containing floor, chair, furniture, seat&#10;&#10;Description automatically generated"/>
          <p:cNvPicPr preferRelativeResize="0"/>
          <p:nvPr/>
        </p:nvPicPr>
        <p:blipFill rotWithShape="1">
          <a:blip r:embed="rId6">
            <a:alphaModFix/>
          </a:blip>
          <a:srcRect l="29314" r="29093" b="7226"/>
          <a:stretch/>
        </p:blipFill>
        <p:spPr>
          <a:xfrm>
            <a:off x="10419843" y="1674833"/>
            <a:ext cx="1615169" cy="2286155"/>
          </a:xfrm>
          <a:prstGeom prst="rect">
            <a:avLst/>
          </a:prstGeom>
          <a:noFill/>
          <a:ln>
            <a:noFill/>
          </a:ln>
        </p:spPr>
      </p:pic>
      <p:sp>
        <p:nvSpPr>
          <p:cNvPr id="199" name="Google Shape;199;p9"/>
          <p:cNvSpPr txBox="1"/>
          <p:nvPr/>
        </p:nvSpPr>
        <p:spPr>
          <a:xfrm>
            <a:off x="10344150" y="3933825"/>
            <a:ext cx="17622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Calibri"/>
                <a:ea typeface="Calibri"/>
                <a:cs typeface="Calibri"/>
                <a:sym typeface="Calibri"/>
              </a:rPr>
              <a:t>Example: This chair that I have at home has BOTH problems, so I need to be designing products that can solve these problems</a:t>
            </a:r>
            <a:endParaRPr sz="1400" b="0" i="0" u="none" strike="noStrike" cap="none">
              <a:solidFill>
                <a:srgbClr val="000000"/>
              </a:solidFill>
              <a:latin typeface="Arial"/>
              <a:ea typeface="Arial"/>
              <a:cs typeface="Arial"/>
              <a:sym typeface="Arial"/>
            </a:endParaRPr>
          </a:p>
        </p:txBody>
      </p:sp>
      <p:sp>
        <p:nvSpPr>
          <p:cNvPr id="200" name="Google Shape;200;p9"/>
          <p:cNvSpPr/>
          <p:nvPr/>
        </p:nvSpPr>
        <p:spPr>
          <a:xfrm>
            <a:off x="10420350" y="1676400"/>
            <a:ext cx="1619100" cy="2867100"/>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31860</Words>
  <Application>Microsoft Office PowerPoint</Application>
  <PresentationFormat>Widescreen</PresentationFormat>
  <Paragraphs>1153</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Avenir</vt:lpstr>
      <vt:lpstr>Noto Sans Symbols</vt:lpstr>
      <vt:lpstr>Arial</vt:lpstr>
      <vt:lpstr>Calibri</vt:lpstr>
      <vt:lpstr>Office Theme</vt:lpstr>
      <vt:lpstr>NEA 2021- 2022   </vt:lpstr>
      <vt:lpstr>Contents page</vt:lpstr>
      <vt:lpstr>Initial Thoughts Aim: To evaluate and analyse 3 main areas that I could choose from, find a need or problem in that area and find a way to solve or fill than need or problem with some sort of physical product for my NEA. </vt:lpstr>
      <vt:lpstr>Chosen Context(Outdoor living) Aim: To choose an area, find 4 problem, needs or opportunities and find a way how to solve them</vt:lpstr>
      <vt:lpstr>PowerPoint Presentation</vt:lpstr>
      <vt:lpstr>PowerPoint Presentation</vt:lpstr>
      <vt:lpstr>PowerPoint Presentation</vt:lpstr>
      <vt:lpstr>PowerPoint Presentation</vt:lpstr>
      <vt:lpstr>Chosen problems: photographs and solutions </vt:lpstr>
      <vt:lpstr>Ergonomics and Anthropometrics</vt:lpstr>
      <vt:lpstr>Market research Aim: Collect information that might help me to create ideas or spot gaps in the market. </vt:lpstr>
      <vt:lpstr>Creating/designing more ideas</vt:lpstr>
      <vt:lpstr>Creating/designing more ideas continued </vt:lpstr>
      <vt:lpstr>Creative ideas </vt:lpstr>
      <vt:lpstr>Computer Aided Design</vt:lpstr>
      <vt:lpstr>Situation Aim: To analyse in detail the possible locations where your NEA could be used and/or could be stored when not in use. </vt:lpstr>
      <vt:lpstr>Mood board</vt:lpstr>
      <vt:lpstr>Sizes of items to be stored</vt:lpstr>
      <vt:lpstr>Disassembly</vt:lpstr>
      <vt:lpstr>Initial model Aim: To make a model based off my favourite CAD model and maybe try to add to it </vt:lpstr>
      <vt:lpstr>Peer review</vt:lpstr>
      <vt:lpstr>PowerPoint Presentation</vt:lpstr>
      <vt:lpstr>Design brief</vt:lpstr>
      <vt:lpstr>Specification</vt:lpstr>
      <vt:lpstr>Concept Sheet</vt:lpstr>
      <vt:lpstr>SCAMPER development</vt:lpstr>
      <vt:lpstr>SCUMPS development</vt:lpstr>
      <vt:lpstr>Experimenting with sublimation printing</vt:lpstr>
      <vt:lpstr>Experimenting with the router</vt:lpstr>
      <vt:lpstr>Experimenting with the wood lathe</vt:lpstr>
      <vt:lpstr>Experimenting with vinyl stickers 1</vt:lpstr>
      <vt:lpstr>Experimenting with vinyl stickers 2</vt:lpstr>
      <vt:lpstr>Experimenting with High Impact Polystyrene</vt:lpstr>
      <vt:lpstr>PowerPoint Presentation</vt:lpstr>
      <vt:lpstr>Experimenting with the CNC router and Vacuum former  Aim: To use the machinery to make a different components of my product</vt:lpstr>
      <vt:lpstr>Experimenting with the strip heater</vt:lpstr>
      <vt:lpstr>Experimenting with home crafting</vt:lpstr>
      <vt:lpstr>Experimenting with the oven</vt:lpstr>
      <vt:lpstr>Experimenting with the drill</vt:lpstr>
      <vt:lpstr>Experimenting with the Sewing machine 1</vt:lpstr>
      <vt:lpstr>Experimenting with the Sewing machine 2</vt:lpstr>
      <vt:lpstr>Putting everything together</vt:lpstr>
      <vt:lpstr>Decision between table or chair</vt:lpstr>
      <vt:lpstr>Sizes</vt:lpstr>
      <vt:lpstr>Material List</vt:lpstr>
      <vt:lpstr>Chosen Solution</vt:lpstr>
      <vt:lpstr>Final designs (sketching)</vt:lpstr>
      <vt:lpstr>Manufacturing specification</vt:lpstr>
      <vt:lpstr>Manufacturing flow chart</vt:lpstr>
      <vt:lpstr>Orthographic Projection</vt:lpstr>
      <vt:lpstr>Orthographic Projection</vt:lpstr>
      <vt:lpstr>Exploded view</vt:lpstr>
      <vt:lpstr>Final Design (CAD)</vt:lpstr>
      <vt:lpstr>Making a 3D Printed Final Model</vt:lpstr>
      <vt:lpstr>Final design (model)</vt:lpstr>
      <vt:lpstr>Final design (model)</vt:lpstr>
      <vt:lpstr>Packaging</vt:lpstr>
      <vt:lpstr>Evaluation</vt:lpstr>
      <vt:lpstr>Evaluation  </vt:lpstr>
      <vt:lpstr>Evaluation of final product continued</vt:lpstr>
      <vt:lpstr>Evaluation</vt:lpstr>
      <vt:lpstr>Evaluation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 2021- 2022</dc:title>
  <dc:creator>Leon Sandhu</dc:creator>
  <cp:lastModifiedBy>Leon</cp:lastModifiedBy>
  <cp:revision>2</cp:revision>
  <dcterms:modified xsi:type="dcterms:W3CDTF">2023-08-19T12:02:38Z</dcterms:modified>
</cp:coreProperties>
</file>